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9"/>
  </p:notesMasterIdLst>
  <p:handoutMasterIdLst>
    <p:handoutMasterId r:id="rId50"/>
  </p:handoutMasterIdLst>
  <p:sldIdLst>
    <p:sldId id="392" r:id="rId2"/>
    <p:sldId id="697" r:id="rId3"/>
    <p:sldId id="646" r:id="rId4"/>
    <p:sldId id="686" r:id="rId5"/>
    <p:sldId id="687" r:id="rId6"/>
    <p:sldId id="688" r:id="rId7"/>
    <p:sldId id="689" r:id="rId8"/>
    <p:sldId id="690" r:id="rId9"/>
    <p:sldId id="691" r:id="rId10"/>
    <p:sldId id="692" r:id="rId11"/>
    <p:sldId id="693" r:id="rId12"/>
    <p:sldId id="694" r:id="rId13"/>
    <p:sldId id="695" r:id="rId14"/>
    <p:sldId id="698" r:id="rId15"/>
    <p:sldId id="669" r:id="rId16"/>
    <p:sldId id="675" r:id="rId17"/>
    <p:sldId id="664" r:id="rId18"/>
    <p:sldId id="665" r:id="rId19"/>
    <p:sldId id="666" r:id="rId20"/>
    <p:sldId id="667" r:id="rId21"/>
    <p:sldId id="676" r:id="rId22"/>
    <p:sldId id="668" r:id="rId23"/>
    <p:sldId id="677" r:id="rId24"/>
    <p:sldId id="678" r:id="rId25"/>
    <p:sldId id="699" r:id="rId26"/>
    <p:sldId id="681" r:id="rId27"/>
    <p:sldId id="652" r:id="rId28"/>
    <p:sldId id="654" r:id="rId29"/>
    <p:sldId id="653" r:id="rId30"/>
    <p:sldId id="661" r:id="rId31"/>
    <p:sldId id="655" r:id="rId32"/>
    <p:sldId id="684" r:id="rId33"/>
    <p:sldId id="685" r:id="rId34"/>
    <p:sldId id="683" r:id="rId35"/>
    <p:sldId id="657" r:id="rId36"/>
    <p:sldId id="679" r:id="rId37"/>
    <p:sldId id="656" r:id="rId38"/>
    <p:sldId id="682" r:id="rId39"/>
    <p:sldId id="659" r:id="rId40"/>
    <p:sldId id="660" r:id="rId41"/>
    <p:sldId id="658" r:id="rId42"/>
    <p:sldId id="680" r:id="rId43"/>
    <p:sldId id="662" r:id="rId44"/>
    <p:sldId id="651" r:id="rId45"/>
    <p:sldId id="663" r:id="rId46"/>
    <p:sldId id="700" r:id="rId47"/>
    <p:sldId id="649" r:id="rId48"/>
  </p:sldIdLst>
  <p:sldSz cx="12192000" cy="6858000"/>
  <p:notesSz cx="6858000" cy="9144000"/>
  <p:custDataLst>
    <p:tags r:id="rId51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BAF0"/>
    <a:srgbClr val="FF66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9" autoAdjust="0"/>
    <p:restoredTop sz="88774" autoAdjust="0"/>
  </p:normalViewPr>
  <p:slideViewPr>
    <p:cSldViewPr>
      <p:cViewPr varScale="1">
        <p:scale>
          <a:sx n="80" d="100"/>
          <a:sy n="80" d="100"/>
        </p:scale>
        <p:origin x="702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3" d="100"/>
          <a:sy n="53" d="100"/>
        </p:scale>
        <p:origin x="-294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ags" Target="tags/tag1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F8335A-55D4-4CAB-89A7-A31887164B1F}" type="doc">
      <dgm:prSet loTypeId="urn:microsoft.com/office/officeart/2005/8/layout/radial6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zh-CN" altLang="en-US"/>
        </a:p>
      </dgm:t>
    </dgm:pt>
    <dgm:pt modelId="{2CA4BA16-DA72-4109-9114-530AE35CB983}">
      <dgm:prSet phldrT="[文本]"/>
      <dgm:spPr/>
      <dgm:t>
        <a:bodyPr/>
        <a:lstStyle/>
        <a:p>
          <a:r>
            <a:rPr lang="zh-CN" altLang="en-US" dirty="0"/>
            <a:t>费控流程设计</a:t>
          </a:r>
        </a:p>
      </dgm:t>
    </dgm:pt>
    <dgm:pt modelId="{44DEB6F1-F46D-437A-9181-6C0E0DC35684}" type="parTrans" cxnId="{B004C4D9-FB14-419E-9BE4-D7887BAFFC64}">
      <dgm:prSet/>
      <dgm:spPr/>
      <dgm:t>
        <a:bodyPr/>
        <a:lstStyle/>
        <a:p>
          <a:endParaRPr lang="zh-CN" altLang="en-US"/>
        </a:p>
      </dgm:t>
    </dgm:pt>
    <dgm:pt modelId="{A40CE53B-1EF4-4EC9-88D6-4DFDBF74917E}" type="sibTrans" cxnId="{B004C4D9-FB14-419E-9BE4-D7887BAFFC64}">
      <dgm:prSet/>
      <dgm:spPr/>
      <dgm:t>
        <a:bodyPr/>
        <a:lstStyle/>
        <a:p>
          <a:endParaRPr lang="zh-CN" altLang="en-US"/>
        </a:p>
      </dgm:t>
    </dgm:pt>
    <dgm:pt modelId="{149E6CE5-F818-4939-B52A-19BE99545C12}">
      <dgm:prSet phldrT="[文本]"/>
      <dgm:spPr/>
      <dgm:t>
        <a:bodyPr/>
        <a:lstStyle/>
        <a:p>
          <a:r>
            <a:rPr lang="zh-CN" altLang="en-US" dirty="0"/>
            <a:t>预算管理</a:t>
          </a:r>
        </a:p>
      </dgm:t>
    </dgm:pt>
    <dgm:pt modelId="{BC81ED2D-09E9-4484-BBAB-C8DFB1ACD4BB}" type="parTrans" cxnId="{1349588B-4495-44DF-87D9-D2A000720706}">
      <dgm:prSet/>
      <dgm:spPr/>
      <dgm:t>
        <a:bodyPr/>
        <a:lstStyle/>
        <a:p>
          <a:endParaRPr lang="zh-CN" altLang="en-US"/>
        </a:p>
      </dgm:t>
    </dgm:pt>
    <dgm:pt modelId="{D29CC47C-A991-4E7A-9001-191E81A6AB29}" type="sibTrans" cxnId="{1349588B-4495-44DF-87D9-D2A000720706}">
      <dgm:prSet/>
      <dgm:spPr/>
      <dgm:t>
        <a:bodyPr/>
        <a:lstStyle/>
        <a:p>
          <a:endParaRPr lang="zh-CN" altLang="en-US"/>
        </a:p>
      </dgm:t>
    </dgm:pt>
    <dgm:pt modelId="{A549072B-CA4F-4B3D-9B97-E42C29700258}">
      <dgm:prSet phldrT="[文本]"/>
      <dgm:spPr/>
      <dgm:t>
        <a:bodyPr/>
        <a:lstStyle/>
        <a:p>
          <a:r>
            <a:rPr lang="zh-CN" altLang="en-US" dirty="0"/>
            <a:t>费用申请</a:t>
          </a:r>
        </a:p>
      </dgm:t>
    </dgm:pt>
    <dgm:pt modelId="{201EFC1D-5E06-49D4-9C5A-E17C5BFAA430}" type="parTrans" cxnId="{9B9008E7-EADD-473B-B1EE-7778BEF02B8E}">
      <dgm:prSet/>
      <dgm:spPr/>
      <dgm:t>
        <a:bodyPr/>
        <a:lstStyle/>
        <a:p>
          <a:endParaRPr lang="zh-CN" altLang="en-US"/>
        </a:p>
      </dgm:t>
    </dgm:pt>
    <dgm:pt modelId="{8A9D2F54-31C0-40D3-9B9B-94891F5FB9A9}" type="sibTrans" cxnId="{9B9008E7-EADD-473B-B1EE-7778BEF02B8E}">
      <dgm:prSet/>
      <dgm:spPr/>
      <dgm:t>
        <a:bodyPr/>
        <a:lstStyle/>
        <a:p>
          <a:endParaRPr lang="zh-CN" altLang="en-US"/>
        </a:p>
      </dgm:t>
    </dgm:pt>
    <dgm:pt modelId="{C01B90A9-E91F-446A-908C-177BA77539FC}">
      <dgm:prSet phldrT="[文本]"/>
      <dgm:spPr/>
      <dgm:t>
        <a:bodyPr/>
        <a:lstStyle/>
        <a:p>
          <a:r>
            <a:rPr lang="zh-CN" altLang="en-US" dirty="0"/>
            <a:t>费用报销</a:t>
          </a:r>
        </a:p>
      </dgm:t>
    </dgm:pt>
    <dgm:pt modelId="{74BA6081-536F-4AD4-8124-067C77136E84}" type="parTrans" cxnId="{E9031D11-0795-49F8-A802-9A030F74761E}">
      <dgm:prSet/>
      <dgm:spPr/>
      <dgm:t>
        <a:bodyPr/>
        <a:lstStyle/>
        <a:p>
          <a:endParaRPr lang="zh-CN" altLang="en-US"/>
        </a:p>
      </dgm:t>
    </dgm:pt>
    <dgm:pt modelId="{2DB60693-1D63-4A11-8A07-C514273BB59A}" type="sibTrans" cxnId="{E9031D11-0795-49F8-A802-9A030F74761E}">
      <dgm:prSet/>
      <dgm:spPr/>
      <dgm:t>
        <a:bodyPr/>
        <a:lstStyle/>
        <a:p>
          <a:endParaRPr lang="zh-CN" altLang="en-US"/>
        </a:p>
      </dgm:t>
    </dgm:pt>
    <dgm:pt modelId="{07003ADA-6284-4B17-83AD-5013D4026B35}">
      <dgm:prSet phldrT="[文本]"/>
      <dgm:spPr/>
      <dgm:t>
        <a:bodyPr/>
        <a:lstStyle/>
        <a:p>
          <a:r>
            <a:rPr lang="zh-CN" altLang="en-US" dirty="0"/>
            <a:t>对公付款</a:t>
          </a:r>
        </a:p>
      </dgm:t>
    </dgm:pt>
    <dgm:pt modelId="{43F702FC-C565-4CD9-9E5A-7D4EE2CC6059}" type="parTrans" cxnId="{778A15D5-D05A-4EE3-970D-8FC7C26A594C}">
      <dgm:prSet/>
      <dgm:spPr/>
      <dgm:t>
        <a:bodyPr/>
        <a:lstStyle/>
        <a:p>
          <a:endParaRPr lang="zh-CN" altLang="en-US"/>
        </a:p>
      </dgm:t>
    </dgm:pt>
    <dgm:pt modelId="{22A36C2E-DBD7-4142-B3FD-EE08C32D8F69}" type="sibTrans" cxnId="{778A15D5-D05A-4EE3-970D-8FC7C26A594C}">
      <dgm:prSet/>
      <dgm:spPr/>
      <dgm:t>
        <a:bodyPr/>
        <a:lstStyle/>
        <a:p>
          <a:endParaRPr lang="zh-CN" altLang="en-US"/>
        </a:p>
      </dgm:t>
    </dgm:pt>
    <dgm:pt modelId="{F5DC72F2-B30E-407B-8D76-C2D3233076E8}">
      <dgm:prSet phldrT="[文本]"/>
      <dgm:spPr/>
      <dgm:t>
        <a:bodyPr/>
        <a:lstStyle/>
        <a:p>
          <a:r>
            <a:rPr lang="zh-CN" altLang="en-US" dirty="0"/>
            <a:t>借款管理</a:t>
          </a:r>
        </a:p>
      </dgm:t>
    </dgm:pt>
    <dgm:pt modelId="{7D32354B-14D9-4EEB-A9A0-D2BE504E5437}" type="parTrans" cxnId="{5BDF35F6-D823-4192-A3AC-2EC2372DF388}">
      <dgm:prSet/>
      <dgm:spPr/>
      <dgm:t>
        <a:bodyPr/>
        <a:lstStyle/>
        <a:p>
          <a:endParaRPr lang="zh-CN" altLang="en-US"/>
        </a:p>
      </dgm:t>
    </dgm:pt>
    <dgm:pt modelId="{0C97D07A-7FFA-4374-884A-DCB2BE9B1650}" type="sibTrans" cxnId="{5BDF35F6-D823-4192-A3AC-2EC2372DF388}">
      <dgm:prSet/>
      <dgm:spPr/>
      <dgm:t>
        <a:bodyPr/>
        <a:lstStyle/>
        <a:p>
          <a:endParaRPr lang="zh-CN" altLang="en-US"/>
        </a:p>
      </dgm:t>
    </dgm:pt>
    <dgm:pt modelId="{A5142DEA-424D-44A8-A9F9-DC7446C819C1}">
      <dgm:prSet phldrT="[文本]"/>
      <dgm:spPr/>
      <dgm:t>
        <a:bodyPr/>
        <a:lstStyle/>
        <a:p>
          <a:r>
            <a:rPr lang="zh-CN" altLang="en-US" dirty="0"/>
            <a:t>出纳中心</a:t>
          </a:r>
        </a:p>
      </dgm:t>
    </dgm:pt>
    <dgm:pt modelId="{34F99E56-1137-441A-A63E-4127AF1BA9DB}" type="parTrans" cxnId="{82F39010-6C9D-44D9-8B80-E48E906F2A98}">
      <dgm:prSet/>
      <dgm:spPr/>
      <dgm:t>
        <a:bodyPr/>
        <a:lstStyle/>
        <a:p>
          <a:endParaRPr lang="zh-CN" altLang="en-US"/>
        </a:p>
      </dgm:t>
    </dgm:pt>
    <dgm:pt modelId="{58C6CAC3-6A28-4A48-854E-207EC3E4165A}" type="sibTrans" cxnId="{82F39010-6C9D-44D9-8B80-E48E906F2A98}">
      <dgm:prSet/>
      <dgm:spPr/>
      <dgm:t>
        <a:bodyPr/>
        <a:lstStyle/>
        <a:p>
          <a:endParaRPr lang="zh-CN" altLang="en-US"/>
        </a:p>
      </dgm:t>
    </dgm:pt>
    <dgm:pt modelId="{D5CB7932-BE74-4E9D-A68B-03592DAA6160}">
      <dgm:prSet phldrT="[文本]"/>
      <dgm:spPr/>
      <dgm:t>
        <a:bodyPr/>
        <a:lstStyle/>
        <a:p>
          <a:r>
            <a:rPr lang="zh-CN" altLang="en-US" dirty="0"/>
            <a:t>凭证中心</a:t>
          </a:r>
        </a:p>
      </dgm:t>
    </dgm:pt>
    <dgm:pt modelId="{85918CF6-F697-4DA8-8AAC-CED6C4CB2F58}" type="parTrans" cxnId="{73131665-9214-47FA-93F0-0FA49979A62D}">
      <dgm:prSet/>
      <dgm:spPr/>
      <dgm:t>
        <a:bodyPr/>
        <a:lstStyle/>
        <a:p>
          <a:endParaRPr lang="zh-CN" altLang="en-US"/>
        </a:p>
      </dgm:t>
    </dgm:pt>
    <dgm:pt modelId="{217BC82B-0E9F-4ADB-A94D-B62993A9A137}" type="sibTrans" cxnId="{73131665-9214-47FA-93F0-0FA49979A62D}">
      <dgm:prSet/>
      <dgm:spPr/>
      <dgm:t>
        <a:bodyPr/>
        <a:lstStyle/>
        <a:p>
          <a:endParaRPr lang="zh-CN" altLang="en-US"/>
        </a:p>
      </dgm:t>
    </dgm:pt>
    <dgm:pt modelId="{46548F27-A49D-4C80-8505-1C3B3B13DAC9}" type="pres">
      <dgm:prSet presAssocID="{32F8335A-55D4-4CAB-89A7-A31887164B1F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E060E78-2DC6-4873-90A8-E0F8F542188E}" type="pres">
      <dgm:prSet presAssocID="{2CA4BA16-DA72-4109-9114-530AE35CB983}" presName="centerShape" presStyleLbl="node0" presStyleIdx="0" presStyleCnt="1"/>
      <dgm:spPr/>
    </dgm:pt>
    <dgm:pt modelId="{1AE2805A-2916-4147-BED9-8B0A070D6FEB}" type="pres">
      <dgm:prSet presAssocID="{149E6CE5-F818-4939-B52A-19BE99545C12}" presName="node" presStyleLbl="node1" presStyleIdx="0" presStyleCnt="7">
        <dgm:presLayoutVars>
          <dgm:bulletEnabled val="1"/>
        </dgm:presLayoutVars>
      </dgm:prSet>
      <dgm:spPr/>
    </dgm:pt>
    <dgm:pt modelId="{6734571C-EF02-4540-8141-C61EA05CA2E9}" type="pres">
      <dgm:prSet presAssocID="{149E6CE5-F818-4939-B52A-19BE99545C12}" presName="dummy" presStyleCnt="0"/>
      <dgm:spPr/>
    </dgm:pt>
    <dgm:pt modelId="{4AC98A47-0B8D-47F2-A1CE-24E746CDCB5D}" type="pres">
      <dgm:prSet presAssocID="{D29CC47C-A991-4E7A-9001-191E81A6AB29}" presName="sibTrans" presStyleLbl="sibTrans2D1" presStyleIdx="0" presStyleCnt="7"/>
      <dgm:spPr/>
    </dgm:pt>
    <dgm:pt modelId="{8DAC1CCF-DD5D-4D74-8CBA-005F59AA7580}" type="pres">
      <dgm:prSet presAssocID="{A549072B-CA4F-4B3D-9B97-E42C29700258}" presName="node" presStyleLbl="node1" presStyleIdx="1" presStyleCnt="7">
        <dgm:presLayoutVars>
          <dgm:bulletEnabled val="1"/>
        </dgm:presLayoutVars>
      </dgm:prSet>
      <dgm:spPr/>
    </dgm:pt>
    <dgm:pt modelId="{33C1EED3-2824-4D8D-A904-5460A8E88C53}" type="pres">
      <dgm:prSet presAssocID="{A549072B-CA4F-4B3D-9B97-E42C29700258}" presName="dummy" presStyleCnt="0"/>
      <dgm:spPr/>
    </dgm:pt>
    <dgm:pt modelId="{518BD1A2-D618-4166-8AA1-4C599D955636}" type="pres">
      <dgm:prSet presAssocID="{8A9D2F54-31C0-40D3-9B9B-94891F5FB9A9}" presName="sibTrans" presStyleLbl="sibTrans2D1" presStyleIdx="1" presStyleCnt="7"/>
      <dgm:spPr/>
    </dgm:pt>
    <dgm:pt modelId="{14D7FCC4-FAAC-4A54-ABB2-D78D2F377CCA}" type="pres">
      <dgm:prSet presAssocID="{C01B90A9-E91F-446A-908C-177BA77539FC}" presName="node" presStyleLbl="node1" presStyleIdx="2" presStyleCnt="7">
        <dgm:presLayoutVars>
          <dgm:bulletEnabled val="1"/>
        </dgm:presLayoutVars>
      </dgm:prSet>
      <dgm:spPr/>
    </dgm:pt>
    <dgm:pt modelId="{471B2C13-5231-46D5-A66B-4060847DEDA2}" type="pres">
      <dgm:prSet presAssocID="{C01B90A9-E91F-446A-908C-177BA77539FC}" presName="dummy" presStyleCnt="0"/>
      <dgm:spPr/>
    </dgm:pt>
    <dgm:pt modelId="{743DD1AE-604A-42BF-8508-0215A1534062}" type="pres">
      <dgm:prSet presAssocID="{2DB60693-1D63-4A11-8A07-C514273BB59A}" presName="sibTrans" presStyleLbl="sibTrans2D1" presStyleIdx="2" presStyleCnt="7"/>
      <dgm:spPr/>
    </dgm:pt>
    <dgm:pt modelId="{566C9A5F-772D-4269-A61B-00B34B026B92}" type="pres">
      <dgm:prSet presAssocID="{07003ADA-6284-4B17-83AD-5013D4026B35}" presName="node" presStyleLbl="node1" presStyleIdx="3" presStyleCnt="7">
        <dgm:presLayoutVars>
          <dgm:bulletEnabled val="1"/>
        </dgm:presLayoutVars>
      </dgm:prSet>
      <dgm:spPr/>
    </dgm:pt>
    <dgm:pt modelId="{C275A309-331A-4180-A1BF-1499EF0334B2}" type="pres">
      <dgm:prSet presAssocID="{07003ADA-6284-4B17-83AD-5013D4026B35}" presName="dummy" presStyleCnt="0"/>
      <dgm:spPr/>
    </dgm:pt>
    <dgm:pt modelId="{8C243261-9DCF-480B-B63B-0E91EDC01B99}" type="pres">
      <dgm:prSet presAssocID="{22A36C2E-DBD7-4142-B3FD-EE08C32D8F69}" presName="sibTrans" presStyleLbl="sibTrans2D1" presStyleIdx="3" presStyleCnt="7"/>
      <dgm:spPr/>
    </dgm:pt>
    <dgm:pt modelId="{CAC1EC2B-304A-4144-B321-57008DE37F51}" type="pres">
      <dgm:prSet presAssocID="{F5DC72F2-B30E-407B-8D76-C2D3233076E8}" presName="node" presStyleLbl="node1" presStyleIdx="4" presStyleCnt="7">
        <dgm:presLayoutVars>
          <dgm:bulletEnabled val="1"/>
        </dgm:presLayoutVars>
      </dgm:prSet>
      <dgm:spPr/>
    </dgm:pt>
    <dgm:pt modelId="{ED7EA701-288B-4C6F-8A0C-A7D0AAE9CED8}" type="pres">
      <dgm:prSet presAssocID="{F5DC72F2-B30E-407B-8D76-C2D3233076E8}" presName="dummy" presStyleCnt="0"/>
      <dgm:spPr/>
    </dgm:pt>
    <dgm:pt modelId="{BB593D37-02BD-4032-AAD6-3A0FC2E8FE03}" type="pres">
      <dgm:prSet presAssocID="{0C97D07A-7FFA-4374-884A-DCB2BE9B1650}" presName="sibTrans" presStyleLbl="sibTrans2D1" presStyleIdx="4" presStyleCnt="7"/>
      <dgm:spPr/>
    </dgm:pt>
    <dgm:pt modelId="{BC02DD11-272B-460B-892F-DF4B9B207948}" type="pres">
      <dgm:prSet presAssocID="{A5142DEA-424D-44A8-A9F9-DC7446C819C1}" presName="node" presStyleLbl="node1" presStyleIdx="5" presStyleCnt="7">
        <dgm:presLayoutVars>
          <dgm:bulletEnabled val="1"/>
        </dgm:presLayoutVars>
      </dgm:prSet>
      <dgm:spPr/>
    </dgm:pt>
    <dgm:pt modelId="{BB9249CA-377B-41C4-807C-99ECB40224F9}" type="pres">
      <dgm:prSet presAssocID="{A5142DEA-424D-44A8-A9F9-DC7446C819C1}" presName="dummy" presStyleCnt="0"/>
      <dgm:spPr/>
    </dgm:pt>
    <dgm:pt modelId="{368E50FB-0695-408B-92A9-B6AA7D706D88}" type="pres">
      <dgm:prSet presAssocID="{58C6CAC3-6A28-4A48-854E-207EC3E4165A}" presName="sibTrans" presStyleLbl="sibTrans2D1" presStyleIdx="5" presStyleCnt="7"/>
      <dgm:spPr/>
    </dgm:pt>
    <dgm:pt modelId="{0295D2F6-58A5-4CF2-8657-7FD7B4CCBFCD}" type="pres">
      <dgm:prSet presAssocID="{D5CB7932-BE74-4E9D-A68B-03592DAA6160}" presName="node" presStyleLbl="node1" presStyleIdx="6" presStyleCnt="7">
        <dgm:presLayoutVars>
          <dgm:bulletEnabled val="1"/>
        </dgm:presLayoutVars>
      </dgm:prSet>
      <dgm:spPr/>
    </dgm:pt>
    <dgm:pt modelId="{F93AF44A-1887-4CFC-88F2-CF8C64B3DCA5}" type="pres">
      <dgm:prSet presAssocID="{D5CB7932-BE74-4E9D-A68B-03592DAA6160}" presName="dummy" presStyleCnt="0"/>
      <dgm:spPr/>
    </dgm:pt>
    <dgm:pt modelId="{4D8048BD-168E-4626-847C-4FD21FCDD1B8}" type="pres">
      <dgm:prSet presAssocID="{217BC82B-0E9F-4ADB-A94D-B62993A9A137}" presName="sibTrans" presStyleLbl="sibTrans2D1" presStyleIdx="6" presStyleCnt="7"/>
      <dgm:spPr/>
    </dgm:pt>
  </dgm:ptLst>
  <dgm:cxnLst>
    <dgm:cxn modelId="{E687A40D-3213-9148-954F-25E69C8B3F40}" type="presOf" srcId="{A549072B-CA4F-4B3D-9B97-E42C29700258}" destId="{8DAC1CCF-DD5D-4D74-8CBA-005F59AA7580}" srcOrd="0" destOrd="0" presId="urn:microsoft.com/office/officeart/2005/8/layout/radial6"/>
    <dgm:cxn modelId="{82F39010-6C9D-44D9-8B80-E48E906F2A98}" srcId="{2CA4BA16-DA72-4109-9114-530AE35CB983}" destId="{A5142DEA-424D-44A8-A9F9-DC7446C819C1}" srcOrd="5" destOrd="0" parTransId="{34F99E56-1137-441A-A63E-4127AF1BA9DB}" sibTransId="{58C6CAC3-6A28-4A48-854E-207EC3E4165A}"/>
    <dgm:cxn modelId="{E9031D11-0795-49F8-A802-9A030F74761E}" srcId="{2CA4BA16-DA72-4109-9114-530AE35CB983}" destId="{C01B90A9-E91F-446A-908C-177BA77539FC}" srcOrd="2" destOrd="0" parTransId="{74BA6081-536F-4AD4-8124-067C77136E84}" sibTransId="{2DB60693-1D63-4A11-8A07-C514273BB59A}"/>
    <dgm:cxn modelId="{9A0A7B1A-E2C2-A344-B881-7623251AB5DC}" type="presOf" srcId="{217BC82B-0E9F-4ADB-A94D-B62993A9A137}" destId="{4D8048BD-168E-4626-847C-4FD21FCDD1B8}" srcOrd="0" destOrd="0" presId="urn:microsoft.com/office/officeart/2005/8/layout/radial6"/>
    <dgm:cxn modelId="{E6CD7527-D07C-D346-8D61-6757534A0546}" type="presOf" srcId="{0C97D07A-7FFA-4374-884A-DCB2BE9B1650}" destId="{BB593D37-02BD-4032-AAD6-3A0FC2E8FE03}" srcOrd="0" destOrd="0" presId="urn:microsoft.com/office/officeart/2005/8/layout/radial6"/>
    <dgm:cxn modelId="{90742729-B71C-AD4C-960D-4CD9D3DEEC16}" type="presOf" srcId="{A5142DEA-424D-44A8-A9F9-DC7446C819C1}" destId="{BC02DD11-272B-460B-892F-DF4B9B207948}" srcOrd="0" destOrd="0" presId="urn:microsoft.com/office/officeart/2005/8/layout/radial6"/>
    <dgm:cxn modelId="{E721E82A-6659-F240-AAFB-1C44790977D9}" type="presOf" srcId="{58C6CAC3-6A28-4A48-854E-207EC3E4165A}" destId="{368E50FB-0695-408B-92A9-B6AA7D706D88}" srcOrd="0" destOrd="0" presId="urn:microsoft.com/office/officeart/2005/8/layout/radial6"/>
    <dgm:cxn modelId="{1F358736-8156-DB4A-B272-D4A13B910938}" type="presOf" srcId="{2DB60693-1D63-4A11-8A07-C514273BB59A}" destId="{743DD1AE-604A-42BF-8508-0215A1534062}" srcOrd="0" destOrd="0" presId="urn:microsoft.com/office/officeart/2005/8/layout/radial6"/>
    <dgm:cxn modelId="{14632F38-02DA-1443-92AB-A2B4A9B9CA5D}" type="presOf" srcId="{8A9D2F54-31C0-40D3-9B9B-94891F5FB9A9}" destId="{518BD1A2-D618-4166-8AA1-4C599D955636}" srcOrd="0" destOrd="0" presId="urn:microsoft.com/office/officeart/2005/8/layout/radial6"/>
    <dgm:cxn modelId="{94F7893A-0D13-0F4C-87F7-877D60B3DF3B}" type="presOf" srcId="{D29CC47C-A991-4E7A-9001-191E81A6AB29}" destId="{4AC98A47-0B8D-47F2-A1CE-24E746CDCB5D}" srcOrd="0" destOrd="0" presId="urn:microsoft.com/office/officeart/2005/8/layout/radial6"/>
    <dgm:cxn modelId="{73131665-9214-47FA-93F0-0FA49979A62D}" srcId="{2CA4BA16-DA72-4109-9114-530AE35CB983}" destId="{D5CB7932-BE74-4E9D-A68B-03592DAA6160}" srcOrd="6" destOrd="0" parTransId="{85918CF6-F697-4DA8-8AAC-CED6C4CB2F58}" sibTransId="{217BC82B-0E9F-4ADB-A94D-B62993A9A137}"/>
    <dgm:cxn modelId="{FECBD04B-05F1-9B45-848D-9B85291216DC}" type="presOf" srcId="{149E6CE5-F818-4939-B52A-19BE99545C12}" destId="{1AE2805A-2916-4147-BED9-8B0A070D6FEB}" srcOrd="0" destOrd="0" presId="urn:microsoft.com/office/officeart/2005/8/layout/radial6"/>
    <dgm:cxn modelId="{2F5CD44B-EC28-4849-BE82-D8038ED3928B}" type="presOf" srcId="{F5DC72F2-B30E-407B-8D76-C2D3233076E8}" destId="{CAC1EC2B-304A-4144-B321-57008DE37F51}" srcOrd="0" destOrd="0" presId="urn:microsoft.com/office/officeart/2005/8/layout/radial6"/>
    <dgm:cxn modelId="{1349588B-4495-44DF-87D9-D2A000720706}" srcId="{2CA4BA16-DA72-4109-9114-530AE35CB983}" destId="{149E6CE5-F818-4939-B52A-19BE99545C12}" srcOrd="0" destOrd="0" parTransId="{BC81ED2D-09E9-4484-BBAB-C8DFB1ACD4BB}" sibTransId="{D29CC47C-A991-4E7A-9001-191E81A6AB29}"/>
    <dgm:cxn modelId="{949E0B9B-41A1-764D-885E-C1649325B183}" type="presOf" srcId="{C01B90A9-E91F-446A-908C-177BA77539FC}" destId="{14D7FCC4-FAAC-4A54-ABB2-D78D2F377CCA}" srcOrd="0" destOrd="0" presId="urn:microsoft.com/office/officeart/2005/8/layout/radial6"/>
    <dgm:cxn modelId="{720E9DB2-BB0F-A841-8FA1-3F5D04A0C1E8}" type="presOf" srcId="{32F8335A-55D4-4CAB-89A7-A31887164B1F}" destId="{46548F27-A49D-4C80-8505-1C3B3B13DAC9}" srcOrd="0" destOrd="0" presId="urn:microsoft.com/office/officeart/2005/8/layout/radial6"/>
    <dgm:cxn modelId="{CBDB80BD-7C5B-6D4B-A27C-0DA3330884E2}" type="presOf" srcId="{22A36C2E-DBD7-4142-B3FD-EE08C32D8F69}" destId="{8C243261-9DCF-480B-B63B-0E91EDC01B99}" srcOrd="0" destOrd="0" presId="urn:microsoft.com/office/officeart/2005/8/layout/radial6"/>
    <dgm:cxn modelId="{D20608C1-9C6F-A24A-9514-BFC219D87893}" type="presOf" srcId="{07003ADA-6284-4B17-83AD-5013D4026B35}" destId="{566C9A5F-772D-4269-A61B-00B34B026B92}" srcOrd="0" destOrd="0" presId="urn:microsoft.com/office/officeart/2005/8/layout/radial6"/>
    <dgm:cxn modelId="{778A15D5-D05A-4EE3-970D-8FC7C26A594C}" srcId="{2CA4BA16-DA72-4109-9114-530AE35CB983}" destId="{07003ADA-6284-4B17-83AD-5013D4026B35}" srcOrd="3" destOrd="0" parTransId="{43F702FC-C565-4CD9-9E5A-7D4EE2CC6059}" sibTransId="{22A36C2E-DBD7-4142-B3FD-EE08C32D8F69}"/>
    <dgm:cxn modelId="{B004C4D9-FB14-419E-9BE4-D7887BAFFC64}" srcId="{32F8335A-55D4-4CAB-89A7-A31887164B1F}" destId="{2CA4BA16-DA72-4109-9114-530AE35CB983}" srcOrd="0" destOrd="0" parTransId="{44DEB6F1-F46D-437A-9181-6C0E0DC35684}" sibTransId="{A40CE53B-1EF4-4EC9-88D6-4DFDBF74917E}"/>
    <dgm:cxn modelId="{EC79C4DC-5532-1145-B9A2-8ED515279F0B}" type="presOf" srcId="{2CA4BA16-DA72-4109-9114-530AE35CB983}" destId="{7E060E78-2DC6-4873-90A8-E0F8F542188E}" srcOrd="0" destOrd="0" presId="urn:microsoft.com/office/officeart/2005/8/layout/radial6"/>
    <dgm:cxn modelId="{9B9008E7-EADD-473B-B1EE-7778BEF02B8E}" srcId="{2CA4BA16-DA72-4109-9114-530AE35CB983}" destId="{A549072B-CA4F-4B3D-9B97-E42C29700258}" srcOrd="1" destOrd="0" parTransId="{201EFC1D-5E06-49D4-9C5A-E17C5BFAA430}" sibTransId="{8A9D2F54-31C0-40D3-9B9B-94891F5FB9A9}"/>
    <dgm:cxn modelId="{B6C819EE-A137-0648-838E-7AE88EA9F619}" type="presOf" srcId="{D5CB7932-BE74-4E9D-A68B-03592DAA6160}" destId="{0295D2F6-58A5-4CF2-8657-7FD7B4CCBFCD}" srcOrd="0" destOrd="0" presId="urn:microsoft.com/office/officeart/2005/8/layout/radial6"/>
    <dgm:cxn modelId="{5BDF35F6-D823-4192-A3AC-2EC2372DF388}" srcId="{2CA4BA16-DA72-4109-9114-530AE35CB983}" destId="{F5DC72F2-B30E-407B-8D76-C2D3233076E8}" srcOrd="4" destOrd="0" parTransId="{7D32354B-14D9-4EEB-A9A0-D2BE504E5437}" sibTransId="{0C97D07A-7FFA-4374-884A-DCB2BE9B1650}"/>
    <dgm:cxn modelId="{403FB6DA-6D38-0748-A48A-2B1AD155F4D7}" type="presParOf" srcId="{46548F27-A49D-4C80-8505-1C3B3B13DAC9}" destId="{7E060E78-2DC6-4873-90A8-E0F8F542188E}" srcOrd="0" destOrd="0" presId="urn:microsoft.com/office/officeart/2005/8/layout/radial6"/>
    <dgm:cxn modelId="{F49E07DD-D1BA-0A47-BC4F-CB8345333BA0}" type="presParOf" srcId="{46548F27-A49D-4C80-8505-1C3B3B13DAC9}" destId="{1AE2805A-2916-4147-BED9-8B0A070D6FEB}" srcOrd="1" destOrd="0" presId="urn:microsoft.com/office/officeart/2005/8/layout/radial6"/>
    <dgm:cxn modelId="{13CBDE81-A48E-DA4D-8311-94AE2A44FFAD}" type="presParOf" srcId="{46548F27-A49D-4C80-8505-1C3B3B13DAC9}" destId="{6734571C-EF02-4540-8141-C61EA05CA2E9}" srcOrd="2" destOrd="0" presId="urn:microsoft.com/office/officeart/2005/8/layout/radial6"/>
    <dgm:cxn modelId="{67CD100F-39DF-7144-B1DE-EBB0D62D18D9}" type="presParOf" srcId="{46548F27-A49D-4C80-8505-1C3B3B13DAC9}" destId="{4AC98A47-0B8D-47F2-A1CE-24E746CDCB5D}" srcOrd="3" destOrd="0" presId="urn:microsoft.com/office/officeart/2005/8/layout/radial6"/>
    <dgm:cxn modelId="{CB52C97E-193C-9443-B9C0-F8E0A8E4BF20}" type="presParOf" srcId="{46548F27-A49D-4C80-8505-1C3B3B13DAC9}" destId="{8DAC1CCF-DD5D-4D74-8CBA-005F59AA7580}" srcOrd="4" destOrd="0" presId="urn:microsoft.com/office/officeart/2005/8/layout/radial6"/>
    <dgm:cxn modelId="{4B703ED8-7B56-3C4E-8813-A5FD50856CDA}" type="presParOf" srcId="{46548F27-A49D-4C80-8505-1C3B3B13DAC9}" destId="{33C1EED3-2824-4D8D-A904-5460A8E88C53}" srcOrd="5" destOrd="0" presId="urn:microsoft.com/office/officeart/2005/8/layout/radial6"/>
    <dgm:cxn modelId="{945551CD-8C4E-1349-906A-4CD9315E1E4D}" type="presParOf" srcId="{46548F27-A49D-4C80-8505-1C3B3B13DAC9}" destId="{518BD1A2-D618-4166-8AA1-4C599D955636}" srcOrd="6" destOrd="0" presId="urn:microsoft.com/office/officeart/2005/8/layout/radial6"/>
    <dgm:cxn modelId="{B3BF15B5-77BB-9E4F-B52E-8544222A0876}" type="presParOf" srcId="{46548F27-A49D-4C80-8505-1C3B3B13DAC9}" destId="{14D7FCC4-FAAC-4A54-ABB2-D78D2F377CCA}" srcOrd="7" destOrd="0" presId="urn:microsoft.com/office/officeart/2005/8/layout/radial6"/>
    <dgm:cxn modelId="{F969D5DA-0AB8-EA4E-816B-B58326AE7420}" type="presParOf" srcId="{46548F27-A49D-4C80-8505-1C3B3B13DAC9}" destId="{471B2C13-5231-46D5-A66B-4060847DEDA2}" srcOrd="8" destOrd="0" presId="urn:microsoft.com/office/officeart/2005/8/layout/radial6"/>
    <dgm:cxn modelId="{FA1E9CD6-09CD-484A-A6F9-C3EB2B46E300}" type="presParOf" srcId="{46548F27-A49D-4C80-8505-1C3B3B13DAC9}" destId="{743DD1AE-604A-42BF-8508-0215A1534062}" srcOrd="9" destOrd="0" presId="urn:microsoft.com/office/officeart/2005/8/layout/radial6"/>
    <dgm:cxn modelId="{3688FD83-95D2-AD45-95EF-4FC0736B8EAD}" type="presParOf" srcId="{46548F27-A49D-4C80-8505-1C3B3B13DAC9}" destId="{566C9A5F-772D-4269-A61B-00B34B026B92}" srcOrd="10" destOrd="0" presId="urn:microsoft.com/office/officeart/2005/8/layout/radial6"/>
    <dgm:cxn modelId="{D46970D2-003A-F44B-B827-89AE16335CAA}" type="presParOf" srcId="{46548F27-A49D-4C80-8505-1C3B3B13DAC9}" destId="{C275A309-331A-4180-A1BF-1499EF0334B2}" srcOrd="11" destOrd="0" presId="urn:microsoft.com/office/officeart/2005/8/layout/radial6"/>
    <dgm:cxn modelId="{7D8C2941-2DA8-F74C-A176-510645D1CE79}" type="presParOf" srcId="{46548F27-A49D-4C80-8505-1C3B3B13DAC9}" destId="{8C243261-9DCF-480B-B63B-0E91EDC01B99}" srcOrd="12" destOrd="0" presId="urn:microsoft.com/office/officeart/2005/8/layout/radial6"/>
    <dgm:cxn modelId="{37682FB0-FFEE-0047-8EAF-26AE56BCB752}" type="presParOf" srcId="{46548F27-A49D-4C80-8505-1C3B3B13DAC9}" destId="{CAC1EC2B-304A-4144-B321-57008DE37F51}" srcOrd="13" destOrd="0" presId="urn:microsoft.com/office/officeart/2005/8/layout/radial6"/>
    <dgm:cxn modelId="{6DF91110-B731-324D-A2C3-975B9D7CDE18}" type="presParOf" srcId="{46548F27-A49D-4C80-8505-1C3B3B13DAC9}" destId="{ED7EA701-288B-4C6F-8A0C-A7D0AAE9CED8}" srcOrd="14" destOrd="0" presId="urn:microsoft.com/office/officeart/2005/8/layout/radial6"/>
    <dgm:cxn modelId="{BF8E1C5C-D095-E548-9D4B-D4FC38D356A7}" type="presParOf" srcId="{46548F27-A49D-4C80-8505-1C3B3B13DAC9}" destId="{BB593D37-02BD-4032-AAD6-3A0FC2E8FE03}" srcOrd="15" destOrd="0" presId="urn:microsoft.com/office/officeart/2005/8/layout/radial6"/>
    <dgm:cxn modelId="{18F4BB8C-F7E8-A848-BB5D-E51B6D7A6F39}" type="presParOf" srcId="{46548F27-A49D-4C80-8505-1C3B3B13DAC9}" destId="{BC02DD11-272B-460B-892F-DF4B9B207948}" srcOrd="16" destOrd="0" presId="urn:microsoft.com/office/officeart/2005/8/layout/radial6"/>
    <dgm:cxn modelId="{81A9BCAD-9376-D54C-AF43-62A892D8C98E}" type="presParOf" srcId="{46548F27-A49D-4C80-8505-1C3B3B13DAC9}" destId="{BB9249CA-377B-41C4-807C-99ECB40224F9}" srcOrd="17" destOrd="0" presId="urn:microsoft.com/office/officeart/2005/8/layout/radial6"/>
    <dgm:cxn modelId="{99CA8452-A3C1-0640-B669-DEA3BACEA67D}" type="presParOf" srcId="{46548F27-A49D-4C80-8505-1C3B3B13DAC9}" destId="{368E50FB-0695-408B-92A9-B6AA7D706D88}" srcOrd="18" destOrd="0" presId="urn:microsoft.com/office/officeart/2005/8/layout/radial6"/>
    <dgm:cxn modelId="{91BD3FA6-D93B-4A4A-A8C5-5FAECECDB0AB}" type="presParOf" srcId="{46548F27-A49D-4C80-8505-1C3B3B13DAC9}" destId="{0295D2F6-58A5-4CF2-8657-7FD7B4CCBFCD}" srcOrd="19" destOrd="0" presId="urn:microsoft.com/office/officeart/2005/8/layout/radial6"/>
    <dgm:cxn modelId="{C2822B30-D8DD-C640-BCCF-5B23F8C71685}" type="presParOf" srcId="{46548F27-A49D-4C80-8505-1C3B3B13DAC9}" destId="{F93AF44A-1887-4CFC-88F2-CF8C64B3DCA5}" srcOrd="20" destOrd="0" presId="urn:microsoft.com/office/officeart/2005/8/layout/radial6"/>
    <dgm:cxn modelId="{3CD696CC-90AC-A94C-AEB4-7E121BF587DA}" type="presParOf" srcId="{46548F27-A49D-4C80-8505-1C3B3B13DAC9}" destId="{4D8048BD-168E-4626-847C-4FD21FCDD1B8}" srcOrd="21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193C56-FE00-4D8A-9AB2-B0C5678BAC4C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80B71C7B-F758-4B0D-9E92-A85B9B385E2F}">
      <dgm:prSet phldrT="[文本]" custT="1"/>
      <dgm:spPr>
        <a:ln>
          <a:noFill/>
        </a:ln>
      </dgm:spPr>
      <dgm:t>
        <a:bodyPr/>
        <a:lstStyle/>
        <a:p>
          <a:r>
            <a:rPr lang="zh-CN" altLang="en-US" sz="1400" dirty="0"/>
            <a:t>预算</a:t>
          </a:r>
        </a:p>
      </dgm:t>
    </dgm:pt>
    <dgm:pt modelId="{9951FA16-0CFA-4856-A47E-AF54EAF9B736}" type="parTrans" cxnId="{52365541-FDB2-4786-B6C7-46BAD9E9D710}">
      <dgm:prSet/>
      <dgm:spPr/>
      <dgm:t>
        <a:bodyPr/>
        <a:lstStyle/>
        <a:p>
          <a:endParaRPr lang="zh-CN" altLang="en-US" sz="1400"/>
        </a:p>
      </dgm:t>
    </dgm:pt>
    <dgm:pt modelId="{FB68C51F-F009-4FFE-A7DF-11B0872CE4F0}" type="sibTrans" cxnId="{52365541-FDB2-4786-B6C7-46BAD9E9D710}">
      <dgm:prSet/>
      <dgm:spPr/>
      <dgm:t>
        <a:bodyPr/>
        <a:lstStyle/>
        <a:p>
          <a:endParaRPr lang="zh-CN" altLang="en-US" sz="1400"/>
        </a:p>
      </dgm:t>
    </dgm:pt>
    <dgm:pt modelId="{92DB03B0-045B-4D11-A5C1-5C80B11EEB9E}">
      <dgm:prSet phldrT="[文本]" custT="1"/>
      <dgm:spPr>
        <a:ln>
          <a:noFill/>
        </a:ln>
      </dgm:spPr>
      <dgm:t>
        <a:bodyPr/>
        <a:lstStyle/>
        <a:p>
          <a:r>
            <a:rPr lang="zh-CN" altLang="en-US" sz="1400" dirty="0"/>
            <a:t>费用申请</a:t>
          </a:r>
        </a:p>
      </dgm:t>
    </dgm:pt>
    <dgm:pt modelId="{4D0040B6-7F38-47C2-84C7-E47A347596BC}" type="parTrans" cxnId="{D34691BD-D16B-4FD8-B0B7-86296D27E22E}">
      <dgm:prSet/>
      <dgm:spPr/>
      <dgm:t>
        <a:bodyPr/>
        <a:lstStyle/>
        <a:p>
          <a:endParaRPr lang="zh-CN" altLang="en-US" sz="1400"/>
        </a:p>
      </dgm:t>
    </dgm:pt>
    <dgm:pt modelId="{1E8F3A56-9479-4F5E-91F5-CF95E78D1ACD}" type="sibTrans" cxnId="{D34691BD-D16B-4FD8-B0B7-86296D27E22E}">
      <dgm:prSet/>
      <dgm:spPr/>
      <dgm:t>
        <a:bodyPr/>
        <a:lstStyle/>
        <a:p>
          <a:endParaRPr lang="zh-CN" altLang="en-US" sz="1400"/>
        </a:p>
      </dgm:t>
    </dgm:pt>
    <dgm:pt modelId="{6F2EF9CC-2DAA-489D-BFD0-E5A29EA3F720}">
      <dgm:prSet phldrT="[文本]" custT="1"/>
      <dgm:spPr>
        <a:ln>
          <a:noFill/>
        </a:ln>
      </dgm:spPr>
      <dgm:t>
        <a:bodyPr/>
        <a:lstStyle/>
        <a:p>
          <a:r>
            <a:rPr lang="zh-CN" altLang="en-US" sz="1400" dirty="0"/>
            <a:t>费用报销</a:t>
          </a:r>
        </a:p>
      </dgm:t>
    </dgm:pt>
    <dgm:pt modelId="{ED215653-222B-4921-9063-BE84715CCF2E}" type="parTrans" cxnId="{8FB98CF2-BAA4-4FC5-B76E-1BB1629E6CF9}">
      <dgm:prSet/>
      <dgm:spPr/>
      <dgm:t>
        <a:bodyPr/>
        <a:lstStyle/>
        <a:p>
          <a:endParaRPr lang="zh-CN" altLang="en-US" sz="1400"/>
        </a:p>
      </dgm:t>
    </dgm:pt>
    <dgm:pt modelId="{0753168C-6EC7-4A96-BF84-4DCA5534EB70}" type="sibTrans" cxnId="{8FB98CF2-BAA4-4FC5-B76E-1BB1629E6CF9}">
      <dgm:prSet/>
      <dgm:spPr/>
      <dgm:t>
        <a:bodyPr/>
        <a:lstStyle/>
        <a:p>
          <a:endParaRPr lang="zh-CN" altLang="en-US" sz="1400"/>
        </a:p>
      </dgm:t>
    </dgm:pt>
    <dgm:pt modelId="{7AB08AE1-7468-43E2-BCC2-F42BB77D644A}">
      <dgm:prSet phldrT="[文本]" custT="1"/>
      <dgm:spPr>
        <a:ln>
          <a:noFill/>
        </a:ln>
      </dgm:spPr>
      <dgm:t>
        <a:bodyPr/>
        <a:lstStyle/>
        <a:p>
          <a:r>
            <a:rPr lang="zh-CN" altLang="en-US" sz="1400" dirty="0"/>
            <a:t>付款</a:t>
          </a:r>
          <a:r>
            <a:rPr lang="en-US" altLang="zh-CN" sz="1400" dirty="0"/>
            <a:t>(</a:t>
          </a:r>
          <a:r>
            <a:rPr lang="zh-CN" altLang="en-US" sz="1400" dirty="0"/>
            <a:t>单</a:t>
          </a:r>
          <a:r>
            <a:rPr lang="en-US" altLang="zh-CN" sz="1400" dirty="0"/>
            <a:t>)</a:t>
          </a:r>
          <a:endParaRPr lang="zh-CN" altLang="en-US" sz="1400" dirty="0"/>
        </a:p>
      </dgm:t>
    </dgm:pt>
    <dgm:pt modelId="{AF835160-F1E7-407F-B7D0-AFF5CB7F9CB4}" type="parTrans" cxnId="{C02F8943-2F74-4CCA-BC9B-B3B87CC42B8B}">
      <dgm:prSet/>
      <dgm:spPr/>
      <dgm:t>
        <a:bodyPr/>
        <a:lstStyle/>
        <a:p>
          <a:endParaRPr lang="zh-CN" altLang="en-US" sz="1400"/>
        </a:p>
      </dgm:t>
    </dgm:pt>
    <dgm:pt modelId="{E8543161-0FBB-4DE9-8C6C-A413C67B0A8C}" type="sibTrans" cxnId="{C02F8943-2F74-4CCA-BC9B-B3B87CC42B8B}">
      <dgm:prSet/>
      <dgm:spPr/>
      <dgm:t>
        <a:bodyPr/>
        <a:lstStyle/>
        <a:p>
          <a:endParaRPr lang="zh-CN" altLang="en-US" sz="1400"/>
        </a:p>
      </dgm:t>
    </dgm:pt>
    <dgm:pt modelId="{50A311A4-C3F4-4125-9422-CB7842D94599}">
      <dgm:prSet phldrT="[文本]" custT="1"/>
      <dgm:spPr>
        <a:ln>
          <a:noFill/>
        </a:ln>
      </dgm:spPr>
      <dgm:t>
        <a:bodyPr/>
        <a:lstStyle/>
        <a:p>
          <a:r>
            <a:rPr lang="zh-CN" altLang="en-US" sz="1400" dirty="0"/>
            <a:t>记账</a:t>
          </a:r>
        </a:p>
      </dgm:t>
    </dgm:pt>
    <dgm:pt modelId="{1D1402FA-559C-4627-B6BA-C7EB45B86B3B}" type="parTrans" cxnId="{E6D8F433-C48F-4359-A461-7ECAEF604AB5}">
      <dgm:prSet/>
      <dgm:spPr/>
      <dgm:t>
        <a:bodyPr/>
        <a:lstStyle/>
        <a:p>
          <a:endParaRPr lang="zh-CN" altLang="en-US" sz="1400"/>
        </a:p>
      </dgm:t>
    </dgm:pt>
    <dgm:pt modelId="{88FAD2F3-32BD-4E29-8DC1-19FDA602DA27}" type="sibTrans" cxnId="{E6D8F433-C48F-4359-A461-7ECAEF604AB5}">
      <dgm:prSet/>
      <dgm:spPr/>
      <dgm:t>
        <a:bodyPr/>
        <a:lstStyle/>
        <a:p>
          <a:endParaRPr lang="zh-CN" altLang="en-US" sz="1400"/>
        </a:p>
      </dgm:t>
    </dgm:pt>
    <dgm:pt modelId="{974D38B0-7F1A-42E7-AEA6-5CC9FA5B3175}" type="pres">
      <dgm:prSet presAssocID="{FF193C56-FE00-4D8A-9AB2-B0C5678BAC4C}" presName="Name0" presStyleCnt="0">
        <dgm:presLayoutVars>
          <dgm:dir/>
          <dgm:animLvl val="lvl"/>
          <dgm:resizeHandles val="exact"/>
        </dgm:presLayoutVars>
      </dgm:prSet>
      <dgm:spPr/>
    </dgm:pt>
    <dgm:pt modelId="{1E54D5FF-A5B1-496B-BDC4-65C8D123B9F2}" type="pres">
      <dgm:prSet presAssocID="{80B71C7B-F758-4B0D-9E92-A85B9B385E2F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113ECED-44B1-4821-9B98-E3D44EFA58C3}" type="pres">
      <dgm:prSet presAssocID="{FB68C51F-F009-4FFE-A7DF-11B0872CE4F0}" presName="parTxOnlySpace" presStyleCnt="0"/>
      <dgm:spPr/>
    </dgm:pt>
    <dgm:pt modelId="{DE4C5F98-3931-4A6F-A5C9-2E554C9146A2}" type="pres">
      <dgm:prSet presAssocID="{92DB03B0-045B-4D11-A5C1-5C80B11EEB9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2E421B32-5DF1-43C5-8A27-709D2AAC3662}" type="pres">
      <dgm:prSet presAssocID="{1E8F3A56-9479-4F5E-91F5-CF95E78D1ACD}" presName="parTxOnlySpace" presStyleCnt="0"/>
      <dgm:spPr/>
    </dgm:pt>
    <dgm:pt modelId="{1A22F81F-B913-468F-9AE3-E9A18AA3D412}" type="pres">
      <dgm:prSet presAssocID="{6F2EF9CC-2DAA-489D-BFD0-E5A29EA3F720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BB07C8D-2C33-4D1A-A096-88863ACF2763}" type="pres">
      <dgm:prSet presAssocID="{0753168C-6EC7-4A96-BF84-4DCA5534EB70}" presName="parTxOnlySpace" presStyleCnt="0"/>
      <dgm:spPr/>
    </dgm:pt>
    <dgm:pt modelId="{B5A70DA0-3BDE-4AB1-92FF-65B64494104B}" type="pres">
      <dgm:prSet presAssocID="{7AB08AE1-7468-43E2-BCC2-F42BB77D64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62C42BA-1317-47A1-9E94-8C79950DAEBE}" type="pres">
      <dgm:prSet presAssocID="{E8543161-0FBB-4DE9-8C6C-A413C67B0A8C}" presName="parTxOnlySpace" presStyleCnt="0"/>
      <dgm:spPr/>
    </dgm:pt>
    <dgm:pt modelId="{A4054213-AD9F-4904-AEB4-65800414DF5F}" type="pres">
      <dgm:prSet presAssocID="{50A311A4-C3F4-4125-9422-CB7842D94599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767F4802-2A63-4C43-9647-1A4E5CDC82F5}" type="presOf" srcId="{92DB03B0-045B-4D11-A5C1-5C80B11EEB9E}" destId="{DE4C5F98-3931-4A6F-A5C9-2E554C9146A2}" srcOrd="0" destOrd="0" presId="urn:microsoft.com/office/officeart/2005/8/layout/chevron1"/>
    <dgm:cxn modelId="{7F9D3208-E65C-8949-8B8D-DFE36658C889}" type="presOf" srcId="{7AB08AE1-7468-43E2-BCC2-F42BB77D644A}" destId="{B5A70DA0-3BDE-4AB1-92FF-65B64494104B}" srcOrd="0" destOrd="0" presId="urn:microsoft.com/office/officeart/2005/8/layout/chevron1"/>
    <dgm:cxn modelId="{0778A808-C6CB-3A46-98C4-A3C60298D7AD}" type="presOf" srcId="{6F2EF9CC-2DAA-489D-BFD0-E5A29EA3F720}" destId="{1A22F81F-B913-468F-9AE3-E9A18AA3D412}" srcOrd="0" destOrd="0" presId="urn:microsoft.com/office/officeart/2005/8/layout/chevron1"/>
    <dgm:cxn modelId="{02365B1B-7E4F-0B46-83F3-1D0F2817C34E}" type="presOf" srcId="{80B71C7B-F758-4B0D-9E92-A85B9B385E2F}" destId="{1E54D5FF-A5B1-496B-BDC4-65C8D123B9F2}" srcOrd="0" destOrd="0" presId="urn:microsoft.com/office/officeart/2005/8/layout/chevron1"/>
    <dgm:cxn modelId="{BCC46D27-27C6-164F-9FC3-524F1DE59FD0}" type="presOf" srcId="{50A311A4-C3F4-4125-9422-CB7842D94599}" destId="{A4054213-AD9F-4904-AEB4-65800414DF5F}" srcOrd="0" destOrd="0" presId="urn:microsoft.com/office/officeart/2005/8/layout/chevron1"/>
    <dgm:cxn modelId="{E6D8F433-C48F-4359-A461-7ECAEF604AB5}" srcId="{FF193C56-FE00-4D8A-9AB2-B0C5678BAC4C}" destId="{50A311A4-C3F4-4125-9422-CB7842D94599}" srcOrd="4" destOrd="0" parTransId="{1D1402FA-559C-4627-B6BA-C7EB45B86B3B}" sibTransId="{88FAD2F3-32BD-4E29-8DC1-19FDA602DA27}"/>
    <dgm:cxn modelId="{52365541-FDB2-4786-B6C7-46BAD9E9D710}" srcId="{FF193C56-FE00-4D8A-9AB2-B0C5678BAC4C}" destId="{80B71C7B-F758-4B0D-9E92-A85B9B385E2F}" srcOrd="0" destOrd="0" parTransId="{9951FA16-0CFA-4856-A47E-AF54EAF9B736}" sibTransId="{FB68C51F-F009-4FFE-A7DF-11B0872CE4F0}"/>
    <dgm:cxn modelId="{C02F8943-2F74-4CCA-BC9B-B3B87CC42B8B}" srcId="{FF193C56-FE00-4D8A-9AB2-B0C5678BAC4C}" destId="{7AB08AE1-7468-43E2-BCC2-F42BB77D644A}" srcOrd="3" destOrd="0" parTransId="{AF835160-F1E7-407F-B7D0-AFF5CB7F9CB4}" sibTransId="{E8543161-0FBB-4DE9-8C6C-A413C67B0A8C}"/>
    <dgm:cxn modelId="{7BD74858-FA3D-5E45-BBBC-C66CDD3657BE}" type="presOf" srcId="{FF193C56-FE00-4D8A-9AB2-B0C5678BAC4C}" destId="{974D38B0-7F1A-42E7-AEA6-5CC9FA5B3175}" srcOrd="0" destOrd="0" presId="urn:microsoft.com/office/officeart/2005/8/layout/chevron1"/>
    <dgm:cxn modelId="{D34691BD-D16B-4FD8-B0B7-86296D27E22E}" srcId="{FF193C56-FE00-4D8A-9AB2-B0C5678BAC4C}" destId="{92DB03B0-045B-4D11-A5C1-5C80B11EEB9E}" srcOrd="1" destOrd="0" parTransId="{4D0040B6-7F38-47C2-84C7-E47A347596BC}" sibTransId="{1E8F3A56-9479-4F5E-91F5-CF95E78D1ACD}"/>
    <dgm:cxn modelId="{8FB98CF2-BAA4-4FC5-B76E-1BB1629E6CF9}" srcId="{FF193C56-FE00-4D8A-9AB2-B0C5678BAC4C}" destId="{6F2EF9CC-2DAA-489D-BFD0-E5A29EA3F720}" srcOrd="2" destOrd="0" parTransId="{ED215653-222B-4921-9063-BE84715CCF2E}" sibTransId="{0753168C-6EC7-4A96-BF84-4DCA5534EB70}"/>
    <dgm:cxn modelId="{DBFE3E66-7C3E-C042-A28D-2A2C2CD61108}" type="presParOf" srcId="{974D38B0-7F1A-42E7-AEA6-5CC9FA5B3175}" destId="{1E54D5FF-A5B1-496B-BDC4-65C8D123B9F2}" srcOrd="0" destOrd="0" presId="urn:microsoft.com/office/officeart/2005/8/layout/chevron1"/>
    <dgm:cxn modelId="{3F15F630-5EFB-3448-B4F8-5E8704831349}" type="presParOf" srcId="{974D38B0-7F1A-42E7-AEA6-5CC9FA5B3175}" destId="{E113ECED-44B1-4821-9B98-E3D44EFA58C3}" srcOrd="1" destOrd="0" presId="urn:microsoft.com/office/officeart/2005/8/layout/chevron1"/>
    <dgm:cxn modelId="{204B3604-C41C-D046-A379-5E9FD561D025}" type="presParOf" srcId="{974D38B0-7F1A-42E7-AEA6-5CC9FA5B3175}" destId="{DE4C5F98-3931-4A6F-A5C9-2E554C9146A2}" srcOrd="2" destOrd="0" presId="urn:microsoft.com/office/officeart/2005/8/layout/chevron1"/>
    <dgm:cxn modelId="{89D1F316-BC54-354B-ADB4-23E99BFA3B4F}" type="presParOf" srcId="{974D38B0-7F1A-42E7-AEA6-5CC9FA5B3175}" destId="{2E421B32-5DF1-43C5-8A27-709D2AAC3662}" srcOrd="3" destOrd="0" presId="urn:microsoft.com/office/officeart/2005/8/layout/chevron1"/>
    <dgm:cxn modelId="{178F0C82-DA96-0C41-BE67-FFAC8168450F}" type="presParOf" srcId="{974D38B0-7F1A-42E7-AEA6-5CC9FA5B3175}" destId="{1A22F81F-B913-468F-9AE3-E9A18AA3D412}" srcOrd="4" destOrd="0" presId="urn:microsoft.com/office/officeart/2005/8/layout/chevron1"/>
    <dgm:cxn modelId="{00FFCAA3-EDB0-3348-BEF4-59FDB4044CA2}" type="presParOf" srcId="{974D38B0-7F1A-42E7-AEA6-5CC9FA5B3175}" destId="{6BB07C8D-2C33-4D1A-A096-88863ACF2763}" srcOrd="5" destOrd="0" presId="urn:microsoft.com/office/officeart/2005/8/layout/chevron1"/>
    <dgm:cxn modelId="{4F22AEEC-287A-7848-B332-7765F55ED9E7}" type="presParOf" srcId="{974D38B0-7F1A-42E7-AEA6-5CC9FA5B3175}" destId="{B5A70DA0-3BDE-4AB1-92FF-65B64494104B}" srcOrd="6" destOrd="0" presId="urn:microsoft.com/office/officeart/2005/8/layout/chevron1"/>
    <dgm:cxn modelId="{9A5C31E3-5A92-7147-A6E7-519A45D891A2}" type="presParOf" srcId="{974D38B0-7F1A-42E7-AEA6-5CC9FA5B3175}" destId="{E62C42BA-1317-47A1-9E94-8C79950DAEBE}" srcOrd="7" destOrd="0" presId="urn:microsoft.com/office/officeart/2005/8/layout/chevron1"/>
    <dgm:cxn modelId="{5BFC1E98-F409-244E-85FF-53ABF82C2DEA}" type="presParOf" srcId="{974D38B0-7F1A-42E7-AEA6-5CC9FA5B3175}" destId="{A4054213-AD9F-4904-AEB4-65800414DF5F}" srcOrd="8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8048BD-168E-4626-847C-4FD21FCDD1B8}">
      <dsp:nvSpPr>
        <dsp:cNvPr id="0" name=""/>
        <dsp:cNvSpPr/>
      </dsp:nvSpPr>
      <dsp:spPr>
        <a:xfrm>
          <a:off x="1452221" y="454950"/>
          <a:ext cx="3612690" cy="3612690"/>
        </a:xfrm>
        <a:prstGeom prst="blockArc">
          <a:avLst>
            <a:gd name="adj1" fmla="val 13114286"/>
            <a:gd name="adj2" fmla="val 16200000"/>
            <a:gd name="adj3" fmla="val 389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8E50FB-0695-408B-92A9-B6AA7D706D88}">
      <dsp:nvSpPr>
        <dsp:cNvPr id="0" name=""/>
        <dsp:cNvSpPr/>
      </dsp:nvSpPr>
      <dsp:spPr>
        <a:xfrm>
          <a:off x="1452221" y="454950"/>
          <a:ext cx="3612690" cy="3612690"/>
        </a:xfrm>
        <a:prstGeom prst="blockArc">
          <a:avLst>
            <a:gd name="adj1" fmla="val 10028571"/>
            <a:gd name="adj2" fmla="val 13114286"/>
            <a:gd name="adj3" fmla="val 389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593D37-02BD-4032-AAD6-3A0FC2E8FE03}">
      <dsp:nvSpPr>
        <dsp:cNvPr id="0" name=""/>
        <dsp:cNvSpPr/>
      </dsp:nvSpPr>
      <dsp:spPr>
        <a:xfrm>
          <a:off x="1452221" y="454950"/>
          <a:ext cx="3612690" cy="3612690"/>
        </a:xfrm>
        <a:prstGeom prst="blockArc">
          <a:avLst>
            <a:gd name="adj1" fmla="val 6942857"/>
            <a:gd name="adj2" fmla="val 10028571"/>
            <a:gd name="adj3" fmla="val 389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243261-9DCF-480B-B63B-0E91EDC01B99}">
      <dsp:nvSpPr>
        <dsp:cNvPr id="0" name=""/>
        <dsp:cNvSpPr/>
      </dsp:nvSpPr>
      <dsp:spPr>
        <a:xfrm>
          <a:off x="1452221" y="454950"/>
          <a:ext cx="3612690" cy="3612690"/>
        </a:xfrm>
        <a:prstGeom prst="blockArc">
          <a:avLst>
            <a:gd name="adj1" fmla="val 3857143"/>
            <a:gd name="adj2" fmla="val 6942857"/>
            <a:gd name="adj3" fmla="val 389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3DD1AE-604A-42BF-8508-0215A1534062}">
      <dsp:nvSpPr>
        <dsp:cNvPr id="0" name=""/>
        <dsp:cNvSpPr/>
      </dsp:nvSpPr>
      <dsp:spPr>
        <a:xfrm>
          <a:off x="1452221" y="454950"/>
          <a:ext cx="3612690" cy="3612690"/>
        </a:xfrm>
        <a:prstGeom prst="blockArc">
          <a:avLst>
            <a:gd name="adj1" fmla="val 771429"/>
            <a:gd name="adj2" fmla="val 3857143"/>
            <a:gd name="adj3" fmla="val 389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8BD1A2-D618-4166-8AA1-4C599D955636}">
      <dsp:nvSpPr>
        <dsp:cNvPr id="0" name=""/>
        <dsp:cNvSpPr/>
      </dsp:nvSpPr>
      <dsp:spPr>
        <a:xfrm>
          <a:off x="1452221" y="454950"/>
          <a:ext cx="3612690" cy="3612690"/>
        </a:xfrm>
        <a:prstGeom prst="blockArc">
          <a:avLst>
            <a:gd name="adj1" fmla="val 19285714"/>
            <a:gd name="adj2" fmla="val 771429"/>
            <a:gd name="adj3" fmla="val 389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C98A47-0B8D-47F2-A1CE-24E746CDCB5D}">
      <dsp:nvSpPr>
        <dsp:cNvPr id="0" name=""/>
        <dsp:cNvSpPr/>
      </dsp:nvSpPr>
      <dsp:spPr>
        <a:xfrm>
          <a:off x="1452221" y="454950"/>
          <a:ext cx="3612690" cy="3612690"/>
        </a:xfrm>
        <a:prstGeom prst="blockArc">
          <a:avLst>
            <a:gd name="adj1" fmla="val 16200000"/>
            <a:gd name="adj2" fmla="val 19285714"/>
            <a:gd name="adj3" fmla="val 389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060E78-2DC6-4873-90A8-E0F8F542188E}">
      <dsp:nvSpPr>
        <dsp:cNvPr id="0" name=""/>
        <dsp:cNvSpPr/>
      </dsp:nvSpPr>
      <dsp:spPr>
        <a:xfrm>
          <a:off x="2560074" y="1562804"/>
          <a:ext cx="1396983" cy="13969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费控流程设计</a:t>
          </a:r>
        </a:p>
      </dsp:txBody>
      <dsp:txXfrm>
        <a:off x="2764657" y="1767387"/>
        <a:ext cx="987817" cy="987817"/>
      </dsp:txXfrm>
    </dsp:sp>
    <dsp:sp modelId="{1AE2805A-2916-4147-BED9-8B0A070D6FEB}">
      <dsp:nvSpPr>
        <dsp:cNvPr id="0" name=""/>
        <dsp:cNvSpPr/>
      </dsp:nvSpPr>
      <dsp:spPr>
        <a:xfrm>
          <a:off x="2769622" y="1210"/>
          <a:ext cx="977888" cy="97788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预算管理</a:t>
          </a:r>
        </a:p>
      </dsp:txBody>
      <dsp:txXfrm>
        <a:off x="2912830" y="144418"/>
        <a:ext cx="691472" cy="691472"/>
      </dsp:txXfrm>
    </dsp:sp>
    <dsp:sp modelId="{8DAC1CCF-DD5D-4D74-8CBA-005F59AA7580}">
      <dsp:nvSpPr>
        <dsp:cNvPr id="0" name=""/>
        <dsp:cNvSpPr/>
      </dsp:nvSpPr>
      <dsp:spPr>
        <a:xfrm>
          <a:off x="4154356" y="668063"/>
          <a:ext cx="977888" cy="97788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费用申请</a:t>
          </a:r>
        </a:p>
      </dsp:txBody>
      <dsp:txXfrm>
        <a:off x="4297564" y="811271"/>
        <a:ext cx="691472" cy="691472"/>
      </dsp:txXfrm>
    </dsp:sp>
    <dsp:sp modelId="{14D7FCC4-FAAC-4A54-ABB2-D78D2F377CCA}">
      <dsp:nvSpPr>
        <dsp:cNvPr id="0" name=""/>
        <dsp:cNvSpPr/>
      </dsp:nvSpPr>
      <dsp:spPr>
        <a:xfrm>
          <a:off x="4496357" y="2166467"/>
          <a:ext cx="977888" cy="97788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费用报销</a:t>
          </a:r>
        </a:p>
      </dsp:txBody>
      <dsp:txXfrm>
        <a:off x="4639565" y="2309675"/>
        <a:ext cx="691472" cy="691472"/>
      </dsp:txXfrm>
    </dsp:sp>
    <dsp:sp modelId="{566C9A5F-772D-4269-A61B-00B34B026B92}">
      <dsp:nvSpPr>
        <dsp:cNvPr id="0" name=""/>
        <dsp:cNvSpPr/>
      </dsp:nvSpPr>
      <dsp:spPr>
        <a:xfrm>
          <a:off x="3538091" y="3368094"/>
          <a:ext cx="977888" cy="97788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对公付款</a:t>
          </a:r>
        </a:p>
      </dsp:txBody>
      <dsp:txXfrm>
        <a:off x="3681299" y="3511302"/>
        <a:ext cx="691472" cy="691472"/>
      </dsp:txXfrm>
    </dsp:sp>
    <dsp:sp modelId="{CAC1EC2B-304A-4144-B321-57008DE37F51}">
      <dsp:nvSpPr>
        <dsp:cNvPr id="0" name=""/>
        <dsp:cNvSpPr/>
      </dsp:nvSpPr>
      <dsp:spPr>
        <a:xfrm>
          <a:off x="2001153" y="3368094"/>
          <a:ext cx="977888" cy="97788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借款管理</a:t>
          </a:r>
        </a:p>
      </dsp:txBody>
      <dsp:txXfrm>
        <a:off x="2144361" y="3511302"/>
        <a:ext cx="691472" cy="691472"/>
      </dsp:txXfrm>
    </dsp:sp>
    <dsp:sp modelId="{BC02DD11-272B-460B-892F-DF4B9B207948}">
      <dsp:nvSpPr>
        <dsp:cNvPr id="0" name=""/>
        <dsp:cNvSpPr/>
      </dsp:nvSpPr>
      <dsp:spPr>
        <a:xfrm>
          <a:off x="1042887" y="2166467"/>
          <a:ext cx="977888" cy="97788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出纳中心</a:t>
          </a:r>
        </a:p>
      </dsp:txBody>
      <dsp:txXfrm>
        <a:off x="1186095" y="2309675"/>
        <a:ext cx="691472" cy="691472"/>
      </dsp:txXfrm>
    </dsp:sp>
    <dsp:sp modelId="{0295D2F6-58A5-4CF2-8657-7FD7B4CCBFCD}">
      <dsp:nvSpPr>
        <dsp:cNvPr id="0" name=""/>
        <dsp:cNvSpPr/>
      </dsp:nvSpPr>
      <dsp:spPr>
        <a:xfrm>
          <a:off x="1384888" y="668063"/>
          <a:ext cx="977888" cy="97788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凭证中心</a:t>
          </a:r>
        </a:p>
      </dsp:txBody>
      <dsp:txXfrm>
        <a:off x="1528096" y="811271"/>
        <a:ext cx="691472" cy="6914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54D5FF-A5B1-496B-BDC4-65C8D123B9F2}">
      <dsp:nvSpPr>
        <dsp:cNvPr id="0" name=""/>
        <dsp:cNvSpPr/>
      </dsp:nvSpPr>
      <dsp:spPr>
        <a:xfrm>
          <a:off x="2058" y="0"/>
          <a:ext cx="1831865" cy="27015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预算</a:t>
          </a:r>
        </a:p>
      </dsp:txBody>
      <dsp:txXfrm>
        <a:off x="137134" y="0"/>
        <a:ext cx="1561713" cy="270152"/>
      </dsp:txXfrm>
    </dsp:sp>
    <dsp:sp modelId="{DE4C5F98-3931-4A6F-A5C9-2E554C9146A2}">
      <dsp:nvSpPr>
        <dsp:cNvPr id="0" name=""/>
        <dsp:cNvSpPr/>
      </dsp:nvSpPr>
      <dsp:spPr>
        <a:xfrm>
          <a:off x="1650737" y="0"/>
          <a:ext cx="1831865" cy="27015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费用申请</a:t>
          </a:r>
        </a:p>
      </dsp:txBody>
      <dsp:txXfrm>
        <a:off x="1785813" y="0"/>
        <a:ext cx="1561713" cy="270152"/>
      </dsp:txXfrm>
    </dsp:sp>
    <dsp:sp modelId="{1A22F81F-B913-468F-9AE3-E9A18AA3D412}">
      <dsp:nvSpPr>
        <dsp:cNvPr id="0" name=""/>
        <dsp:cNvSpPr/>
      </dsp:nvSpPr>
      <dsp:spPr>
        <a:xfrm>
          <a:off x="3299416" y="0"/>
          <a:ext cx="1831865" cy="27015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费用报销</a:t>
          </a:r>
        </a:p>
      </dsp:txBody>
      <dsp:txXfrm>
        <a:off x="3434492" y="0"/>
        <a:ext cx="1561713" cy="270152"/>
      </dsp:txXfrm>
    </dsp:sp>
    <dsp:sp modelId="{B5A70DA0-3BDE-4AB1-92FF-65B64494104B}">
      <dsp:nvSpPr>
        <dsp:cNvPr id="0" name=""/>
        <dsp:cNvSpPr/>
      </dsp:nvSpPr>
      <dsp:spPr>
        <a:xfrm>
          <a:off x="4948095" y="0"/>
          <a:ext cx="1831865" cy="27015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付款</a:t>
          </a:r>
          <a:r>
            <a:rPr lang="en-US" altLang="zh-CN" sz="1400" kern="1200" dirty="0"/>
            <a:t>(</a:t>
          </a:r>
          <a:r>
            <a:rPr lang="zh-CN" altLang="en-US" sz="1400" kern="1200" dirty="0"/>
            <a:t>单</a:t>
          </a:r>
          <a:r>
            <a:rPr lang="en-US" altLang="zh-CN" sz="1400" kern="1200" dirty="0"/>
            <a:t>)</a:t>
          </a:r>
          <a:endParaRPr lang="zh-CN" altLang="en-US" sz="1400" kern="1200" dirty="0"/>
        </a:p>
      </dsp:txBody>
      <dsp:txXfrm>
        <a:off x="5083171" y="0"/>
        <a:ext cx="1561713" cy="270152"/>
      </dsp:txXfrm>
    </dsp:sp>
    <dsp:sp modelId="{A4054213-AD9F-4904-AEB4-65800414DF5F}">
      <dsp:nvSpPr>
        <dsp:cNvPr id="0" name=""/>
        <dsp:cNvSpPr/>
      </dsp:nvSpPr>
      <dsp:spPr>
        <a:xfrm>
          <a:off x="6596774" y="0"/>
          <a:ext cx="1831865" cy="27015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记账</a:t>
          </a:r>
        </a:p>
      </dsp:txBody>
      <dsp:txXfrm>
        <a:off x="6731850" y="0"/>
        <a:ext cx="1561713" cy="2701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515492D5-806C-4ED8-9EB3-C5153BE28974}" type="datetimeFigureOut">
              <a:rPr lang="zh-CN" altLang="en-US"/>
              <a:pPr>
                <a:defRPr/>
              </a:pPr>
              <a:t>2017-3-15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1E10F340-2D84-4DC6-917E-A9695606942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C9AE5B9-A814-46F5-990D-D9AEF953743A}" type="datetimeFigureOut">
              <a:rPr lang="zh-CN" altLang="en-US"/>
              <a:pPr>
                <a:defRPr/>
              </a:pPr>
              <a:t>2017-3-15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A52B3F5A-E106-45F4-9FE6-CAAA0C0EAFF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2DB73CA-EF08-4D21-8852-77E4FBB44294}" type="slidenum">
              <a:rPr lang="zh-CN" altLang="en-US" smtClean="0"/>
              <a:pPr>
                <a:spcBef>
                  <a:spcPct val="0"/>
                </a:spcBef>
              </a:pPr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1" lang="zh-CN" altLang="en-US"/>
          </a:p>
        </p:txBody>
      </p:sp>
      <p:sp>
        <p:nvSpPr>
          <p:cNvPr id="21508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A174080-67C2-4FC4-93C9-312FC3CCEFF3}" type="slidenum">
              <a:rPr lang="zh-CN" altLang="en-US" smtClean="0">
                <a:latin typeface="Calibri" panose="020F0502020204030204" pitchFamily="34" charset="0"/>
              </a:rPr>
              <a:pPr/>
              <a:t>19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1" lang="zh-CN" altLang="en-US"/>
          </a:p>
        </p:txBody>
      </p:sp>
      <p:sp>
        <p:nvSpPr>
          <p:cNvPr id="23556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7E68ED2-7895-4866-85A5-65B32181ED5A}" type="slidenum">
              <a:rPr lang="zh-CN" altLang="en-US" smtClean="0">
                <a:latin typeface="Calibri" panose="020F0502020204030204" pitchFamily="34" charset="0"/>
              </a:rPr>
              <a:pPr/>
              <a:t>20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1" lang="zh-CN" altLang="en-US"/>
          </a:p>
        </p:txBody>
      </p:sp>
      <p:sp>
        <p:nvSpPr>
          <p:cNvPr id="25604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69E6F23-6684-4FAD-AFB1-52EE73C65AC1}" type="slidenum">
              <a:rPr lang="zh-CN" altLang="en-US" smtClean="0">
                <a:latin typeface="Calibri" panose="020F0502020204030204" pitchFamily="34" charset="0"/>
              </a:rPr>
              <a:pPr/>
              <a:t>21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1" lang="zh-CN" altLang="en-US"/>
          </a:p>
        </p:txBody>
      </p:sp>
      <p:sp>
        <p:nvSpPr>
          <p:cNvPr id="27652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4A80578-C451-4320-9B00-D1E58CD456FB}" type="slidenum">
              <a:rPr lang="zh-CN" altLang="en-US" smtClean="0">
                <a:latin typeface="Calibri" panose="020F0502020204030204" pitchFamily="34" charset="0"/>
              </a:rPr>
              <a:pPr/>
              <a:t>22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1" lang="zh-CN" altLang="en-US"/>
          </a:p>
        </p:txBody>
      </p:sp>
      <p:sp>
        <p:nvSpPr>
          <p:cNvPr id="29700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53F7407-0CAA-44D9-B027-7C1C2AECE569}" type="slidenum">
              <a:rPr lang="zh-CN" altLang="en-US" smtClean="0">
                <a:latin typeface="Calibri" panose="020F0502020204030204" pitchFamily="34" charset="0"/>
              </a:rPr>
              <a:pPr/>
              <a:t>23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1" lang="zh-CN" altLang="en-US"/>
          </a:p>
        </p:txBody>
      </p:sp>
      <p:sp>
        <p:nvSpPr>
          <p:cNvPr id="31748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19B4737-45F0-4EE4-A80F-12CA3177CEA6}" type="slidenum">
              <a:rPr lang="zh-CN" altLang="en-US" smtClean="0">
                <a:latin typeface="Calibri" panose="020F0502020204030204" pitchFamily="34" charset="0"/>
              </a:rPr>
              <a:pPr/>
              <a:t>24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第一步：打印黏贴单，作为实体单据第一页</a:t>
            </a:r>
            <a:endParaRPr lang="en-US" altLang="zh-CN" dirty="0"/>
          </a:p>
          <a:p>
            <a:r>
              <a:rPr lang="zh-CN" altLang="en-US" dirty="0"/>
              <a:t>第二步：邮寄到财务，财务进入交单页面，用条码枪扫码即可进行交单</a:t>
            </a:r>
            <a:endParaRPr lang="en-US" altLang="zh-CN" dirty="0"/>
          </a:p>
          <a:p>
            <a:r>
              <a:rPr lang="zh-CN" altLang="en-US" dirty="0"/>
              <a:t>业务人员可以在对应的单据中跟踪单据的过程</a:t>
            </a:r>
            <a:endParaRPr lang="en-US" altLang="zh-CN" dirty="0"/>
          </a:p>
          <a:p>
            <a:r>
              <a:rPr lang="zh-CN" altLang="en-US"/>
              <a:t>第三步：财务可以用条码枪快速查找单据进行审核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2B3F5A-E106-45F4-9FE6-CAAA0C0EAFF1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233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1" lang="zh-CN" altLang="en-US"/>
          </a:p>
        </p:txBody>
      </p:sp>
      <p:sp>
        <p:nvSpPr>
          <p:cNvPr id="46084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920E571-3F95-48D3-991C-60EE1390DCBE}" type="slidenum">
              <a:rPr lang="zh-CN" altLang="en-US" smtClean="0">
                <a:latin typeface="Calibri" panose="020F0502020204030204" pitchFamily="34" charset="0"/>
              </a:rPr>
              <a:pPr/>
              <a:t>39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1" lang="zh-CN" altLang="en-US"/>
          </a:p>
        </p:txBody>
      </p:sp>
      <p:sp>
        <p:nvSpPr>
          <p:cNvPr id="48132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86A8CC0-7B69-4758-B4D7-361D8B6E6B5F}" type="slidenum">
              <a:rPr lang="zh-CN" altLang="en-US" smtClean="0">
                <a:latin typeface="Calibri" panose="020F0502020204030204" pitchFamily="34" charset="0"/>
              </a:rPr>
              <a:pPr/>
              <a:t>40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1" lang="zh-CN" altLang="en-US"/>
          </a:p>
        </p:txBody>
      </p:sp>
      <p:sp>
        <p:nvSpPr>
          <p:cNvPr id="50180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58CC5ED-6DA6-4F42-950C-DDF500A079DB}" type="slidenum">
              <a:rPr lang="zh-CN" altLang="en-US" smtClean="0">
                <a:latin typeface="Calibri" panose="020F0502020204030204" pitchFamily="34" charset="0"/>
              </a:rPr>
              <a:pPr/>
              <a:t>43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1" lang="zh-CN" altLang="en-US"/>
          </a:p>
        </p:txBody>
      </p:sp>
      <p:sp>
        <p:nvSpPr>
          <p:cNvPr id="11268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2543D4B-308E-41AC-B5F4-DCF08E8C7FCD}" type="slidenum">
              <a:rPr lang="zh-CN" altLang="en-US" smtClean="0">
                <a:latin typeface="Calibri" panose="020F0502020204030204" pitchFamily="34" charset="0"/>
              </a:rPr>
              <a:pPr/>
              <a:t>3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1" lang="zh-CN" altLang="en-US"/>
          </a:p>
        </p:txBody>
      </p:sp>
      <p:sp>
        <p:nvSpPr>
          <p:cNvPr id="53252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62E4C89-EFBB-4B19-B5E7-AF89E200D9A1}" type="slidenum">
              <a:rPr lang="zh-CN" altLang="en-US" smtClean="0">
                <a:latin typeface="Calibri" panose="020F0502020204030204" pitchFamily="34" charset="0"/>
              </a:rPr>
              <a:pPr/>
              <a:t>45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蓝凌到现在是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我是在蓝凌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也已经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,.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然后呢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蓝凌其实最大的一个特点就是什么呢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我们有软件和我们的咨询的能力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而且我们服务的客户基本上都是中高端的客户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CC45C-EB9B-44D5-B925-E94598A6B6EF}" type="slidenum">
              <a:rPr lang="zh-CN" altLang="en-US" smtClean="0">
                <a:solidFill>
                  <a:prstClr val="black"/>
                </a:solidFill>
                <a:latin typeface="Calibri"/>
                <a:ea typeface="宋体"/>
              </a:rPr>
              <a:pPr/>
              <a:t>4</a:t>
            </a:fld>
            <a:endParaRPr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220376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那蓝凌现在是服务于全国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我基本就管全国的这样的事务，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当然在西南这一块是我们重点所关注的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重庆也是一个很好的团队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南昌我们有一个开发基地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多人的开发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基地。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当然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我了解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这次我们做费控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当然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不知道蓝凌是否有机会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去合作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我们的费控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在南昌有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人的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开发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团队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是非常庞大的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我是先接触费控和财务共享，但如何从费控做到财务共享，我是比较有经验的。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CC45C-EB9B-44D5-B925-E94598A6B6EF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384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那蓝凌现在是服务于全国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我基本就管全国的这样的事务，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当然在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华南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这一块是我们重点所关注的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广州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也是一个很好的团队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南昌我们有一个开发基地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多人的开发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基地。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当然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我了解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这次我们做费控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当然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不知道蓝凌是否有机会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去合作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我们的费控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在南昌有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人的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团队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是非常庞大的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我是先接触费控和财务共享，但如何从费控做到财务共享，我是比较有经验的。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CC45C-EB9B-44D5-B925-E94598A6B6EF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913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1" lang="zh-CN" altLang="en-US"/>
          </a:p>
        </p:txBody>
      </p:sp>
      <p:sp>
        <p:nvSpPr>
          <p:cNvPr id="13316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E84445E-E801-46A4-A8A7-578E2A4E83C9}" type="slidenum">
              <a:rPr lang="zh-CN" altLang="en-US" smtClean="0">
                <a:latin typeface="Calibri" panose="020F0502020204030204" pitchFamily="34" charset="0"/>
              </a:rPr>
              <a:pPr/>
              <a:t>15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zh-CN" altLang="en-US"/>
              <a:t>预选线下编制，导入系统，先计划后发生，事前申请（预算占用），业务审批（费用是否合理），财务审核（是否遵守公司的财务规范和费用标准，系统也会提供一些判断）</a:t>
            </a:r>
          </a:p>
          <a:p>
            <a:r>
              <a:rPr kumimoji="1" lang="zh-CN" altLang="en-US"/>
              <a:t>报销（预算扣减）</a:t>
            </a:r>
          </a:p>
          <a:p>
            <a:r>
              <a:rPr kumimoji="1" lang="zh-CN" altLang="en-US"/>
              <a:t>预算：刚控，柔控，弹控</a:t>
            </a:r>
          </a:p>
        </p:txBody>
      </p:sp>
      <p:sp>
        <p:nvSpPr>
          <p:cNvPr id="15364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AC92541-715F-4F40-AF01-83A8B8A0B67D}" type="slidenum">
              <a:rPr lang="zh-CN" altLang="en-US" smtClean="0">
                <a:latin typeface="Calibri" panose="020F0502020204030204" pitchFamily="34" charset="0"/>
              </a:rPr>
              <a:pPr/>
              <a:t>16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1" lang="zh-CN" altLang="en-US"/>
          </a:p>
        </p:txBody>
      </p:sp>
      <p:sp>
        <p:nvSpPr>
          <p:cNvPr id="17412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4EF4EFB-F48F-4C5C-8411-40D64FB57194}" type="slidenum">
              <a:rPr lang="zh-CN" altLang="en-US" smtClean="0">
                <a:latin typeface="Calibri" panose="020F0502020204030204" pitchFamily="34" charset="0"/>
              </a:rPr>
              <a:pPr/>
              <a:t>17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1" lang="zh-CN" altLang="en-US"/>
          </a:p>
        </p:txBody>
      </p:sp>
      <p:sp>
        <p:nvSpPr>
          <p:cNvPr id="19460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F7DE8F2-C94B-4EE1-A02F-8BB58ED00ED3}" type="slidenum">
              <a:rPr lang="zh-CN" altLang="en-US" smtClean="0">
                <a:latin typeface="Calibri" panose="020F0502020204030204" pitchFamily="34" charset="0"/>
              </a:rPr>
              <a:pPr/>
              <a:t>18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CDD7DAE-74D5-4854-8FFB-65EA50D508B5}" type="datetimeFigureOut">
              <a:rPr lang="zh-CN" altLang="en-US"/>
              <a:pPr>
                <a:defRPr/>
              </a:pPr>
              <a:t>2017-3-15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977EF155-7378-4F99-816B-F2081081413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6419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7C0CB31-FB51-4090-AE60-FF0DE2E1E0FB}" type="datetimeFigureOut">
              <a:rPr lang="zh-CN" altLang="en-US"/>
              <a:pPr>
                <a:defRPr/>
              </a:pPr>
              <a:t>2017-3-15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35BD3C10-E807-4E97-8D20-0D13B14511C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109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88913"/>
            <a:ext cx="263525" cy="8953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714375" y="1084263"/>
            <a:ext cx="1088390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3607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0"/>
            <a:ext cx="122110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63" y="546100"/>
            <a:ext cx="25781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A6560D5-D667-4330-B1C8-A7D8116A252A}" type="datetimeFigureOut">
              <a:rPr lang="zh-CN" altLang="en-US"/>
              <a:pPr>
                <a:defRPr/>
              </a:pPr>
              <a:t>2017-3-15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113961D2-B6D9-443D-9E49-C15CD18427E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524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76028" tIns="38005" rIns="76028" bIns="38005" anchor="ctr"/>
          <a:lstStyle/>
          <a:p>
            <a:pPr algn="ctr" defTabSz="759460">
              <a:defRPr/>
            </a:pPr>
            <a:endParaRPr lang="en-US" sz="191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" name="Date Placeholder 3"/>
          <p:cNvSpPr txBox="1"/>
          <p:nvPr userDrawn="1"/>
        </p:nvSpPr>
        <p:spPr>
          <a:xfrm>
            <a:off x="10199688" y="6507163"/>
            <a:ext cx="1814512" cy="22860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Copyright©  </a:t>
            </a:r>
            <a:r>
              <a:rPr lang="en-US" altLang="zh-CN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Landray</a:t>
            </a:r>
            <a:endParaRPr lang="en-US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63287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77" r:id="rId1"/>
    <p:sldLayoutId id="2147484078" r:id="rId2"/>
    <p:sldLayoutId id="2147484079" r:id="rId3"/>
    <p:sldLayoutId id="2147484080" r:id="rId4"/>
    <p:sldLayoutId id="2147484081" r:id="rId5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  <a:ea typeface="微软雅黑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  <a:ea typeface="微软雅黑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  <a:ea typeface="微软雅黑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  <a:ea typeface="微软雅黑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  <a:ea typeface="微软雅黑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  <a:ea typeface="微软雅黑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  <a:ea typeface="微软雅黑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  <a:ea typeface="微软雅黑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jpe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wmf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jpeg"/><Relationship Id="rId18" Type="http://schemas.openxmlformats.org/officeDocument/2006/relationships/image" Target="../media/image113.jpeg"/><Relationship Id="rId26" Type="http://schemas.openxmlformats.org/officeDocument/2006/relationships/image" Target="../media/image121.png"/><Relationship Id="rId3" Type="http://schemas.openxmlformats.org/officeDocument/2006/relationships/notesSlide" Target="../notesSlides/notesSlide15.xml"/><Relationship Id="rId21" Type="http://schemas.openxmlformats.org/officeDocument/2006/relationships/image" Target="../media/image116.png"/><Relationship Id="rId34" Type="http://schemas.openxmlformats.org/officeDocument/2006/relationships/image" Target="../media/image129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5" Type="http://schemas.openxmlformats.org/officeDocument/2006/relationships/image" Target="../media/image120.png"/><Relationship Id="rId33" Type="http://schemas.openxmlformats.org/officeDocument/2006/relationships/image" Target="../media/image128.png"/><Relationship Id="rId38" Type="http://schemas.openxmlformats.org/officeDocument/2006/relationships/image" Target="../media/image131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11.png"/><Relationship Id="rId20" Type="http://schemas.openxmlformats.org/officeDocument/2006/relationships/image" Target="../media/image115.png"/><Relationship Id="rId29" Type="http://schemas.openxmlformats.org/officeDocument/2006/relationships/image" Target="../media/image124.jpeg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1.png"/><Relationship Id="rId11" Type="http://schemas.openxmlformats.org/officeDocument/2006/relationships/image" Target="../media/image106.jpeg"/><Relationship Id="rId24" Type="http://schemas.openxmlformats.org/officeDocument/2006/relationships/image" Target="../media/image119.png"/><Relationship Id="rId32" Type="http://schemas.openxmlformats.org/officeDocument/2006/relationships/image" Target="../media/image127.jpeg"/><Relationship Id="rId37" Type="http://schemas.openxmlformats.org/officeDocument/2006/relationships/image" Target="../media/image98.emf"/><Relationship Id="rId5" Type="http://schemas.openxmlformats.org/officeDocument/2006/relationships/image" Target="../media/image100.jpeg"/><Relationship Id="rId15" Type="http://schemas.openxmlformats.org/officeDocument/2006/relationships/image" Target="../media/image110.png"/><Relationship Id="rId23" Type="http://schemas.openxmlformats.org/officeDocument/2006/relationships/image" Target="../media/image118.png"/><Relationship Id="rId28" Type="http://schemas.openxmlformats.org/officeDocument/2006/relationships/image" Target="../media/image123.jpeg"/><Relationship Id="rId36" Type="http://schemas.openxmlformats.org/officeDocument/2006/relationships/oleObject" Target="../embeddings/oleObject2.bin"/><Relationship Id="rId10" Type="http://schemas.openxmlformats.org/officeDocument/2006/relationships/image" Target="../media/image105.png"/><Relationship Id="rId19" Type="http://schemas.openxmlformats.org/officeDocument/2006/relationships/image" Target="../media/image114.png"/><Relationship Id="rId31" Type="http://schemas.openxmlformats.org/officeDocument/2006/relationships/image" Target="../media/image126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Relationship Id="rId22" Type="http://schemas.openxmlformats.org/officeDocument/2006/relationships/image" Target="../media/image117.png"/><Relationship Id="rId27" Type="http://schemas.openxmlformats.org/officeDocument/2006/relationships/image" Target="../media/image122.png"/><Relationship Id="rId30" Type="http://schemas.openxmlformats.org/officeDocument/2006/relationships/image" Target="../media/image125.png"/><Relationship Id="rId35" Type="http://schemas.openxmlformats.org/officeDocument/2006/relationships/image" Target="../media/image1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43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2.png"/><Relationship Id="rId11" Type="http://schemas.openxmlformats.org/officeDocument/2006/relationships/image" Target="../media/image145.png"/><Relationship Id="rId5" Type="http://schemas.openxmlformats.org/officeDocument/2006/relationships/image" Target="../media/image141.png"/><Relationship Id="rId10" Type="http://schemas.openxmlformats.org/officeDocument/2006/relationships/image" Target="../media/image144.png"/><Relationship Id="rId4" Type="http://schemas.openxmlformats.org/officeDocument/2006/relationships/image" Target="../media/image140.png"/><Relationship Id="rId9" Type="http://schemas.openxmlformats.org/officeDocument/2006/relationships/image" Target="../media/image1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0.png"/><Relationship Id="rId5" Type="http://schemas.openxmlformats.org/officeDocument/2006/relationships/image" Target="../media/image149.jpeg"/><Relationship Id="rId4" Type="http://schemas.openxmlformats.org/officeDocument/2006/relationships/image" Target="../media/image14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39.png"/><Relationship Id="rId11" Type="http://schemas.openxmlformats.org/officeDocument/2006/relationships/image" Target="../media/image160.png"/><Relationship Id="rId5" Type="http://schemas.openxmlformats.org/officeDocument/2006/relationships/oleObject" Target="../embeddings/oleObject3.bin"/><Relationship Id="rId10" Type="http://schemas.openxmlformats.org/officeDocument/2006/relationships/image" Target="../media/image159.png"/><Relationship Id="rId4" Type="http://schemas.openxmlformats.org/officeDocument/2006/relationships/image" Target="../media/image143.png"/><Relationship Id="rId9" Type="http://schemas.openxmlformats.org/officeDocument/2006/relationships/image" Target="../media/image1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4.png"/><Relationship Id="rId4" Type="http://schemas.openxmlformats.org/officeDocument/2006/relationships/image" Target="../media/image16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jpeg"/><Relationship Id="rId3" Type="http://schemas.openxmlformats.org/officeDocument/2006/relationships/image" Target="../media/image166.png"/><Relationship Id="rId7" Type="http://schemas.openxmlformats.org/officeDocument/2006/relationships/image" Target="../media/image170.jpeg"/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9.jpeg"/><Relationship Id="rId5" Type="http://schemas.openxmlformats.org/officeDocument/2006/relationships/image" Target="../media/image168.jpeg"/><Relationship Id="rId4" Type="http://schemas.openxmlformats.org/officeDocument/2006/relationships/image" Target="../media/image16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.bin"/><Relationship Id="rId18" Type="http://schemas.openxmlformats.org/officeDocument/2006/relationships/image" Target="../media/image19.jpeg"/><Relationship Id="rId26" Type="http://schemas.openxmlformats.org/officeDocument/2006/relationships/image" Target="../media/image27.jpeg"/><Relationship Id="rId39" Type="http://schemas.openxmlformats.org/officeDocument/2006/relationships/image" Target="../media/image40.png"/><Relationship Id="rId21" Type="http://schemas.openxmlformats.org/officeDocument/2006/relationships/image" Target="../media/image22.jpeg"/><Relationship Id="rId34" Type="http://schemas.openxmlformats.org/officeDocument/2006/relationships/image" Target="../media/image35.jpeg"/><Relationship Id="rId42" Type="http://schemas.openxmlformats.org/officeDocument/2006/relationships/image" Target="../media/image43.jpeg"/><Relationship Id="rId47" Type="http://schemas.openxmlformats.org/officeDocument/2006/relationships/image" Target="../media/image48.jpeg"/><Relationship Id="rId50" Type="http://schemas.openxmlformats.org/officeDocument/2006/relationships/image" Target="../media/image51.jpeg"/><Relationship Id="rId55" Type="http://schemas.openxmlformats.org/officeDocument/2006/relationships/image" Target="../media/image56.png"/><Relationship Id="rId7" Type="http://schemas.openxmlformats.org/officeDocument/2006/relationships/image" Target="../media/image10.jpeg"/><Relationship Id="rId12" Type="http://schemas.openxmlformats.org/officeDocument/2006/relationships/image" Target="../media/image15.jpeg"/><Relationship Id="rId17" Type="http://schemas.openxmlformats.org/officeDocument/2006/relationships/image" Target="../media/image18.jpeg"/><Relationship Id="rId25" Type="http://schemas.openxmlformats.org/officeDocument/2006/relationships/image" Target="../media/image26.jpeg"/><Relationship Id="rId33" Type="http://schemas.openxmlformats.org/officeDocument/2006/relationships/image" Target="../media/image34.jpeg"/><Relationship Id="rId38" Type="http://schemas.openxmlformats.org/officeDocument/2006/relationships/image" Target="../media/image39.png"/><Relationship Id="rId46" Type="http://schemas.openxmlformats.org/officeDocument/2006/relationships/image" Target="../media/image47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7.jpeg"/><Relationship Id="rId20" Type="http://schemas.openxmlformats.org/officeDocument/2006/relationships/image" Target="../media/image21.jpeg"/><Relationship Id="rId29" Type="http://schemas.openxmlformats.org/officeDocument/2006/relationships/image" Target="../media/image30.jpeg"/><Relationship Id="rId41" Type="http://schemas.openxmlformats.org/officeDocument/2006/relationships/image" Target="../media/image42.jpeg"/><Relationship Id="rId54" Type="http://schemas.openxmlformats.org/officeDocument/2006/relationships/image" Target="../media/image55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24" Type="http://schemas.openxmlformats.org/officeDocument/2006/relationships/image" Target="../media/image25.jpeg"/><Relationship Id="rId32" Type="http://schemas.openxmlformats.org/officeDocument/2006/relationships/image" Target="../media/image33.jpeg"/><Relationship Id="rId37" Type="http://schemas.openxmlformats.org/officeDocument/2006/relationships/image" Target="../media/image38.png"/><Relationship Id="rId40" Type="http://schemas.openxmlformats.org/officeDocument/2006/relationships/image" Target="../media/image41.jpeg"/><Relationship Id="rId45" Type="http://schemas.openxmlformats.org/officeDocument/2006/relationships/image" Target="../media/image46.png"/><Relationship Id="rId53" Type="http://schemas.openxmlformats.org/officeDocument/2006/relationships/image" Target="../media/image54.png"/><Relationship Id="rId5" Type="http://schemas.openxmlformats.org/officeDocument/2006/relationships/image" Target="../media/image8.jpeg"/><Relationship Id="rId15" Type="http://schemas.openxmlformats.org/officeDocument/2006/relationships/image" Target="../media/image16.jpeg"/><Relationship Id="rId23" Type="http://schemas.openxmlformats.org/officeDocument/2006/relationships/image" Target="../media/image24.jpeg"/><Relationship Id="rId28" Type="http://schemas.openxmlformats.org/officeDocument/2006/relationships/image" Target="../media/image29.jpeg"/><Relationship Id="rId36" Type="http://schemas.openxmlformats.org/officeDocument/2006/relationships/image" Target="../media/image37.png"/><Relationship Id="rId49" Type="http://schemas.openxmlformats.org/officeDocument/2006/relationships/image" Target="../media/image50.jpeg"/><Relationship Id="rId10" Type="http://schemas.openxmlformats.org/officeDocument/2006/relationships/image" Target="../media/image13.jpeg"/><Relationship Id="rId19" Type="http://schemas.openxmlformats.org/officeDocument/2006/relationships/image" Target="../media/image20.jpeg"/><Relationship Id="rId31" Type="http://schemas.openxmlformats.org/officeDocument/2006/relationships/image" Target="../media/image32.jpeg"/><Relationship Id="rId44" Type="http://schemas.openxmlformats.org/officeDocument/2006/relationships/image" Target="../media/image45.png"/><Relationship Id="rId52" Type="http://schemas.openxmlformats.org/officeDocument/2006/relationships/image" Target="../media/image53.jpeg"/><Relationship Id="rId4" Type="http://schemas.openxmlformats.org/officeDocument/2006/relationships/image" Target="../media/image7.png"/><Relationship Id="rId9" Type="http://schemas.openxmlformats.org/officeDocument/2006/relationships/image" Target="../media/image12.jpeg"/><Relationship Id="rId14" Type="http://schemas.openxmlformats.org/officeDocument/2006/relationships/image" Target="../media/image5.png"/><Relationship Id="rId22" Type="http://schemas.openxmlformats.org/officeDocument/2006/relationships/image" Target="../media/image23.jpeg"/><Relationship Id="rId27" Type="http://schemas.openxmlformats.org/officeDocument/2006/relationships/image" Target="../media/image28.jpeg"/><Relationship Id="rId30" Type="http://schemas.openxmlformats.org/officeDocument/2006/relationships/image" Target="../media/image31.jpeg"/><Relationship Id="rId35" Type="http://schemas.openxmlformats.org/officeDocument/2006/relationships/image" Target="../media/image36.png"/><Relationship Id="rId43" Type="http://schemas.openxmlformats.org/officeDocument/2006/relationships/image" Target="../media/image44.jpeg"/><Relationship Id="rId48" Type="http://schemas.openxmlformats.org/officeDocument/2006/relationships/image" Target="../media/image49.jpeg"/><Relationship Id="rId8" Type="http://schemas.openxmlformats.org/officeDocument/2006/relationships/image" Target="../media/image11.wmf"/><Relationship Id="rId51" Type="http://schemas.openxmlformats.org/officeDocument/2006/relationships/image" Target="../media/image52.jpe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文本框 4"/>
          <p:cNvSpPr txBox="1">
            <a:spLocks noChangeArrowheads="1"/>
          </p:cNvSpPr>
          <p:nvPr/>
        </p:nvSpPr>
        <p:spPr bwMode="auto">
          <a:xfrm>
            <a:off x="766763" y="4005263"/>
            <a:ext cx="676275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71" tIns="60936" rIns="121871" bIns="6093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蓝凌费控事业部</a:t>
            </a:r>
            <a:endParaRPr lang="en-US" altLang="zh-CN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95" name="图片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13" y="5343525"/>
            <a:ext cx="273685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文本框 4"/>
          <p:cNvSpPr txBox="1">
            <a:spLocks noChangeArrowheads="1"/>
          </p:cNvSpPr>
          <p:nvPr/>
        </p:nvSpPr>
        <p:spPr bwMode="auto">
          <a:xfrm>
            <a:off x="766763" y="2852738"/>
            <a:ext cx="10291762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71" tIns="60936" rIns="121871" bIns="6093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33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kumimoji="1" lang="zh-CN" altLang="en-US" sz="33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蓝凌企业级费用管控实践与案例分享</a:t>
            </a:r>
          </a:p>
        </p:txBody>
      </p:sp>
      <p:sp>
        <p:nvSpPr>
          <p:cNvPr id="8197" name="文本框 5"/>
          <p:cNvSpPr txBox="1">
            <a:spLocks noChangeArrowheads="1"/>
          </p:cNvSpPr>
          <p:nvPr/>
        </p:nvSpPr>
        <p:spPr bwMode="auto">
          <a:xfrm>
            <a:off x="766763" y="1700213"/>
            <a:ext cx="7056437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71" tIns="60936" rIns="121871" bIns="6093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59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慧见未来，智在必得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"/>
          <p:cNvSpPr txBox="1">
            <a:spLocks noChangeArrowheads="1"/>
          </p:cNvSpPr>
          <p:nvPr/>
        </p:nvSpPr>
        <p:spPr bwMode="auto">
          <a:xfrm>
            <a:off x="551384" y="263052"/>
            <a:ext cx="10297144" cy="630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21871" tIns="60936" rIns="121871" bIns="60936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3300" b="1" dirty="0">
                <a:solidFill>
                  <a:srgbClr val="173688"/>
                </a:solidFill>
                <a:latin typeface="微软雅黑" pitchFamily="34" charset="-122"/>
                <a:ea typeface="微软雅黑" pitchFamily="34" charset="-122"/>
              </a:rPr>
              <a:t>优势（三）：与时俱进，社会化协同</a:t>
            </a:r>
          </a:p>
        </p:txBody>
      </p:sp>
      <p:sp>
        <p:nvSpPr>
          <p:cNvPr id="4" name="文本框 10"/>
          <p:cNvSpPr txBox="1"/>
          <p:nvPr/>
        </p:nvSpPr>
        <p:spPr>
          <a:xfrm>
            <a:off x="612389" y="836718"/>
            <a:ext cx="5241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prstClr val="white">
                    <a:lumMod val="65000"/>
                  </a:prstClr>
                </a:solidFill>
                <a:latin typeface="微软雅黑"/>
                <a:ea typeface="宋体" panose="02010600030101010101" pitchFamily="2" charset="-122"/>
                <a:cs typeface="Arial" pitchFamily="34" charset="0"/>
              </a:rPr>
              <a:t>Introduction</a:t>
            </a:r>
            <a:r>
              <a:rPr lang="zh-CN" altLang="en-US" sz="1400" dirty="0">
                <a:solidFill>
                  <a:prstClr val="white">
                    <a:lumMod val="65000"/>
                  </a:prstClr>
                </a:solidFill>
                <a:latin typeface="微软雅黑"/>
                <a:ea typeface="宋体" panose="02010600030101010101" pitchFamily="2" charset="-122"/>
                <a:cs typeface="Arial" pitchFamily="34" charset="0"/>
              </a:rPr>
              <a:t> </a:t>
            </a:r>
            <a:r>
              <a:rPr lang="en-US" altLang="zh-CN" sz="1400" dirty="0">
                <a:solidFill>
                  <a:prstClr val="white">
                    <a:lumMod val="65000"/>
                  </a:prstClr>
                </a:solidFill>
                <a:latin typeface="微软雅黑"/>
                <a:ea typeface="宋体" panose="02010600030101010101" pitchFamily="2" charset="-122"/>
                <a:cs typeface="Arial" pitchFamily="34" charset="0"/>
              </a:rPr>
              <a:t>of</a:t>
            </a:r>
            <a:r>
              <a:rPr lang="zh-CN" altLang="en-US" sz="1400" dirty="0">
                <a:solidFill>
                  <a:prstClr val="white">
                    <a:lumMod val="65000"/>
                  </a:prstClr>
                </a:solidFill>
                <a:latin typeface="微软雅黑"/>
                <a:ea typeface="宋体" panose="02010600030101010101" pitchFamily="2" charset="-122"/>
                <a:cs typeface="Arial" pitchFamily="34" charset="0"/>
              </a:rPr>
              <a:t> </a:t>
            </a:r>
            <a:r>
              <a:rPr lang="en-US" altLang="zh-CN" sz="1400" dirty="0">
                <a:solidFill>
                  <a:prstClr val="white">
                    <a:lumMod val="65000"/>
                  </a:prstClr>
                </a:solidFill>
                <a:latin typeface="微软雅黑"/>
                <a:ea typeface="宋体" panose="02010600030101010101" pitchFamily="2" charset="-122"/>
                <a:cs typeface="Arial" pitchFamily="34" charset="0"/>
              </a:rPr>
              <a:t>LANDRAY</a:t>
            </a:r>
            <a:endParaRPr lang="zh-CN" altLang="en-US" sz="1400" dirty="0">
              <a:solidFill>
                <a:prstClr val="white">
                  <a:lumMod val="65000"/>
                </a:prstClr>
              </a:solidFill>
              <a:latin typeface="微软雅黑"/>
              <a:ea typeface="宋体" panose="02010600030101010101" pitchFamily="2" charset="-122"/>
              <a:cs typeface="Arial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301116"/>
            <a:ext cx="263352" cy="895636"/>
          </a:xfrm>
          <a:prstGeom prst="rect">
            <a:avLst/>
          </a:prstGeom>
          <a:solidFill>
            <a:srgbClr val="173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  <a:latin typeface="Times New Roman"/>
              <a:ea typeface="微软雅黑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84845" y="1169708"/>
            <a:ext cx="10883781" cy="0"/>
          </a:xfrm>
          <a:prstGeom prst="line">
            <a:avLst/>
          </a:prstGeom>
          <a:ln>
            <a:solidFill>
              <a:srgbClr val="1736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1" descr="阴影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93" y="6005552"/>
            <a:ext cx="4235450" cy="10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AutoShape 4"/>
          <p:cNvSpPr>
            <a:spLocks noChangeArrowheads="1"/>
          </p:cNvSpPr>
          <p:nvPr/>
        </p:nvSpPr>
        <p:spPr bwMode="auto">
          <a:xfrm rot="10800000">
            <a:off x="1941513" y="4805363"/>
            <a:ext cx="4297362" cy="1206500"/>
          </a:xfrm>
          <a:custGeom>
            <a:avLst/>
            <a:gdLst>
              <a:gd name="G0" fmla="+- 3430 0 0"/>
              <a:gd name="G1" fmla="+- 21600 0 3430"/>
              <a:gd name="G2" fmla="*/ 3430 1 2"/>
              <a:gd name="G3" fmla="+- 21600 0 G2"/>
              <a:gd name="G4" fmla="+/ 3430 21600 2"/>
              <a:gd name="G5" fmla="+/ G1 0 2"/>
              <a:gd name="G6" fmla="*/ 21600 21600 3430"/>
              <a:gd name="G7" fmla="*/ G6 1 2"/>
              <a:gd name="G8" fmla="+- 21600 0 G7"/>
              <a:gd name="G9" fmla="*/ 21600 1 2"/>
              <a:gd name="G10" fmla="+- 3430 0 G9"/>
              <a:gd name="G11" fmla="?: G10 G8 0"/>
              <a:gd name="G12" fmla="?: G10 G7 21600"/>
              <a:gd name="T0" fmla="*/ 19885 w 21600"/>
              <a:gd name="T1" fmla="*/ 10800 h 21600"/>
              <a:gd name="T2" fmla="*/ 10800 w 21600"/>
              <a:gd name="T3" fmla="*/ 21600 h 21600"/>
              <a:gd name="T4" fmla="*/ 1715 w 21600"/>
              <a:gd name="T5" fmla="*/ 10800 h 21600"/>
              <a:gd name="T6" fmla="*/ 10800 w 21600"/>
              <a:gd name="T7" fmla="*/ 0 h 21600"/>
              <a:gd name="T8" fmla="*/ 3515 w 21600"/>
              <a:gd name="T9" fmla="*/ 3515 h 21600"/>
              <a:gd name="T10" fmla="*/ 18085 w 21600"/>
              <a:gd name="T11" fmla="*/ 1808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3430" y="21600"/>
                </a:lnTo>
                <a:lnTo>
                  <a:pt x="18170" y="21600"/>
                </a:lnTo>
                <a:lnTo>
                  <a:pt x="21600" y="0"/>
                </a:lnTo>
                <a:close/>
              </a:path>
            </a:pathLst>
          </a:custGeom>
          <a:gradFill rotWithShape="1">
            <a:gsLst>
              <a:gs pos="0">
                <a:srgbClr val="FF6600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/>
        </p:spPr>
        <p:txBody>
          <a:bodyPr rot="10800000" wrap="none" anchor="ctr"/>
          <a:lstStyle/>
          <a:p>
            <a:pPr marL="342889" indent="-342889" algn="ctr"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微软雅黑" pitchFamily="34" charset="-122"/>
                <a:ea typeface="微软雅黑"/>
              </a:rPr>
              <a:t>门户化、知识化</a:t>
            </a:r>
          </a:p>
        </p:txBody>
      </p:sp>
      <p:pic>
        <p:nvPicPr>
          <p:cNvPr id="21" name="Picture 20" descr="阴影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850" y="4648200"/>
            <a:ext cx="2705100" cy="9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AutoShape 8"/>
          <p:cNvSpPr>
            <a:spLocks noChangeArrowheads="1"/>
          </p:cNvSpPr>
          <p:nvPr/>
        </p:nvSpPr>
        <p:spPr bwMode="auto">
          <a:xfrm rot="10800000">
            <a:off x="2679700" y="3416311"/>
            <a:ext cx="2819400" cy="1247775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51 w 21600"/>
              <a:gd name="T13" fmla="*/ 4551 h 21600"/>
              <a:gd name="T14" fmla="*/ 17049 w 21600"/>
              <a:gd name="T15" fmla="*/ 17049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502" y="21600"/>
                </a:lnTo>
                <a:lnTo>
                  <a:pt x="16098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B050"/>
              </a:gs>
              <a:gs pos="100000">
                <a:srgbClr val="92D050"/>
              </a:gs>
            </a:gsLst>
            <a:lin ang="5400000" scaled="1"/>
          </a:gradFill>
          <a:ln>
            <a:noFill/>
          </a:ln>
          <a:effectLst>
            <a:prstShdw prst="shdw17" dist="17961" dir="13500000">
              <a:srgbClr val="5A5A5A"/>
            </a:prst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anchor="ctr"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平台化、移动化</a:t>
            </a:r>
            <a:endParaRPr lang="zh-CN" altLang="en-US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Picture 18" descr="阴影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391" y="3235364"/>
            <a:ext cx="1216025" cy="11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AutoShape 12"/>
          <p:cNvSpPr>
            <a:spLocks noChangeArrowheads="1"/>
          </p:cNvSpPr>
          <p:nvPr/>
        </p:nvSpPr>
        <p:spPr bwMode="auto">
          <a:xfrm>
            <a:off x="3449641" y="2178089"/>
            <a:ext cx="1277937" cy="1101725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00FFFF"/>
              </a:gs>
              <a:gs pos="100000">
                <a:srgbClr val="3399FF"/>
              </a:gs>
            </a:gsLst>
            <a:lin ang="5400000" scaled="1"/>
          </a:gradFill>
          <a:ln>
            <a:noFill/>
          </a:ln>
          <a:effectLst>
            <a:prstShdw prst="shdw18" dist="17961" dir="13500000">
              <a:schemeClr val="bg1">
                <a:gamma/>
                <a:shade val="60000"/>
                <a:invGamma/>
              </a:schemeClr>
            </a:prstShdw>
          </a:effectLst>
          <a:extLst/>
        </p:spPr>
        <p:txBody>
          <a:bodyPr wrap="none" anchor="ctr"/>
          <a:lstStyle/>
          <a:p>
            <a:pPr marL="342889" indent="-342889" algn="ctr"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云化</a:t>
            </a:r>
            <a:endParaRPr lang="en-US" altLang="zh-CN" sz="1600" b="1" dirty="0">
              <a:solidFill>
                <a:srgbClr val="FFFFFF"/>
              </a:solidFill>
              <a:latin typeface="微软雅黑" pitchFamily="34" charset="-122"/>
              <a:ea typeface="微软雅黑"/>
            </a:endParaRPr>
          </a:p>
          <a:p>
            <a:pPr marL="342889" indent="-342889" algn="ctr"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大数据</a:t>
            </a:r>
            <a:endParaRPr lang="en-US" altLang="zh-CN" sz="1600" b="1" dirty="0">
              <a:solidFill>
                <a:srgbClr val="FFFFFF"/>
              </a:solidFill>
              <a:latin typeface="微软雅黑" pitchFamily="34" charset="-122"/>
              <a:ea typeface="微软雅黑"/>
            </a:endParaRPr>
          </a:p>
          <a:p>
            <a:pPr marL="342889" indent="-342889" algn="ctr">
              <a:defRPr/>
            </a:pPr>
            <a:endParaRPr lang="zh-CN" altLang="en-US" sz="1000" b="1" dirty="0">
              <a:solidFill>
                <a:srgbClr val="FFFFFF"/>
              </a:solidFill>
              <a:latin typeface="微软雅黑" pitchFamily="34" charset="-122"/>
              <a:ea typeface="微软雅黑"/>
            </a:endParaRPr>
          </a:p>
        </p:txBody>
      </p:sp>
      <p:sp>
        <p:nvSpPr>
          <p:cNvPr id="33" name="左大括号 32"/>
          <p:cNvSpPr/>
          <p:nvPr/>
        </p:nvSpPr>
        <p:spPr>
          <a:xfrm rot="1749311">
            <a:off x="1816100" y="3184564"/>
            <a:ext cx="566738" cy="2754313"/>
          </a:xfrm>
          <a:prstGeom prst="leftBrace">
            <a:avLst>
              <a:gd name="adj1" fmla="val 71996"/>
              <a:gd name="adj2" fmla="val 50000"/>
            </a:avLst>
          </a:prstGeom>
          <a:ln w="38100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black"/>
              </a:solidFill>
              <a:latin typeface="Times New Roman"/>
              <a:ea typeface="微软雅黑"/>
            </a:endParaRPr>
          </a:p>
        </p:txBody>
      </p:sp>
      <p:sp>
        <p:nvSpPr>
          <p:cNvPr id="34" name="文本框 5"/>
          <p:cNvSpPr txBox="1">
            <a:spLocks noChangeArrowheads="1"/>
          </p:cNvSpPr>
          <p:nvPr/>
        </p:nvSpPr>
        <p:spPr bwMode="auto">
          <a:xfrm>
            <a:off x="598488" y="4130713"/>
            <a:ext cx="10795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dirty="0">
                <a:solidFill>
                  <a:srgbClr val="00B0F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企业级</a:t>
            </a:r>
          </a:p>
        </p:txBody>
      </p:sp>
      <p:sp>
        <p:nvSpPr>
          <p:cNvPr id="35" name="左大括号 34"/>
          <p:cNvSpPr/>
          <p:nvPr/>
        </p:nvSpPr>
        <p:spPr>
          <a:xfrm rot="1662474">
            <a:off x="3000375" y="2109788"/>
            <a:ext cx="236538" cy="1109662"/>
          </a:xfrm>
          <a:prstGeom prst="leftBrace">
            <a:avLst>
              <a:gd name="adj1" fmla="val 71996"/>
              <a:gd name="adj2" fmla="val 50000"/>
            </a:avLst>
          </a:prstGeom>
          <a:ln w="38100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black"/>
              </a:solidFill>
              <a:latin typeface="Times New Roman"/>
              <a:ea typeface="微软雅黑"/>
            </a:endParaRPr>
          </a:p>
        </p:txBody>
      </p:sp>
      <p:sp>
        <p:nvSpPr>
          <p:cNvPr id="36" name="文本框 44"/>
          <p:cNvSpPr txBox="1">
            <a:spLocks noChangeArrowheads="1"/>
          </p:cNvSpPr>
          <p:nvPr/>
        </p:nvSpPr>
        <p:spPr bwMode="auto">
          <a:xfrm>
            <a:off x="1774825" y="2311438"/>
            <a:ext cx="10810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>
                <a:solidFill>
                  <a:srgbClr val="00B0F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社会化</a:t>
            </a:r>
          </a:p>
        </p:txBody>
      </p:sp>
      <p:sp>
        <p:nvSpPr>
          <p:cNvPr id="37" name="左大括号 36"/>
          <p:cNvSpPr/>
          <p:nvPr/>
        </p:nvSpPr>
        <p:spPr>
          <a:xfrm rot="19937526" flipH="1">
            <a:off x="4840309" y="2109788"/>
            <a:ext cx="236537" cy="1109662"/>
          </a:xfrm>
          <a:prstGeom prst="leftBrace">
            <a:avLst>
              <a:gd name="adj1" fmla="val 71996"/>
              <a:gd name="adj2" fmla="val 50000"/>
            </a:avLst>
          </a:prstGeom>
          <a:ln w="38100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black"/>
              </a:solidFill>
              <a:latin typeface="Times New Roman"/>
              <a:ea typeface="微软雅黑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359401" y="2141577"/>
            <a:ext cx="1455738" cy="430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200" b="1" dirty="0">
                <a:solidFill>
                  <a:srgbClr val="FFFF00"/>
                </a:solidFill>
                <a:latin typeface="微软雅黑"/>
                <a:ea typeface="微软雅黑"/>
              </a:rPr>
              <a:t>蓝凌</a:t>
            </a:r>
            <a:r>
              <a:rPr lang="en-US" altLang="zh-CN" sz="2200" b="1" dirty="0">
                <a:solidFill>
                  <a:srgbClr val="FFFF00"/>
                </a:solidFill>
                <a:latin typeface="微软雅黑"/>
                <a:ea typeface="微软雅黑"/>
              </a:rPr>
              <a:t>3.0</a:t>
            </a:r>
            <a:endParaRPr lang="zh-CN" altLang="en-US" sz="2200" b="1" dirty="0">
              <a:solidFill>
                <a:srgbClr val="FFFF00"/>
              </a:solidFill>
              <a:latin typeface="微软雅黑"/>
              <a:ea typeface="微软雅黑"/>
            </a:endParaRPr>
          </a:p>
        </p:txBody>
      </p:sp>
      <p:sp>
        <p:nvSpPr>
          <p:cNvPr id="39" name="左大括号 38"/>
          <p:cNvSpPr/>
          <p:nvPr/>
        </p:nvSpPr>
        <p:spPr>
          <a:xfrm rot="19937526" flipH="1">
            <a:off x="5594350" y="3319463"/>
            <a:ext cx="177800" cy="1293812"/>
          </a:xfrm>
          <a:prstGeom prst="leftBrace">
            <a:avLst>
              <a:gd name="adj1" fmla="val 71996"/>
              <a:gd name="adj2" fmla="val 50000"/>
            </a:avLst>
          </a:prstGeom>
          <a:ln w="38100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black">
                  <a:lumMod val="95000"/>
                  <a:lumOff val="5000"/>
                </a:prstClr>
              </a:solidFill>
              <a:latin typeface="Times New Roman"/>
              <a:ea typeface="微软雅黑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086493" y="3489329"/>
            <a:ext cx="1455738" cy="430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200" b="1" dirty="0">
                <a:solidFill>
                  <a:srgbClr val="FFFF00"/>
                </a:solidFill>
                <a:latin typeface="微软雅黑"/>
                <a:ea typeface="微软雅黑"/>
              </a:rPr>
              <a:t>蓝凌</a:t>
            </a:r>
            <a:r>
              <a:rPr lang="en-US" altLang="zh-CN" sz="2200" b="1" dirty="0">
                <a:solidFill>
                  <a:srgbClr val="FFFF00"/>
                </a:solidFill>
                <a:latin typeface="微软雅黑"/>
                <a:ea typeface="微软雅黑"/>
              </a:rPr>
              <a:t>2.0</a:t>
            </a:r>
            <a:endParaRPr lang="zh-CN" altLang="en-US" sz="2200" b="1" dirty="0">
              <a:solidFill>
                <a:srgbClr val="FFFF00"/>
              </a:solidFill>
              <a:latin typeface="微软雅黑"/>
              <a:ea typeface="微软雅黑"/>
            </a:endParaRPr>
          </a:p>
        </p:txBody>
      </p:sp>
      <p:sp>
        <p:nvSpPr>
          <p:cNvPr id="41" name="左大括号 40"/>
          <p:cNvSpPr/>
          <p:nvPr/>
        </p:nvSpPr>
        <p:spPr>
          <a:xfrm rot="19937526" flipH="1">
            <a:off x="6383338" y="4743489"/>
            <a:ext cx="176212" cy="1293813"/>
          </a:xfrm>
          <a:prstGeom prst="leftBrace">
            <a:avLst>
              <a:gd name="adj1" fmla="val 71996"/>
              <a:gd name="adj2" fmla="val 50000"/>
            </a:avLst>
          </a:prstGeom>
          <a:ln w="38100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black">
                  <a:lumMod val="95000"/>
                  <a:lumOff val="5000"/>
                </a:prstClr>
              </a:solidFill>
              <a:latin typeface="Times New Roman"/>
              <a:ea typeface="微软雅黑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827840" y="4949864"/>
            <a:ext cx="1455737" cy="430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200" b="1" dirty="0">
                <a:solidFill>
                  <a:srgbClr val="FFFF00"/>
                </a:solidFill>
                <a:latin typeface="微软雅黑"/>
                <a:ea typeface="微软雅黑"/>
              </a:rPr>
              <a:t>蓝凌</a:t>
            </a:r>
            <a:r>
              <a:rPr lang="en-US" altLang="zh-CN" sz="2200" b="1" dirty="0">
                <a:solidFill>
                  <a:srgbClr val="FFFF00"/>
                </a:solidFill>
                <a:latin typeface="微软雅黑"/>
                <a:ea typeface="微软雅黑"/>
              </a:rPr>
              <a:t>1.0</a:t>
            </a:r>
            <a:endParaRPr lang="zh-CN" altLang="en-US" sz="2200" b="1" dirty="0">
              <a:solidFill>
                <a:srgbClr val="FFFF00"/>
              </a:solidFill>
              <a:latin typeface="微软雅黑"/>
              <a:ea typeface="微软雅黑"/>
            </a:endParaRPr>
          </a:p>
        </p:txBody>
      </p:sp>
      <p:cxnSp>
        <p:nvCxnSpPr>
          <p:cNvPr id="43" name="直接连接符 7"/>
          <p:cNvCxnSpPr/>
          <p:nvPr/>
        </p:nvCxnSpPr>
        <p:spPr>
          <a:xfrm>
            <a:off x="6924693" y="5380038"/>
            <a:ext cx="42799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6897690" y="5453102"/>
            <a:ext cx="4383087" cy="3231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500" dirty="0">
                <a:solidFill>
                  <a:srgbClr val="000000"/>
                </a:solidFill>
                <a:latin typeface="微软雅黑"/>
                <a:ea typeface="微软雅黑"/>
              </a:rPr>
              <a:t>Domino</a:t>
            </a:r>
            <a:r>
              <a:rPr lang="zh-CN" altLang="en-US" sz="1500" dirty="0">
                <a:solidFill>
                  <a:srgbClr val="000000"/>
                </a:solidFill>
                <a:latin typeface="微软雅黑"/>
                <a:ea typeface="微软雅黑"/>
              </a:rPr>
              <a:t>：知识化工作平台 </a:t>
            </a:r>
            <a:r>
              <a:rPr lang="en-US" altLang="zh-CN" sz="1500" dirty="0">
                <a:solidFill>
                  <a:srgbClr val="000000"/>
                </a:solidFill>
                <a:latin typeface="微软雅黑"/>
                <a:ea typeface="微软雅黑"/>
              </a:rPr>
              <a:t>KOA</a:t>
            </a:r>
            <a:endParaRPr lang="zh-CN" altLang="en-US" sz="15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cxnSp>
        <p:nvCxnSpPr>
          <p:cNvPr id="45" name="直接连接符 55"/>
          <p:cNvCxnSpPr/>
          <p:nvPr/>
        </p:nvCxnSpPr>
        <p:spPr>
          <a:xfrm>
            <a:off x="6184921" y="3937000"/>
            <a:ext cx="552926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6176984" y="3978280"/>
            <a:ext cx="5680075" cy="3231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500" dirty="0">
                <a:solidFill>
                  <a:srgbClr val="000000"/>
                </a:solidFill>
                <a:latin typeface="微软雅黑"/>
                <a:ea typeface="微软雅黑"/>
              </a:rPr>
              <a:t>Java</a:t>
            </a:r>
            <a:r>
              <a:rPr lang="zh-CN" altLang="en-US" sz="1500" dirty="0">
                <a:solidFill>
                  <a:srgbClr val="000000"/>
                </a:solidFill>
                <a:latin typeface="微软雅黑"/>
                <a:ea typeface="微软雅黑"/>
              </a:rPr>
              <a:t>：协同工作平台</a:t>
            </a:r>
            <a:r>
              <a:rPr lang="en-US" altLang="zh-CN" sz="1500" dirty="0">
                <a:solidFill>
                  <a:srgbClr val="000000"/>
                </a:solidFill>
                <a:latin typeface="微软雅黑"/>
                <a:ea typeface="微软雅黑"/>
              </a:rPr>
              <a:t>EKP</a:t>
            </a:r>
            <a:r>
              <a:rPr lang="zh-CN" altLang="en-US" sz="1500" dirty="0">
                <a:solidFill>
                  <a:srgbClr val="000000"/>
                </a:solidFill>
                <a:latin typeface="微软雅黑"/>
                <a:ea typeface="微软雅黑"/>
              </a:rPr>
              <a:t>、知识管理平台</a:t>
            </a:r>
            <a:r>
              <a:rPr lang="en-US" altLang="zh-CN" sz="1500" dirty="0">
                <a:solidFill>
                  <a:srgbClr val="000000"/>
                </a:solidFill>
                <a:latin typeface="微软雅黑"/>
                <a:ea typeface="微软雅黑"/>
              </a:rPr>
              <a:t>KMS</a:t>
            </a:r>
            <a:r>
              <a:rPr lang="zh-CN" altLang="en-US" sz="1500" dirty="0">
                <a:solidFill>
                  <a:srgbClr val="000000"/>
                </a:solidFill>
                <a:latin typeface="微软雅黑"/>
                <a:ea typeface="微软雅黑"/>
              </a:rPr>
              <a:t>、移动办公平台</a:t>
            </a:r>
            <a:r>
              <a:rPr lang="en-US" altLang="zh-CN" sz="1500" dirty="0">
                <a:solidFill>
                  <a:srgbClr val="000000"/>
                </a:solidFill>
                <a:latin typeface="微软雅黑"/>
                <a:ea typeface="微软雅黑"/>
              </a:rPr>
              <a:t>KK</a:t>
            </a:r>
            <a:endParaRPr lang="zh-CN" altLang="en-US" sz="15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cxnSp>
        <p:nvCxnSpPr>
          <p:cNvPr id="47" name="直接连接符 57"/>
          <p:cNvCxnSpPr/>
          <p:nvPr/>
        </p:nvCxnSpPr>
        <p:spPr>
          <a:xfrm>
            <a:off x="5443538" y="2632075"/>
            <a:ext cx="49276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5437209" y="2673389"/>
            <a:ext cx="5413375" cy="3231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500" dirty="0">
                <a:solidFill>
                  <a:prstClr val="black"/>
                </a:solidFill>
                <a:latin typeface="微软雅黑"/>
                <a:ea typeface="微软雅黑"/>
              </a:rPr>
              <a:t>云：悦工作平台、知识云平台、爱关怀平台、云服务平台</a:t>
            </a:r>
          </a:p>
        </p:txBody>
      </p:sp>
    </p:spTree>
    <p:extLst>
      <p:ext uri="{BB962C8B-B14F-4D97-AF65-F5344CB8AC3E}">
        <p14:creationId xmlns:p14="http://schemas.microsoft.com/office/powerpoint/2010/main" val="58389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7" y="1340768"/>
            <a:ext cx="11439525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725" y="2852738"/>
            <a:ext cx="74295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25" y="1522895"/>
            <a:ext cx="156210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687551"/>
            <a:ext cx="3368675" cy="598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928" y="1682789"/>
            <a:ext cx="3368675" cy="599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171" y="1682789"/>
            <a:ext cx="3368675" cy="599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296" y="1682789"/>
            <a:ext cx="3368675" cy="599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066" y="1682789"/>
            <a:ext cx="3368675" cy="599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346" y="1682789"/>
            <a:ext cx="3368675" cy="599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框 4"/>
          <p:cNvSpPr txBox="1">
            <a:spLocks noChangeArrowheads="1"/>
          </p:cNvSpPr>
          <p:nvPr/>
        </p:nvSpPr>
        <p:spPr bwMode="auto">
          <a:xfrm>
            <a:off x="551384" y="263052"/>
            <a:ext cx="10297144" cy="630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21871" tIns="60936" rIns="121871" bIns="60936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3300" b="1" dirty="0">
                <a:solidFill>
                  <a:srgbClr val="173688"/>
                </a:solidFill>
                <a:latin typeface="微软雅黑" pitchFamily="34" charset="-122"/>
                <a:ea typeface="微软雅黑" pitchFamily="34" charset="-122"/>
              </a:rPr>
              <a:t>优势（三）：与时俱进，社会化协同</a:t>
            </a:r>
          </a:p>
        </p:txBody>
      </p:sp>
      <p:sp>
        <p:nvSpPr>
          <p:cNvPr id="12" name="文本框 10"/>
          <p:cNvSpPr txBox="1"/>
          <p:nvPr/>
        </p:nvSpPr>
        <p:spPr>
          <a:xfrm>
            <a:off x="612389" y="836718"/>
            <a:ext cx="5241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prstClr val="white">
                    <a:lumMod val="65000"/>
                  </a:prstClr>
                </a:solidFill>
                <a:latin typeface="微软雅黑"/>
                <a:ea typeface="宋体" panose="02010600030101010101" pitchFamily="2" charset="-122"/>
                <a:cs typeface="Arial" pitchFamily="34" charset="0"/>
              </a:rPr>
              <a:t>Introduction</a:t>
            </a:r>
            <a:r>
              <a:rPr lang="zh-CN" altLang="en-US" sz="1400" dirty="0">
                <a:solidFill>
                  <a:prstClr val="white">
                    <a:lumMod val="65000"/>
                  </a:prstClr>
                </a:solidFill>
                <a:latin typeface="微软雅黑"/>
                <a:ea typeface="宋体" panose="02010600030101010101" pitchFamily="2" charset="-122"/>
                <a:cs typeface="Arial" pitchFamily="34" charset="0"/>
              </a:rPr>
              <a:t> </a:t>
            </a:r>
            <a:r>
              <a:rPr lang="en-US" altLang="zh-CN" sz="1400" dirty="0">
                <a:solidFill>
                  <a:prstClr val="white">
                    <a:lumMod val="65000"/>
                  </a:prstClr>
                </a:solidFill>
                <a:latin typeface="微软雅黑"/>
                <a:ea typeface="宋体" panose="02010600030101010101" pitchFamily="2" charset="-122"/>
                <a:cs typeface="Arial" pitchFamily="34" charset="0"/>
              </a:rPr>
              <a:t>of</a:t>
            </a:r>
            <a:r>
              <a:rPr lang="zh-CN" altLang="en-US" sz="1400" dirty="0">
                <a:solidFill>
                  <a:prstClr val="white">
                    <a:lumMod val="65000"/>
                  </a:prstClr>
                </a:solidFill>
                <a:latin typeface="微软雅黑"/>
                <a:ea typeface="宋体" panose="02010600030101010101" pitchFamily="2" charset="-122"/>
                <a:cs typeface="Arial" pitchFamily="34" charset="0"/>
              </a:rPr>
              <a:t> </a:t>
            </a:r>
            <a:r>
              <a:rPr lang="en-US" altLang="zh-CN" sz="1400" dirty="0">
                <a:solidFill>
                  <a:prstClr val="white">
                    <a:lumMod val="65000"/>
                  </a:prstClr>
                </a:solidFill>
                <a:latin typeface="微软雅黑"/>
                <a:ea typeface="宋体" panose="02010600030101010101" pitchFamily="2" charset="-122"/>
                <a:cs typeface="Arial" pitchFamily="34" charset="0"/>
              </a:rPr>
              <a:t>LANDRAY</a:t>
            </a:r>
            <a:endParaRPr lang="zh-CN" altLang="en-US" sz="1400" dirty="0">
              <a:solidFill>
                <a:prstClr val="white">
                  <a:lumMod val="65000"/>
                </a:prstClr>
              </a:solidFill>
              <a:latin typeface="微软雅黑"/>
              <a:ea typeface="宋体" panose="02010600030101010101" pitchFamily="2" charset="-122"/>
              <a:cs typeface="Arial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301116"/>
            <a:ext cx="263352" cy="895636"/>
          </a:xfrm>
          <a:prstGeom prst="rect">
            <a:avLst/>
          </a:prstGeom>
          <a:solidFill>
            <a:srgbClr val="173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  <a:latin typeface="Times New Roman"/>
              <a:ea typeface="微软雅黑"/>
            </a:endParaRPr>
          </a:p>
        </p:txBody>
      </p:sp>
      <p:cxnSp>
        <p:nvCxnSpPr>
          <p:cNvPr id="14" name="直接连接符 7"/>
          <p:cNvCxnSpPr/>
          <p:nvPr/>
        </p:nvCxnSpPr>
        <p:spPr>
          <a:xfrm>
            <a:off x="684845" y="1169708"/>
            <a:ext cx="10883781" cy="0"/>
          </a:xfrm>
          <a:prstGeom prst="line">
            <a:avLst/>
          </a:prstGeom>
          <a:ln>
            <a:solidFill>
              <a:srgbClr val="1736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95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"/>
          <p:cNvSpPr txBox="1">
            <a:spLocks noChangeArrowheads="1"/>
          </p:cNvSpPr>
          <p:nvPr/>
        </p:nvSpPr>
        <p:spPr bwMode="auto">
          <a:xfrm>
            <a:off x="551384" y="263052"/>
            <a:ext cx="10297144" cy="630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21871" tIns="60936" rIns="121871" bIns="60936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3300" b="1" dirty="0">
                <a:solidFill>
                  <a:srgbClr val="173688"/>
                </a:solidFill>
                <a:latin typeface="微软雅黑" pitchFamily="34" charset="-122"/>
                <a:ea typeface="微软雅黑" pitchFamily="34" charset="-122"/>
              </a:rPr>
              <a:t>优势（四）：平台开放性、配置灵活</a:t>
            </a:r>
          </a:p>
        </p:txBody>
      </p:sp>
      <p:sp>
        <p:nvSpPr>
          <p:cNvPr id="4" name="文本框 10"/>
          <p:cNvSpPr txBox="1"/>
          <p:nvPr/>
        </p:nvSpPr>
        <p:spPr>
          <a:xfrm>
            <a:off x="612389" y="836718"/>
            <a:ext cx="5241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prstClr val="white">
                    <a:lumMod val="65000"/>
                  </a:prstClr>
                </a:solidFill>
                <a:latin typeface="微软雅黑"/>
                <a:ea typeface="宋体" panose="02010600030101010101" pitchFamily="2" charset="-122"/>
                <a:cs typeface="Arial" pitchFamily="34" charset="0"/>
              </a:rPr>
              <a:t>Introduction</a:t>
            </a:r>
            <a:r>
              <a:rPr lang="zh-CN" altLang="en-US" sz="1400" dirty="0">
                <a:solidFill>
                  <a:prstClr val="white">
                    <a:lumMod val="65000"/>
                  </a:prstClr>
                </a:solidFill>
                <a:latin typeface="微软雅黑"/>
                <a:ea typeface="宋体" panose="02010600030101010101" pitchFamily="2" charset="-122"/>
                <a:cs typeface="Arial" pitchFamily="34" charset="0"/>
              </a:rPr>
              <a:t> </a:t>
            </a:r>
            <a:r>
              <a:rPr lang="en-US" altLang="zh-CN" sz="1400" dirty="0">
                <a:solidFill>
                  <a:prstClr val="white">
                    <a:lumMod val="65000"/>
                  </a:prstClr>
                </a:solidFill>
                <a:latin typeface="微软雅黑"/>
                <a:ea typeface="宋体" panose="02010600030101010101" pitchFamily="2" charset="-122"/>
                <a:cs typeface="Arial" pitchFamily="34" charset="0"/>
              </a:rPr>
              <a:t>of</a:t>
            </a:r>
            <a:r>
              <a:rPr lang="zh-CN" altLang="en-US" sz="1400" dirty="0">
                <a:solidFill>
                  <a:prstClr val="white">
                    <a:lumMod val="65000"/>
                  </a:prstClr>
                </a:solidFill>
                <a:latin typeface="微软雅黑"/>
                <a:ea typeface="宋体" panose="02010600030101010101" pitchFamily="2" charset="-122"/>
                <a:cs typeface="Arial" pitchFamily="34" charset="0"/>
              </a:rPr>
              <a:t> </a:t>
            </a:r>
            <a:r>
              <a:rPr lang="en-US" altLang="zh-CN" sz="1400" dirty="0">
                <a:solidFill>
                  <a:prstClr val="white">
                    <a:lumMod val="65000"/>
                  </a:prstClr>
                </a:solidFill>
                <a:latin typeface="微软雅黑"/>
                <a:ea typeface="宋体" panose="02010600030101010101" pitchFamily="2" charset="-122"/>
                <a:cs typeface="Arial" pitchFamily="34" charset="0"/>
              </a:rPr>
              <a:t>LANDRAY</a:t>
            </a:r>
            <a:endParaRPr lang="zh-CN" altLang="en-US" sz="1400" dirty="0">
              <a:solidFill>
                <a:prstClr val="white">
                  <a:lumMod val="65000"/>
                </a:prstClr>
              </a:solidFill>
              <a:latin typeface="微软雅黑"/>
              <a:ea typeface="宋体" panose="02010600030101010101" pitchFamily="2" charset="-122"/>
              <a:cs typeface="Arial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301116"/>
            <a:ext cx="263352" cy="895636"/>
          </a:xfrm>
          <a:prstGeom prst="rect">
            <a:avLst/>
          </a:prstGeom>
          <a:solidFill>
            <a:srgbClr val="173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  <a:latin typeface="Times New Roman"/>
              <a:ea typeface="微软雅黑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84845" y="1169708"/>
            <a:ext cx="10883781" cy="0"/>
          </a:xfrm>
          <a:prstGeom prst="line">
            <a:avLst/>
          </a:prstGeom>
          <a:ln>
            <a:solidFill>
              <a:srgbClr val="1736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 txBox="1">
            <a:spLocks/>
          </p:cNvSpPr>
          <p:nvPr/>
        </p:nvSpPr>
        <p:spPr>
          <a:xfrm>
            <a:off x="304231" y="4098752"/>
            <a:ext cx="3851275" cy="1428750"/>
          </a:xfrm>
          <a:prstGeom prst="rect">
            <a:avLst/>
          </a:prstGeom>
        </p:spPr>
        <p:txBody>
          <a:bodyPr lIns="68315" tIns="34157" rIns="68315" bIns="34157" anchor="ctr" anchorCtr="1"/>
          <a:lstStyle/>
          <a:p>
            <a:pPr marL="43881" indent="-43881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kern="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开放性平台</a:t>
            </a:r>
            <a:endParaRPr lang="en-US" altLang="zh-CN" b="1" kern="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3881" indent="-43881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5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流程引擎符合国际</a:t>
            </a:r>
            <a:r>
              <a:rPr lang="en-US" altLang="zh-CN" sz="15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BPM</a:t>
            </a:r>
            <a:r>
              <a:rPr lang="zh-CN" altLang="en-US" sz="15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标准，应用模块源代码可免费开发，提供二次开发工具，让企业节约信息化管理成本。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1415498" y="2204864"/>
            <a:ext cx="1609725" cy="1620838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ysClr val="window" lastClr="FFFFFF"/>
              </a:solidFill>
              <a:latin typeface="微软雅黑"/>
              <a:ea typeface="微软雅黑"/>
            </a:endParaRPr>
          </a:p>
        </p:txBody>
      </p:sp>
      <p:sp>
        <p:nvSpPr>
          <p:cNvPr id="21" name="图文框 9"/>
          <p:cNvSpPr/>
          <p:nvPr/>
        </p:nvSpPr>
        <p:spPr>
          <a:xfrm>
            <a:off x="1761574" y="2560503"/>
            <a:ext cx="912813" cy="917575"/>
          </a:xfrm>
          <a:custGeom>
            <a:avLst/>
            <a:gdLst/>
            <a:ahLst/>
            <a:cxnLst/>
            <a:rect l="l" t="t" r="r" b="b"/>
            <a:pathLst>
              <a:path w="637287" h="637366">
                <a:moveTo>
                  <a:pt x="563950" y="553984"/>
                </a:moveTo>
                <a:lnTo>
                  <a:pt x="637287" y="553984"/>
                </a:lnTo>
                <a:lnTo>
                  <a:pt x="637287" y="627321"/>
                </a:lnTo>
                <a:lnTo>
                  <a:pt x="563950" y="627321"/>
                </a:lnTo>
                <a:close/>
                <a:moveTo>
                  <a:pt x="451498" y="553984"/>
                </a:moveTo>
                <a:lnTo>
                  <a:pt x="524835" y="553984"/>
                </a:lnTo>
                <a:lnTo>
                  <a:pt x="524835" y="627321"/>
                </a:lnTo>
                <a:lnTo>
                  <a:pt x="451498" y="627321"/>
                </a:lnTo>
                <a:close/>
                <a:moveTo>
                  <a:pt x="112452" y="451577"/>
                </a:moveTo>
                <a:lnTo>
                  <a:pt x="185789" y="451577"/>
                </a:lnTo>
                <a:lnTo>
                  <a:pt x="185789" y="524914"/>
                </a:lnTo>
                <a:lnTo>
                  <a:pt x="112452" y="524914"/>
                </a:lnTo>
                <a:close/>
                <a:moveTo>
                  <a:pt x="54181" y="393306"/>
                </a:moveTo>
                <a:lnTo>
                  <a:pt x="54181" y="583185"/>
                </a:lnTo>
                <a:lnTo>
                  <a:pt x="244060" y="583185"/>
                </a:lnTo>
                <a:lnTo>
                  <a:pt x="244060" y="393306"/>
                </a:lnTo>
                <a:close/>
                <a:moveTo>
                  <a:pt x="339046" y="339125"/>
                </a:moveTo>
                <a:lnTo>
                  <a:pt x="392235" y="339125"/>
                </a:lnTo>
                <a:lnTo>
                  <a:pt x="392235" y="339126"/>
                </a:lnTo>
                <a:lnTo>
                  <a:pt x="518510" y="339126"/>
                </a:lnTo>
                <a:lnTo>
                  <a:pt x="518510" y="395351"/>
                </a:lnTo>
                <a:lnTo>
                  <a:pt x="584098" y="395351"/>
                </a:lnTo>
                <a:lnTo>
                  <a:pt x="584098" y="339126"/>
                </a:lnTo>
                <a:lnTo>
                  <a:pt x="637287" y="339126"/>
                </a:lnTo>
                <a:lnTo>
                  <a:pt x="637287" y="395351"/>
                </a:lnTo>
                <a:lnTo>
                  <a:pt x="637287" y="507803"/>
                </a:lnTo>
                <a:lnTo>
                  <a:pt x="637287" y="507804"/>
                </a:lnTo>
                <a:lnTo>
                  <a:pt x="584098" y="507804"/>
                </a:lnTo>
                <a:lnTo>
                  <a:pt x="584098" y="507803"/>
                </a:lnTo>
                <a:lnTo>
                  <a:pt x="451498" y="507803"/>
                </a:lnTo>
                <a:lnTo>
                  <a:pt x="451498" y="451578"/>
                </a:lnTo>
                <a:lnTo>
                  <a:pt x="392235" y="451578"/>
                </a:lnTo>
                <a:lnTo>
                  <a:pt x="392235" y="627321"/>
                </a:lnTo>
                <a:lnTo>
                  <a:pt x="339046" y="627321"/>
                </a:lnTo>
                <a:close/>
                <a:moveTo>
                  <a:pt x="0" y="339125"/>
                </a:moveTo>
                <a:lnTo>
                  <a:pt x="298241" y="339125"/>
                </a:lnTo>
                <a:lnTo>
                  <a:pt x="298241" y="637366"/>
                </a:lnTo>
                <a:lnTo>
                  <a:pt x="0" y="637366"/>
                </a:lnTo>
                <a:close/>
                <a:moveTo>
                  <a:pt x="451498" y="112452"/>
                </a:moveTo>
                <a:lnTo>
                  <a:pt x="524835" y="112452"/>
                </a:lnTo>
                <a:lnTo>
                  <a:pt x="524835" y="185789"/>
                </a:lnTo>
                <a:lnTo>
                  <a:pt x="451498" y="185789"/>
                </a:lnTo>
                <a:close/>
                <a:moveTo>
                  <a:pt x="112452" y="112452"/>
                </a:moveTo>
                <a:lnTo>
                  <a:pt x="185789" y="112452"/>
                </a:lnTo>
                <a:lnTo>
                  <a:pt x="185789" y="185789"/>
                </a:lnTo>
                <a:lnTo>
                  <a:pt x="112452" y="185789"/>
                </a:lnTo>
                <a:close/>
                <a:moveTo>
                  <a:pt x="393227" y="54181"/>
                </a:moveTo>
                <a:lnTo>
                  <a:pt x="393227" y="244060"/>
                </a:lnTo>
                <a:lnTo>
                  <a:pt x="583106" y="244060"/>
                </a:lnTo>
                <a:lnTo>
                  <a:pt x="583106" y="54181"/>
                </a:lnTo>
                <a:close/>
                <a:moveTo>
                  <a:pt x="54181" y="54181"/>
                </a:moveTo>
                <a:lnTo>
                  <a:pt x="54181" y="244060"/>
                </a:lnTo>
                <a:lnTo>
                  <a:pt x="244060" y="244060"/>
                </a:lnTo>
                <a:lnTo>
                  <a:pt x="244060" y="54181"/>
                </a:lnTo>
                <a:close/>
                <a:moveTo>
                  <a:pt x="339046" y="0"/>
                </a:moveTo>
                <a:lnTo>
                  <a:pt x="637287" y="0"/>
                </a:lnTo>
                <a:lnTo>
                  <a:pt x="637287" y="298241"/>
                </a:lnTo>
                <a:lnTo>
                  <a:pt x="339046" y="298241"/>
                </a:lnTo>
                <a:close/>
                <a:moveTo>
                  <a:pt x="0" y="0"/>
                </a:moveTo>
                <a:lnTo>
                  <a:pt x="298241" y="0"/>
                </a:lnTo>
                <a:lnTo>
                  <a:pt x="298241" y="298241"/>
                </a:lnTo>
                <a:lnTo>
                  <a:pt x="0" y="2982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black"/>
              </a:solidFill>
              <a:latin typeface="Times New Roman"/>
              <a:ea typeface="微软雅黑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792" y="1196752"/>
            <a:ext cx="7488832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58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"/>
          <p:cNvSpPr txBox="1">
            <a:spLocks noChangeArrowheads="1"/>
          </p:cNvSpPr>
          <p:nvPr/>
        </p:nvSpPr>
        <p:spPr bwMode="auto">
          <a:xfrm>
            <a:off x="551384" y="263052"/>
            <a:ext cx="10297144" cy="630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21871" tIns="60936" rIns="121871" bIns="60936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3300" b="1" dirty="0">
                <a:solidFill>
                  <a:srgbClr val="173688"/>
                </a:solidFill>
                <a:latin typeface="微软雅黑" pitchFamily="34" charset="-122"/>
                <a:ea typeface="微软雅黑" pitchFamily="34" charset="-122"/>
              </a:rPr>
              <a:t>优势（五）：平台安全性</a:t>
            </a:r>
          </a:p>
        </p:txBody>
      </p:sp>
      <p:sp>
        <p:nvSpPr>
          <p:cNvPr id="4" name="文本框 10"/>
          <p:cNvSpPr txBox="1"/>
          <p:nvPr/>
        </p:nvSpPr>
        <p:spPr>
          <a:xfrm>
            <a:off x="612389" y="836718"/>
            <a:ext cx="5241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prstClr val="white">
                    <a:lumMod val="65000"/>
                  </a:prstClr>
                </a:solidFill>
                <a:latin typeface="微软雅黑"/>
                <a:ea typeface="宋体" panose="02010600030101010101" pitchFamily="2" charset="-122"/>
                <a:cs typeface="Arial" pitchFamily="34" charset="0"/>
              </a:rPr>
              <a:t>Introduction</a:t>
            </a:r>
            <a:r>
              <a:rPr lang="zh-CN" altLang="en-US" sz="1400" dirty="0">
                <a:solidFill>
                  <a:prstClr val="white">
                    <a:lumMod val="65000"/>
                  </a:prstClr>
                </a:solidFill>
                <a:latin typeface="微软雅黑"/>
                <a:ea typeface="宋体" panose="02010600030101010101" pitchFamily="2" charset="-122"/>
                <a:cs typeface="Arial" pitchFamily="34" charset="0"/>
              </a:rPr>
              <a:t> </a:t>
            </a:r>
            <a:r>
              <a:rPr lang="en-US" altLang="zh-CN" sz="1400" dirty="0">
                <a:solidFill>
                  <a:prstClr val="white">
                    <a:lumMod val="65000"/>
                  </a:prstClr>
                </a:solidFill>
                <a:latin typeface="微软雅黑"/>
                <a:ea typeface="宋体" panose="02010600030101010101" pitchFamily="2" charset="-122"/>
                <a:cs typeface="Arial" pitchFamily="34" charset="0"/>
              </a:rPr>
              <a:t>of</a:t>
            </a:r>
            <a:r>
              <a:rPr lang="zh-CN" altLang="en-US" sz="1400" dirty="0">
                <a:solidFill>
                  <a:prstClr val="white">
                    <a:lumMod val="65000"/>
                  </a:prstClr>
                </a:solidFill>
                <a:latin typeface="微软雅黑"/>
                <a:ea typeface="宋体" panose="02010600030101010101" pitchFamily="2" charset="-122"/>
                <a:cs typeface="Arial" pitchFamily="34" charset="0"/>
              </a:rPr>
              <a:t> </a:t>
            </a:r>
            <a:r>
              <a:rPr lang="en-US" altLang="zh-CN" sz="1400" dirty="0">
                <a:solidFill>
                  <a:prstClr val="white">
                    <a:lumMod val="65000"/>
                  </a:prstClr>
                </a:solidFill>
                <a:latin typeface="微软雅黑"/>
                <a:ea typeface="宋体" panose="02010600030101010101" pitchFamily="2" charset="-122"/>
                <a:cs typeface="Arial" pitchFamily="34" charset="0"/>
              </a:rPr>
              <a:t>LANDRAY</a:t>
            </a:r>
            <a:endParaRPr lang="zh-CN" altLang="en-US" sz="1400" dirty="0">
              <a:solidFill>
                <a:prstClr val="white">
                  <a:lumMod val="65000"/>
                </a:prstClr>
              </a:solidFill>
              <a:latin typeface="微软雅黑"/>
              <a:ea typeface="宋体" panose="02010600030101010101" pitchFamily="2" charset="-122"/>
              <a:cs typeface="Arial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301116"/>
            <a:ext cx="263352" cy="895636"/>
          </a:xfrm>
          <a:prstGeom prst="rect">
            <a:avLst/>
          </a:prstGeom>
          <a:solidFill>
            <a:srgbClr val="173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  <a:latin typeface="Times New Roman"/>
              <a:ea typeface="微软雅黑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84845" y="1169708"/>
            <a:ext cx="10883781" cy="0"/>
          </a:xfrm>
          <a:prstGeom prst="line">
            <a:avLst/>
          </a:prstGeom>
          <a:ln>
            <a:solidFill>
              <a:srgbClr val="1736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2"/>
          <p:cNvGrpSpPr/>
          <p:nvPr/>
        </p:nvGrpSpPr>
        <p:grpSpPr>
          <a:xfrm>
            <a:off x="839416" y="1484784"/>
            <a:ext cx="6943706" cy="3556156"/>
            <a:chOff x="1513967" y="1887002"/>
            <a:chExt cx="9478577" cy="4854368"/>
          </a:xfrm>
        </p:grpSpPr>
        <p:grpSp>
          <p:nvGrpSpPr>
            <p:cNvPr id="11" name="组合 18"/>
            <p:cNvGrpSpPr>
              <a:grpSpLocks/>
            </p:cNvGrpSpPr>
            <p:nvPr/>
          </p:nvGrpSpPr>
          <p:grpSpPr bwMode="auto">
            <a:xfrm>
              <a:off x="3863752" y="2048718"/>
              <a:ext cx="4608513" cy="4535487"/>
              <a:chOff x="2195736" y="1412776"/>
              <a:chExt cx="4752528" cy="4752528"/>
            </a:xfrm>
          </p:grpSpPr>
          <p:sp>
            <p:nvSpPr>
              <p:cNvPr id="20" name="十字箭头 19"/>
              <p:cNvSpPr/>
              <p:nvPr/>
            </p:nvSpPr>
            <p:spPr>
              <a:xfrm>
                <a:off x="2195736" y="1412776"/>
                <a:ext cx="4752528" cy="4752528"/>
              </a:xfrm>
              <a:prstGeom prst="quadArrow">
                <a:avLst>
                  <a:gd name="adj1" fmla="val 2000"/>
                  <a:gd name="adj2" fmla="val 4000"/>
                  <a:gd name="adj3" fmla="val 5000"/>
                </a:avLst>
              </a:prstGeom>
              <a:solidFill>
                <a:srgbClr val="C0504D">
                  <a:tint val="40000"/>
                  <a:hueOff val="0"/>
                  <a:satOff val="0"/>
                  <a:lumOff val="0"/>
                  <a:alphaOff val="0"/>
                </a:srgbClr>
              </a:solidFill>
              <a:ln>
                <a:noFill/>
              </a:ln>
              <a:effectLst/>
            </p:spPr>
          </p:sp>
          <p:grpSp>
            <p:nvGrpSpPr>
              <p:cNvPr id="23" name="组合 6"/>
              <p:cNvGrpSpPr>
                <a:grpSpLocks/>
              </p:cNvGrpSpPr>
              <p:nvPr/>
            </p:nvGrpSpPr>
            <p:grpSpPr bwMode="auto">
              <a:xfrm>
                <a:off x="2504650" y="1721690"/>
                <a:ext cx="1901011" cy="1901011"/>
                <a:chOff x="1749074" y="308914"/>
                <a:chExt cx="1901011" cy="1901011"/>
              </a:xfrm>
            </p:grpSpPr>
            <p:sp>
              <p:nvSpPr>
                <p:cNvPr id="33" name="圆角矩形 54"/>
                <p:cNvSpPr>
                  <a:spLocks noChangeArrowheads="1"/>
                </p:cNvSpPr>
                <p:nvPr/>
              </p:nvSpPr>
              <p:spPr bwMode="auto">
                <a:xfrm>
                  <a:off x="1749574" y="309405"/>
                  <a:ext cx="1900683" cy="1901343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C0504D"/>
                </a:solidFill>
                <a:ln w="25400" algn="ctr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b="1">
                      <a:solidFill>
                        <a:schemeClr val="tx2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b="1">
                      <a:solidFill>
                        <a:schemeClr val="tx2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b="1">
                      <a:solidFill>
                        <a:schemeClr val="tx2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b="1">
                      <a:solidFill>
                        <a:schemeClr val="tx2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b="1">
                      <a:solidFill>
                        <a:schemeClr val="tx2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2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2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2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2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44546A"/>
                    </a:solidFill>
                    <a:latin typeface="微软雅黑"/>
                    <a:ea typeface="微软雅黑"/>
                  </a:endParaRPr>
                </a:p>
              </p:txBody>
            </p:sp>
            <p:sp>
              <p:nvSpPr>
                <p:cNvPr id="34" name="圆角矩形 5"/>
                <p:cNvSpPr/>
                <p:nvPr/>
              </p:nvSpPr>
              <p:spPr>
                <a:xfrm>
                  <a:off x="1842889" y="402560"/>
                  <a:ext cx="1715690" cy="171503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lIns="106680" tIns="106680" rIns="106680" bIns="106680" spcCol="1270" anchor="ctr"/>
                <a:lstStyle/>
                <a:p>
                  <a:pPr algn="ctr" defTabSz="1244600">
                    <a:lnSpc>
                      <a:spcPct val="90000"/>
                    </a:lnSpc>
                    <a:spcAft>
                      <a:spcPct val="35000"/>
                    </a:spcAft>
                    <a:defRPr/>
                  </a:pPr>
                  <a:r>
                    <a:rPr lang="zh-CN" altLang="en-US" sz="2600" kern="0" dirty="0">
                      <a:solidFill>
                        <a:prstClr val="white"/>
                      </a:solidFill>
                      <a:latin typeface="微软雅黑"/>
                      <a:ea typeface="宋体" panose="02010600030101010101" pitchFamily="2" charset="-122"/>
                    </a:rPr>
                    <a:t>数据传输安全</a:t>
                  </a:r>
                  <a:endParaRPr lang="en-US" sz="2600" kern="0" dirty="0">
                    <a:solidFill>
                      <a:prstClr val="white"/>
                    </a:solidFill>
                    <a:latin typeface="微软雅黑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24" name="组合 7"/>
              <p:cNvGrpSpPr>
                <a:grpSpLocks/>
              </p:cNvGrpSpPr>
              <p:nvPr/>
            </p:nvGrpSpPr>
            <p:grpSpPr bwMode="auto">
              <a:xfrm>
                <a:off x="4738338" y="1721690"/>
                <a:ext cx="1901011" cy="1901011"/>
                <a:chOff x="3982762" y="308914"/>
                <a:chExt cx="1901011" cy="1901011"/>
              </a:xfrm>
            </p:grpSpPr>
            <p:sp>
              <p:nvSpPr>
                <p:cNvPr id="31" name="圆角矩形 52"/>
                <p:cNvSpPr>
                  <a:spLocks noChangeArrowheads="1"/>
                </p:cNvSpPr>
                <p:nvPr/>
              </p:nvSpPr>
              <p:spPr bwMode="auto">
                <a:xfrm>
                  <a:off x="3982591" y="309405"/>
                  <a:ext cx="1900683" cy="1901343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9BBB59"/>
                </a:solidFill>
                <a:ln w="25400" algn="ctr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b="1">
                      <a:solidFill>
                        <a:schemeClr val="tx2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b="1">
                      <a:solidFill>
                        <a:schemeClr val="tx2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b="1">
                      <a:solidFill>
                        <a:schemeClr val="tx2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b="1">
                      <a:solidFill>
                        <a:schemeClr val="tx2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b="1">
                      <a:solidFill>
                        <a:schemeClr val="tx2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2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2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2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2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44546A"/>
                    </a:solidFill>
                    <a:latin typeface="微软雅黑"/>
                    <a:ea typeface="微软雅黑"/>
                  </a:endParaRPr>
                </a:p>
              </p:txBody>
            </p:sp>
            <p:sp>
              <p:nvSpPr>
                <p:cNvPr id="32" name="圆角矩形 7"/>
                <p:cNvSpPr/>
                <p:nvPr/>
              </p:nvSpPr>
              <p:spPr>
                <a:xfrm>
                  <a:off x="4074269" y="402560"/>
                  <a:ext cx="1715690" cy="171503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lIns="106680" tIns="106680" rIns="106680" bIns="106680" spcCol="1270" anchor="ctr"/>
                <a:lstStyle/>
                <a:p>
                  <a:pPr algn="ctr" defTabSz="1244600">
                    <a:lnSpc>
                      <a:spcPct val="90000"/>
                    </a:lnSpc>
                    <a:spcAft>
                      <a:spcPct val="35000"/>
                    </a:spcAft>
                    <a:defRPr/>
                  </a:pPr>
                  <a:r>
                    <a:rPr lang="zh-CN" altLang="en-US" sz="2600" kern="0" dirty="0">
                      <a:solidFill>
                        <a:prstClr val="white"/>
                      </a:solidFill>
                      <a:latin typeface="微软雅黑"/>
                      <a:ea typeface="宋体" panose="02010600030101010101" pitchFamily="2" charset="-122"/>
                    </a:rPr>
                    <a:t>数据存储安全</a:t>
                  </a:r>
                  <a:endParaRPr lang="en-US" sz="2600" kern="0" dirty="0">
                    <a:solidFill>
                      <a:prstClr val="white"/>
                    </a:solidFill>
                    <a:latin typeface="微软雅黑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25" name="组合 8"/>
              <p:cNvGrpSpPr>
                <a:grpSpLocks/>
              </p:cNvGrpSpPr>
              <p:nvPr/>
            </p:nvGrpSpPr>
            <p:grpSpPr bwMode="auto">
              <a:xfrm>
                <a:off x="2504650" y="3955378"/>
                <a:ext cx="1901011" cy="1901011"/>
                <a:chOff x="1749074" y="2542602"/>
                <a:chExt cx="1901011" cy="1901011"/>
              </a:xfrm>
            </p:grpSpPr>
            <p:sp>
              <p:nvSpPr>
                <p:cNvPr id="29" name="圆角矩形 50"/>
                <p:cNvSpPr>
                  <a:spLocks noChangeArrowheads="1"/>
                </p:cNvSpPr>
                <p:nvPr/>
              </p:nvSpPr>
              <p:spPr bwMode="auto">
                <a:xfrm>
                  <a:off x="1749574" y="2541779"/>
                  <a:ext cx="1900683" cy="1901343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8064A2"/>
                </a:solidFill>
                <a:ln w="25400" algn="ctr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b="1">
                      <a:solidFill>
                        <a:schemeClr val="tx2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b="1">
                      <a:solidFill>
                        <a:schemeClr val="tx2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b="1">
                      <a:solidFill>
                        <a:schemeClr val="tx2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b="1">
                      <a:solidFill>
                        <a:schemeClr val="tx2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b="1">
                      <a:solidFill>
                        <a:schemeClr val="tx2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2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2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2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2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44546A"/>
                    </a:solidFill>
                    <a:latin typeface="微软雅黑"/>
                    <a:ea typeface="微软雅黑"/>
                  </a:endParaRPr>
                </a:p>
              </p:txBody>
            </p:sp>
            <p:sp>
              <p:nvSpPr>
                <p:cNvPr id="30" name="圆角矩形 9"/>
                <p:cNvSpPr/>
                <p:nvPr/>
              </p:nvSpPr>
              <p:spPr>
                <a:xfrm>
                  <a:off x="1842889" y="2634934"/>
                  <a:ext cx="1715690" cy="171503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lIns="106680" tIns="106680" rIns="106680" bIns="106680" spcCol="1270" anchor="ctr"/>
                <a:lstStyle/>
                <a:p>
                  <a:pPr algn="ctr" defTabSz="1244600">
                    <a:lnSpc>
                      <a:spcPct val="90000"/>
                    </a:lnSpc>
                    <a:spcAft>
                      <a:spcPct val="35000"/>
                    </a:spcAft>
                    <a:defRPr/>
                  </a:pPr>
                  <a:r>
                    <a:rPr lang="zh-CN" altLang="en-US" sz="2600" kern="0" dirty="0">
                      <a:solidFill>
                        <a:prstClr val="white"/>
                      </a:solidFill>
                      <a:latin typeface="微软雅黑"/>
                      <a:ea typeface="宋体" panose="02010600030101010101" pitchFamily="2" charset="-122"/>
                    </a:rPr>
                    <a:t>系统架构安全</a:t>
                  </a:r>
                  <a:endParaRPr lang="en-US" sz="2600" kern="0" dirty="0">
                    <a:solidFill>
                      <a:prstClr val="white"/>
                    </a:solidFill>
                    <a:latin typeface="微软雅黑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26" name="组合 9"/>
              <p:cNvGrpSpPr>
                <a:grpSpLocks/>
              </p:cNvGrpSpPr>
              <p:nvPr/>
            </p:nvGrpSpPr>
            <p:grpSpPr bwMode="auto">
              <a:xfrm>
                <a:off x="4738338" y="3955378"/>
                <a:ext cx="1901011" cy="1901011"/>
                <a:chOff x="3982762" y="2542602"/>
                <a:chExt cx="1901011" cy="1901011"/>
              </a:xfrm>
            </p:grpSpPr>
            <p:sp>
              <p:nvSpPr>
                <p:cNvPr id="27" name="圆角矩形 48"/>
                <p:cNvSpPr>
                  <a:spLocks noChangeArrowheads="1"/>
                </p:cNvSpPr>
                <p:nvPr/>
              </p:nvSpPr>
              <p:spPr bwMode="auto">
                <a:xfrm>
                  <a:off x="3982591" y="2541779"/>
                  <a:ext cx="1900683" cy="1901343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BACC6"/>
                </a:solidFill>
                <a:ln w="25400" algn="ctr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b="1">
                      <a:solidFill>
                        <a:schemeClr val="tx2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b="1">
                      <a:solidFill>
                        <a:schemeClr val="tx2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b="1">
                      <a:solidFill>
                        <a:schemeClr val="tx2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b="1">
                      <a:solidFill>
                        <a:schemeClr val="tx2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b="1">
                      <a:solidFill>
                        <a:schemeClr val="tx2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2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2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2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2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44546A"/>
                    </a:solidFill>
                    <a:latin typeface="微软雅黑"/>
                    <a:ea typeface="微软雅黑"/>
                  </a:endParaRPr>
                </a:p>
              </p:txBody>
            </p:sp>
            <p:sp>
              <p:nvSpPr>
                <p:cNvPr id="28" name="圆角矩形 11"/>
                <p:cNvSpPr/>
                <p:nvPr/>
              </p:nvSpPr>
              <p:spPr>
                <a:xfrm>
                  <a:off x="4074269" y="2634934"/>
                  <a:ext cx="1715690" cy="171503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lIns="106680" tIns="106680" rIns="106680" bIns="106680" spcCol="1270" anchor="ctr"/>
                <a:lstStyle/>
                <a:p>
                  <a:pPr algn="ctr" defTabSz="1244600">
                    <a:lnSpc>
                      <a:spcPct val="90000"/>
                    </a:lnSpc>
                    <a:spcAft>
                      <a:spcPct val="35000"/>
                    </a:spcAft>
                    <a:defRPr/>
                  </a:pPr>
                  <a:r>
                    <a:rPr lang="zh-CN" altLang="en-US" sz="2600" kern="0" dirty="0">
                      <a:solidFill>
                        <a:prstClr val="white"/>
                      </a:solidFill>
                      <a:latin typeface="微软雅黑"/>
                      <a:ea typeface="宋体" panose="02010600030101010101" pitchFamily="2" charset="-122"/>
                    </a:rPr>
                    <a:t>系统防护安全</a:t>
                  </a:r>
                </a:p>
              </p:txBody>
            </p:sp>
          </p:grpSp>
        </p:grpSp>
        <p:sp>
          <p:nvSpPr>
            <p:cNvPr id="12" name="圆角矩形 11"/>
            <p:cNvSpPr/>
            <p:nvPr/>
          </p:nvSpPr>
          <p:spPr bwMode="auto">
            <a:xfrm>
              <a:off x="1513967" y="1894730"/>
              <a:ext cx="2633905" cy="866233"/>
            </a:xfrm>
            <a:prstGeom prst="roundRect">
              <a:avLst/>
            </a:prstGeom>
            <a:solidFill>
              <a:srgbClr val="C0504D">
                <a:hueOff val="0"/>
                <a:satOff val="0"/>
                <a:lumOff val="0"/>
                <a:alphaOff val="0"/>
              </a:srgbClr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kern="0" dirty="0">
                  <a:solidFill>
                    <a:prstClr val="white"/>
                  </a:solidFill>
                  <a:latin typeface="微软雅黑"/>
                  <a:ea typeface="宋体" panose="02010600030101010101" pitchFamily="2" charset="-122"/>
                </a:rPr>
                <a:t>会话采用对称密钥</a:t>
              </a:r>
              <a:endParaRPr lang="en-US" altLang="zh-CN" sz="1600" kern="0" dirty="0">
                <a:solidFill>
                  <a:prstClr val="white"/>
                </a:solidFill>
                <a:latin typeface="微软雅黑"/>
                <a:ea typeface="宋体" panose="02010600030101010101" pitchFamily="2" charset="-122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kern="0" dirty="0">
                  <a:solidFill>
                    <a:prstClr val="white"/>
                  </a:solidFill>
                  <a:latin typeface="微软雅黑"/>
                  <a:ea typeface="宋体" panose="02010600030101010101" pitchFamily="2" charset="-122"/>
                </a:rPr>
                <a:t>支持</a:t>
              </a:r>
              <a:r>
                <a:rPr lang="en-US" altLang="zh-CN" sz="1600" kern="0" dirty="0">
                  <a:solidFill>
                    <a:prstClr val="white"/>
                  </a:solidFill>
                  <a:latin typeface="微软雅黑"/>
                  <a:ea typeface="宋体" panose="02010600030101010101" pitchFamily="2" charset="-122"/>
                </a:rPr>
                <a:t>Https</a:t>
              </a:r>
              <a:r>
                <a:rPr lang="zh-CN" altLang="en-US" sz="1600" kern="0" dirty="0">
                  <a:solidFill>
                    <a:prstClr val="white"/>
                  </a:solidFill>
                  <a:latin typeface="微软雅黑"/>
                  <a:ea typeface="宋体" panose="02010600030101010101" pitchFamily="2" charset="-122"/>
                </a:rPr>
                <a:t>访问</a:t>
              </a:r>
              <a:endParaRPr lang="en-US" altLang="zh-CN" sz="1600" kern="0" dirty="0">
                <a:solidFill>
                  <a:prstClr val="white"/>
                </a:solidFill>
                <a:latin typeface="微软雅黑"/>
                <a:ea typeface="宋体" panose="02010600030101010101" pitchFamily="2" charset="-122"/>
              </a:endParaRPr>
            </a:p>
          </p:txBody>
        </p:sp>
        <p:sp>
          <p:nvSpPr>
            <p:cNvPr id="13" name="圆角矩形 62"/>
            <p:cNvSpPr>
              <a:spLocks noChangeArrowheads="1"/>
            </p:cNvSpPr>
            <p:nvPr/>
          </p:nvSpPr>
          <p:spPr bwMode="auto">
            <a:xfrm>
              <a:off x="8189690" y="1887002"/>
              <a:ext cx="2632359" cy="863388"/>
            </a:xfrm>
            <a:prstGeom prst="roundRect">
              <a:avLst>
                <a:gd name="adj" fmla="val 16667"/>
              </a:avLst>
            </a:prstGeom>
            <a:solidFill>
              <a:srgbClr val="9BBB59"/>
            </a:solidFill>
            <a:ln w="25400" algn="ctr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>
              <a:lvl1pPr>
                <a:defRPr b="1">
                  <a:solidFill>
                    <a:schemeClr val="tx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0" dirty="0">
                  <a:solidFill>
                    <a:prstClr val="white"/>
                  </a:solidFill>
                  <a:latin typeface="微软雅黑"/>
                  <a:ea typeface="微软雅黑"/>
                </a:rPr>
                <a:t>文档采用</a:t>
              </a:r>
              <a:r>
                <a:rPr lang="en-US" altLang="zh-CN" sz="1600" b="0" dirty="0">
                  <a:solidFill>
                    <a:prstClr val="white"/>
                  </a:solidFill>
                  <a:latin typeface="微软雅黑"/>
                  <a:ea typeface="微软雅黑"/>
                </a:rPr>
                <a:t>RMS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0" dirty="0">
                  <a:solidFill>
                    <a:prstClr val="white"/>
                  </a:solidFill>
                  <a:latin typeface="微软雅黑"/>
                  <a:ea typeface="微软雅黑"/>
                </a:rPr>
                <a:t>字段级的改、读</a:t>
              </a:r>
            </a:p>
          </p:txBody>
        </p:sp>
        <p:sp>
          <p:nvSpPr>
            <p:cNvPr id="14" name="圆角矩形 63"/>
            <p:cNvSpPr>
              <a:spLocks noChangeArrowheads="1"/>
            </p:cNvSpPr>
            <p:nvPr/>
          </p:nvSpPr>
          <p:spPr bwMode="auto">
            <a:xfrm>
              <a:off x="1513967" y="5882531"/>
              <a:ext cx="2633905" cy="858839"/>
            </a:xfrm>
            <a:prstGeom prst="roundRect">
              <a:avLst>
                <a:gd name="adj" fmla="val 16667"/>
              </a:avLst>
            </a:prstGeom>
            <a:solidFill>
              <a:srgbClr val="8064A2"/>
            </a:solidFill>
            <a:ln w="25400" algn="ctr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>
              <a:lvl1pPr marL="171450" indent="-171450">
                <a:defRPr b="1">
                  <a:solidFill>
                    <a:schemeClr val="tx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indent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0" dirty="0">
                  <a:solidFill>
                    <a:prstClr val="white"/>
                  </a:solidFill>
                  <a:latin typeface="微软雅黑"/>
                  <a:ea typeface="微软雅黑"/>
                </a:rPr>
                <a:t>代码访问安全</a:t>
              </a:r>
              <a:endParaRPr lang="en-US" altLang="zh-CN" sz="1600" b="0" dirty="0">
                <a:solidFill>
                  <a:prstClr val="white"/>
                </a:solidFill>
                <a:latin typeface="微软雅黑"/>
                <a:ea typeface="微软雅黑"/>
              </a:endParaRPr>
            </a:p>
            <a:p>
              <a:pPr marL="0" indent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0" dirty="0">
                  <a:solidFill>
                    <a:prstClr val="white"/>
                  </a:solidFill>
                  <a:latin typeface="微软雅黑"/>
                  <a:ea typeface="微软雅黑"/>
                </a:rPr>
                <a:t>三层体系架构</a:t>
              </a:r>
              <a:endParaRPr lang="en-US" altLang="zh-CN" sz="1600" b="0" dirty="0">
                <a:solidFill>
                  <a:prstClr val="white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5" name="圆角矩形 14"/>
            <p:cNvSpPr/>
            <p:nvPr/>
          </p:nvSpPr>
          <p:spPr bwMode="auto">
            <a:xfrm>
              <a:off x="8203977" y="5882530"/>
              <a:ext cx="2618072" cy="855664"/>
            </a:xfrm>
            <a:prstGeom prst="roundRect">
              <a:avLst/>
            </a:prstGeom>
            <a:solidFill>
              <a:srgbClr val="4BACC6">
                <a:hueOff val="0"/>
                <a:satOff val="0"/>
                <a:lumOff val="0"/>
                <a:alphaOff val="0"/>
              </a:srgbClr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  <p:txBody>
            <a:bodyPr/>
            <a:lstStyle/>
            <a:p>
              <a:pPr>
                <a:lnSpc>
                  <a:spcPts val="2000"/>
                </a:lnSpc>
                <a:tabLst>
                  <a:tab pos="495300" algn="l"/>
                  <a:tab pos="630238" algn="l"/>
                </a:tabLst>
                <a:defRPr/>
              </a:pPr>
              <a:r>
                <a:rPr lang="zh-CN" altLang="en-US" sz="1600" kern="0" dirty="0">
                  <a:solidFill>
                    <a:prstClr val="white"/>
                  </a:solidFill>
                  <a:latin typeface="微软雅黑"/>
                  <a:ea typeface="宋体" panose="02010600030101010101" pitchFamily="2" charset="-122"/>
                </a:rPr>
                <a:t>多重安全策略</a:t>
              </a:r>
              <a:endParaRPr lang="en-US" altLang="zh-CN" sz="1600" kern="0" dirty="0">
                <a:solidFill>
                  <a:prstClr val="white"/>
                </a:solidFill>
                <a:latin typeface="微软雅黑"/>
                <a:ea typeface="宋体" panose="02010600030101010101" pitchFamily="2" charset="-122"/>
              </a:endParaRPr>
            </a:p>
            <a:p>
              <a:pPr>
                <a:lnSpc>
                  <a:spcPts val="2000"/>
                </a:lnSpc>
                <a:tabLst>
                  <a:tab pos="495300" algn="l"/>
                  <a:tab pos="630238" algn="l"/>
                </a:tabLst>
                <a:defRPr/>
              </a:pPr>
              <a:r>
                <a:rPr lang="zh-CN" altLang="en-US" sz="1600" kern="0" dirty="0">
                  <a:solidFill>
                    <a:prstClr val="white"/>
                  </a:solidFill>
                  <a:latin typeface="微软雅黑"/>
                  <a:ea typeface="宋体" panose="02010600030101010101" pitchFamily="2" charset="-122"/>
                </a:rPr>
                <a:t>日志跟踪、</a:t>
              </a:r>
              <a:r>
                <a:rPr lang="en-US" altLang="zh-CN" sz="1600" kern="0" dirty="0">
                  <a:solidFill>
                    <a:prstClr val="white"/>
                  </a:solidFill>
                  <a:latin typeface="微软雅黑"/>
                  <a:ea typeface="宋体" panose="02010600030101010101" pitchFamily="2" charset="-122"/>
                </a:rPr>
                <a:t>IP</a:t>
              </a:r>
              <a:r>
                <a:rPr lang="zh-CN" altLang="en-US" sz="1600" kern="0" dirty="0">
                  <a:solidFill>
                    <a:prstClr val="white"/>
                  </a:solidFill>
                  <a:latin typeface="微软雅黑"/>
                  <a:ea typeface="宋体" panose="02010600030101010101" pitchFamily="2" charset="-122"/>
                </a:rPr>
                <a:t>记录</a:t>
              </a: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0557" y="3591350"/>
              <a:ext cx="2153195" cy="1134309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8488183" y="3993294"/>
              <a:ext cx="2504361" cy="12604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E7E6E6">
                      <a:lumMod val="50000"/>
                    </a:srgbClr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防XSS攻击和SQL注入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E7E6E6">
                      <a:lumMod val="50000"/>
                    </a:srgbClr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防暴力密码破解</a:t>
              </a:r>
            </a:p>
          </p:txBody>
        </p:sp>
      </p:grpSp>
      <p:sp>
        <p:nvSpPr>
          <p:cNvPr id="36" name="矩形 35"/>
          <p:cNvSpPr/>
          <p:nvPr/>
        </p:nvSpPr>
        <p:spPr>
          <a:xfrm>
            <a:off x="714535" y="5741079"/>
            <a:ext cx="7084800" cy="928317"/>
          </a:xfrm>
          <a:prstGeom prst="rect">
            <a:avLst/>
          </a:prstGeom>
          <a:solidFill>
            <a:srgbClr val="00B0F0"/>
          </a:solidFill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00000"/>
              </a:lnSpc>
              <a:defRPr/>
            </a:pPr>
            <a:r>
              <a:rPr kumimoji="1" lang="zh-CN" altLang="en-US" sz="20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安全可靠，是应用</a:t>
            </a:r>
            <a:r>
              <a:rPr kumimoji="1" lang="en-US" altLang="zh-CN" sz="20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IT</a:t>
            </a:r>
            <a:r>
              <a:rPr kumimoji="1" lang="zh-CN" altLang="en-US" sz="20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系统前题</a:t>
            </a:r>
            <a:endParaRPr kumimoji="1" lang="en-US" altLang="zh-CN" sz="20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184250" y="2256961"/>
            <a:ext cx="3402127" cy="40011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 anchor="ctr">
            <a:spAutoFit/>
          </a:bodyPr>
          <a:lstStyle/>
          <a:p>
            <a:pPr algn="ctr" eaLnBrk="0" hangingPunct="0"/>
            <a:endParaRPr kumimoji="1" lang="zh-CN" altLang="en-US" sz="20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184248" y="3861084"/>
            <a:ext cx="3420000" cy="739941"/>
          </a:xfrm>
          <a:prstGeom prst="rect">
            <a:avLst/>
          </a:prstGeom>
          <a:solidFill>
            <a:srgbClr val="00B0F0"/>
          </a:solidFill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00000"/>
              </a:lnSpc>
              <a:defRPr/>
            </a:pPr>
            <a:r>
              <a:rPr kumimoji="1" lang="zh-CN" altLang="en-US" sz="20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绿盟攻击漏洞最少</a:t>
            </a:r>
            <a:endParaRPr kumimoji="1" lang="en-US" altLang="zh-CN" sz="20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9" name="Picture 5" descr="D:\崔倩\素材\ICO\大\超大圆形windows vista电脑图标png - 站酷(ZCOOL)-酷站推荐与素材提供.files\Vista_Orbs_icon002.png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88385" y="1360271"/>
            <a:ext cx="720001" cy="720000"/>
          </a:xfrm>
          <a:prstGeom prst="rect">
            <a:avLst/>
          </a:prstGeom>
          <a:noFill/>
          <a:effectLst>
            <a:outerShdw blurRad="1524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40" name="Picture 7" descr="D:\崔倩\素材\ICO\大\超大圆形windows vista电脑图标png - 站酷(ZCOOL)-酷站推荐与素材提供.files\Apple_logo.png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525312" y="1319941"/>
            <a:ext cx="720001" cy="760365"/>
          </a:xfrm>
          <a:prstGeom prst="rect">
            <a:avLst/>
          </a:prstGeom>
          <a:noFill/>
          <a:effectLst>
            <a:outerShdw blurRad="1524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41" name="图片 40" descr="QQ图片20130608164610.jpg"/>
          <p:cNvPicPr>
            <a:picLocks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488505" y="1360271"/>
            <a:ext cx="720001" cy="7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3" descr="D:\崔倩\素材\ICO\大\浏览器\Browsers_003.png"/>
          <p:cNvPicPr>
            <a:picLocks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8279367" y="2278199"/>
            <a:ext cx="720001" cy="719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1" descr="D:\崔倩\素材\ICO\大\浏览器\Browsers_001.png"/>
          <p:cNvPicPr>
            <a:picLocks noChangeArrowheads="1"/>
          </p:cNvPicPr>
          <p:nvPr/>
        </p:nvPicPr>
        <p:blipFill>
          <a:blip r:embed="rId7" cstate="print"/>
          <a:stretch>
            <a:fillRect/>
          </a:stretch>
        </p:blipFill>
        <p:spPr bwMode="auto">
          <a:xfrm>
            <a:off x="9120353" y="2277918"/>
            <a:ext cx="720001" cy="719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4" descr="D:\崔倩\素材\ICO\大\浏览器\Browsers_007.png"/>
          <p:cNvPicPr>
            <a:picLocks noChangeArrowheads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>
            <a:off x="9984449" y="2276872"/>
            <a:ext cx="720001" cy="719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2" descr="D:\崔倩\素材\ICO\大\浏览器\Browsers_002.png"/>
          <p:cNvPicPr>
            <a:picLocks noChangeArrowheads="1"/>
          </p:cNvPicPr>
          <p:nvPr/>
        </p:nvPicPr>
        <p:blipFill>
          <a:blip r:embed="rId9" cstate="print"/>
          <a:stretch>
            <a:fillRect/>
          </a:stretch>
        </p:blipFill>
        <p:spPr bwMode="auto">
          <a:xfrm>
            <a:off x="10776537" y="2277156"/>
            <a:ext cx="720001" cy="719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矩形 45"/>
          <p:cNvSpPr/>
          <p:nvPr/>
        </p:nvSpPr>
        <p:spPr>
          <a:xfrm>
            <a:off x="8184248" y="4713819"/>
            <a:ext cx="3420000" cy="767439"/>
          </a:xfrm>
          <a:prstGeom prst="rect">
            <a:avLst/>
          </a:prstGeom>
          <a:solidFill>
            <a:srgbClr val="00B0F0"/>
          </a:solidFill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00000"/>
              </a:lnSpc>
              <a:defRPr/>
            </a:pPr>
            <a:r>
              <a:rPr kumimoji="1" lang="zh-CN" altLang="en-US" sz="20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国家二级涉密资质</a:t>
            </a:r>
            <a:endParaRPr kumimoji="1" lang="en-US" altLang="zh-CN" sz="20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8184248" y="5580926"/>
            <a:ext cx="3420000" cy="783851"/>
          </a:xfrm>
          <a:prstGeom prst="rect">
            <a:avLst/>
          </a:prstGeom>
          <a:solidFill>
            <a:srgbClr val="00B0F0"/>
          </a:solidFill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00000"/>
              </a:lnSpc>
              <a:defRPr/>
            </a:pPr>
            <a:r>
              <a:rPr kumimoji="1" lang="zh-CN" altLang="en-US" sz="20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金融客户量最大</a:t>
            </a:r>
            <a:endParaRPr kumimoji="1" lang="en-US" altLang="zh-CN" sz="20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130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06" y="2348880"/>
            <a:ext cx="6124575" cy="3390900"/>
          </a:xfrm>
          <a:prstGeom prst="rect">
            <a:avLst/>
          </a:prstGeom>
        </p:spPr>
      </p:pic>
      <p:sp>
        <p:nvSpPr>
          <p:cNvPr id="35" name="TextBox 55"/>
          <p:cNvSpPr txBox="1"/>
          <p:nvPr/>
        </p:nvSpPr>
        <p:spPr>
          <a:xfrm>
            <a:off x="763377" y="1164740"/>
            <a:ext cx="3964547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十五载技术与经验积淀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>
                  <a:lumMod val="6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	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数千家大中型客户的共同选择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>
                  <a:lumMod val="6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		500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强企业首选办公品牌</a:t>
            </a:r>
          </a:p>
        </p:txBody>
      </p:sp>
      <p:sp>
        <p:nvSpPr>
          <p:cNvPr id="36" name="矩形 35"/>
          <p:cNvSpPr/>
          <p:nvPr/>
        </p:nvSpPr>
        <p:spPr bwMode="auto">
          <a:xfrm rot="16200000">
            <a:off x="5765031" y="2109911"/>
            <a:ext cx="539999" cy="187330"/>
          </a:xfrm>
          <a:prstGeom prst="rect">
            <a:avLst/>
          </a:prstGeom>
          <a:solidFill>
            <a:sysClr val="windowText" lastClr="000000">
              <a:lumMod val="50000"/>
              <a:lumOff val="50000"/>
            </a:sys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2000" kern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/>
              <a:ea typeface="微软雅黑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6222355" y="1933526"/>
            <a:ext cx="4842246" cy="540000"/>
          </a:xfrm>
          <a:prstGeom prst="rect">
            <a:avLst/>
          </a:prstGeom>
          <a:solidFill>
            <a:srgbClr val="E7E6E6">
              <a:lumMod val="90000"/>
            </a:srgbClr>
          </a:solidFill>
          <a:ln w="952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/>
                <a:ea typeface="微软雅黑"/>
              </a:rPr>
              <a:t>[</a:t>
            </a: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/>
                <a:ea typeface="微软雅黑"/>
              </a:rPr>
              <a:t>一</a:t>
            </a:r>
            <a:r>
              <a:rPr lang="en-US" altLang="zh-CN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/>
                <a:ea typeface="微软雅黑"/>
              </a:rPr>
              <a:t>]  </a:t>
            </a: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/>
                <a:ea typeface="微软雅黑"/>
              </a:rPr>
              <a:t>蓝凌，放心的选择！</a:t>
            </a:r>
          </a:p>
        </p:txBody>
      </p:sp>
      <p:sp>
        <p:nvSpPr>
          <p:cNvPr id="38" name="矩形 37"/>
          <p:cNvSpPr/>
          <p:nvPr/>
        </p:nvSpPr>
        <p:spPr bwMode="auto">
          <a:xfrm>
            <a:off x="6222355" y="2720482"/>
            <a:ext cx="4842246" cy="487363"/>
          </a:xfrm>
          <a:prstGeom prst="rect">
            <a:avLst/>
          </a:prstGeom>
          <a:solidFill>
            <a:srgbClr val="ED7D31"/>
          </a:solidFill>
          <a:ln w="952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[</a:t>
            </a:r>
            <a:r>
              <a:rPr lang="zh-CN" altLang="en-US" sz="2000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二</a:t>
            </a:r>
            <a:r>
              <a:rPr lang="en-US" altLang="zh-CN" sz="2000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]  </a:t>
            </a:r>
            <a:r>
              <a:rPr lang="zh-CN" altLang="en-US" sz="2000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费用管理实践方案分享</a:t>
            </a:r>
          </a:p>
        </p:txBody>
      </p:sp>
      <p:sp>
        <p:nvSpPr>
          <p:cNvPr id="39" name="矩形 38"/>
          <p:cNvSpPr/>
          <p:nvPr/>
        </p:nvSpPr>
        <p:spPr bwMode="auto">
          <a:xfrm>
            <a:off x="6222355" y="3439643"/>
            <a:ext cx="4842246" cy="487362"/>
          </a:xfrm>
          <a:prstGeom prst="rect">
            <a:avLst/>
          </a:prstGeom>
          <a:solidFill>
            <a:srgbClr val="E7E6E6">
              <a:lumMod val="90000"/>
            </a:srgbClr>
          </a:solidFill>
          <a:ln w="952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微软雅黑"/>
                <a:ea typeface="微软雅黑"/>
              </a:rPr>
              <a:t>[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微软雅黑"/>
                <a:ea typeface="微软雅黑"/>
              </a:rPr>
              <a:t>三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微软雅黑"/>
                <a:ea typeface="微软雅黑"/>
              </a:rPr>
              <a:t>]  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微软雅黑"/>
                <a:ea typeface="微软雅黑"/>
              </a:rPr>
              <a:t>企业级费用管控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grpSp>
        <p:nvGrpSpPr>
          <p:cNvPr id="40" name="组合 38"/>
          <p:cNvGrpSpPr/>
          <p:nvPr/>
        </p:nvGrpSpPr>
        <p:grpSpPr>
          <a:xfrm>
            <a:off x="5807968" y="988809"/>
            <a:ext cx="2463728" cy="584775"/>
            <a:chOff x="2009254" y="709514"/>
            <a:chExt cx="2463728" cy="584775"/>
          </a:xfrm>
        </p:grpSpPr>
        <p:sp>
          <p:nvSpPr>
            <p:cNvPr id="41" name="TextBox 55"/>
            <p:cNvSpPr txBox="1"/>
            <p:nvPr/>
          </p:nvSpPr>
          <p:spPr>
            <a:xfrm>
              <a:off x="2852217" y="831751"/>
              <a:ext cx="1620765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>
                      <a:lumMod val="65000"/>
                    </a:sys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CONTENTS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2" name="TextBox 56"/>
            <p:cNvSpPr txBox="1"/>
            <p:nvPr/>
          </p:nvSpPr>
          <p:spPr>
            <a:xfrm>
              <a:off x="2009254" y="709514"/>
              <a:ext cx="1005403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>
                      <a:lumMod val="65000"/>
                    </a:sys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目录</a:t>
              </a:r>
            </a:p>
          </p:txBody>
        </p:sp>
      </p:grpSp>
      <p:sp>
        <p:nvSpPr>
          <p:cNvPr id="43" name="矩形 42"/>
          <p:cNvSpPr/>
          <p:nvPr/>
        </p:nvSpPr>
        <p:spPr bwMode="auto">
          <a:xfrm rot="16200000">
            <a:off x="5794524" y="2870451"/>
            <a:ext cx="481013" cy="187327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2400" kern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/>
              <a:ea typeface="微软雅黑"/>
            </a:endParaRPr>
          </a:p>
        </p:txBody>
      </p:sp>
      <p:sp>
        <p:nvSpPr>
          <p:cNvPr id="44" name="矩形 43"/>
          <p:cNvSpPr/>
          <p:nvPr/>
        </p:nvSpPr>
        <p:spPr bwMode="auto">
          <a:xfrm rot="16200000">
            <a:off x="5795318" y="3588872"/>
            <a:ext cx="479425" cy="187327"/>
          </a:xfrm>
          <a:prstGeom prst="rect">
            <a:avLst/>
          </a:prstGeom>
          <a:solidFill>
            <a:sysClr val="windowText" lastClr="000000">
              <a:lumMod val="50000"/>
              <a:lumOff val="50000"/>
            </a:sys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6240061" y="4165774"/>
            <a:ext cx="4842246" cy="487362"/>
          </a:xfrm>
          <a:prstGeom prst="rect">
            <a:avLst/>
          </a:prstGeom>
          <a:solidFill>
            <a:srgbClr val="E7E6E6">
              <a:lumMod val="90000"/>
            </a:srgbClr>
          </a:solidFill>
          <a:ln w="952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微软雅黑"/>
                <a:ea typeface="微软雅黑"/>
              </a:rPr>
              <a:t>[</a:t>
            </a: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/>
                <a:ea typeface="微软雅黑"/>
              </a:rPr>
              <a:t>四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微软雅黑"/>
                <a:ea typeface="微软雅黑"/>
              </a:rPr>
              <a:t>]  </a:t>
            </a:r>
            <a:r>
              <a:rPr lang="zh-CN" altLang="en-US" sz="2000" kern="0" noProof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/>
                <a:ea typeface="微软雅黑"/>
              </a:rPr>
              <a:t>交流答疑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14" name="矩形 13"/>
          <p:cNvSpPr/>
          <p:nvPr/>
        </p:nvSpPr>
        <p:spPr bwMode="auto">
          <a:xfrm rot="16200000">
            <a:off x="5813024" y="4315047"/>
            <a:ext cx="479425" cy="187327"/>
          </a:xfrm>
          <a:prstGeom prst="rect">
            <a:avLst/>
          </a:prstGeom>
          <a:solidFill>
            <a:sysClr val="windowText" lastClr="000000">
              <a:lumMod val="50000"/>
              <a:lumOff val="50000"/>
            </a:sys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82545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2"/>
          <p:cNvSpPr>
            <a:spLocks noChangeArrowheads="1"/>
          </p:cNvSpPr>
          <p:nvPr/>
        </p:nvSpPr>
        <p:spPr bwMode="auto">
          <a:xfrm>
            <a:off x="492125" y="100013"/>
            <a:ext cx="98806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8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ts val="750"/>
              </a:spcBef>
            </a:pPr>
            <a:r>
              <a:rPr lang="zh-CN" altLang="en-US" sz="3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案例分享一：奇酷</a:t>
            </a:r>
            <a:r>
              <a:rPr lang="en-US" altLang="zh-CN" sz="3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360</a:t>
            </a:r>
            <a:r>
              <a:rPr lang="zh-CN" altLang="en-US" sz="3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费用管控痛点（已有蓝凌</a:t>
            </a:r>
            <a:r>
              <a:rPr lang="en-US" altLang="zh-CN" sz="3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OA</a:t>
            </a:r>
            <a:r>
              <a:rPr lang="zh-CN" altLang="en-US" sz="3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grpSp>
        <p:nvGrpSpPr>
          <p:cNvPr id="12291" name="组 1"/>
          <p:cNvGrpSpPr>
            <a:grpSpLocks/>
          </p:cNvGrpSpPr>
          <p:nvPr/>
        </p:nvGrpSpPr>
        <p:grpSpPr bwMode="auto">
          <a:xfrm>
            <a:off x="550863" y="1557338"/>
            <a:ext cx="10885487" cy="4748212"/>
            <a:chOff x="551384" y="1632751"/>
            <a:chExt cx="10885234" cy="4748577"/>
          </a:xfrm>
        </p:grpSpPr>
        <p:grpSp>
          <p:nvGrpSpPr>
            <p:cNvPr id="12300" name="组合 17"/>
            <p:cNvGrpSpPr>
              <a:grpSpLocks/>
            </p:cNvGrpSpPr>
            <p:nvPr/>
          </p:nvGrpSpPr>
          <p:grpSpPr bwMode="auto">
            <a:xfrm>
              <a:off x="2600036" y="3301639"/>
              <a:ext cx="8836582" cy="1390236"/>
              <a:chOff x="6804248" y="1679607"/>
              <a:chExt cx="4239129" cy="934300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7943886" y="1679407"/>
                <a:ext cx="3099491" cy="934650"/>
              </a:xfrm>
              <a:prstGeom prst="rect">
                <a:avLst/>
              </a:prstGeom>
              <a:noFill/>
              <a:ln w="12700">
                <a:solidFill>
                  <a:srgbClr val="FEAE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6804614" y="1679407"/>
                <a:ext cx="1152219" cy="934650"/>
              </a:xfrm>
              <a:prstGeom prst="rect">
                <a:avLst/>
              </a:prstGeom>
              <a:solidFill>
                <a:srgbClr val="FEAE0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 rot="18899595" flipH="1">
                <a:off x="7825588" y="2025021"/>
                <a:ext cx="289144" cy="2018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grpSp>
          <p:nvGrpSpPr>
            <p:cNvPr id="12301" name="组合 21"/>
            <p:cNvGrpSpPr>
              <a:grpSpLocks/>
            </p:cNvGrpSpPr>
            <p:nvPr/>
          </p:nvGrpSpPr>
          <p:grpSpPr bwMode="auto">
            <a:xfrm>
              <a:off x="2600036" y="1632751"/>
              <a:ext cx="8836582" cy="1389959"/>
              <a:chOff x="6804248" y="1679607"/>
              <a:chExt cx="4239129" cy="934300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7943886" y="1679607"/>
                <a:ext cx="3099491" cy="933769"/>
              </a:xfrm>
              <a:prstGeom prst="rect">
                <a:avLst/>
              </a:prstGeom>
              <a:noFill/>
              <a:ln w="12700">
                <a:solidFill>
                  <a:srgbClr val="37CC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6804614" y="1679607"/>
                <a:ext cx="1152219" cy="933769"/>
              </a:xfrm>
              <a:prstGeom prst="rect">
                <a:avLst/>
              </a:prstGeom>
              <a:solidFill>
                <a:srgbClr val="37CCC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 rot="18899595" flipH="1">
                <a:off x="7825025" y="2024777"/>
                <a:ext cx="290269" cy="2018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sp>
          <p:nvSpPr>
            <p:cNvPr id="12302" name="TextBox 40"/>
            <p:cNvSpPr txBox="1">
              <a:spLocks noChangeArrowheads="1"/>
            </p:cNvSpPr>
            <p:nvPr/>
          </p:nvSpPr>
          <p:spPr bwMode="auto">
            <a:xfrm>
              <a:off x="2920637" y="2110348"/>
              <a:ext cx="156987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公司高管</a:t>
              </a:r>
              <a:endPara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03" name="TextBox 40"/>
            <p:cNvSpPr txBox="1">
              <a:spLocks noChangeArrowheads="1"/>
            </p:cNvSpPr>
            <p:nvPr/>
          </p:nvSpPr>
          <p:spPr bwMode="auto">
            <a:xfrm>
              <a:off x="2920637" y="3760466"/>
              <a:ext cx="156987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财务部门</a:t>
              </a:r>
              <a:endPara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2304" name="组合 28"/>
            <p:cNvGrpSpPr>
              <a:grpSpLocks/>
            </p:cNvGrpSpPr>
            <p:nvPr/>
          </p:nvGrpSpPr>
          <p:grpSpPr bwMode="auto">
            <a:xfrm>
              <a:off x="551384" y="3253800"/>
              <a:ext cx="1668210" cy="1628239"/>
              <a:chOff x="383267" y="2808873"/>
              <a:chExt cx="1751499" cy="1728192"/>
            </a:xfrm>
          </p:grpSpPr>
          <p:sp>
            <p:nvSpPr>
              <p:cNvPr id="41" name="椭圆 40"/>
              <p:cNvSpPr/>
              <p:nvPr/>
            </p:nvSpPr>
            <p:spPr>
              <a:xfrm>
                <a:off x="383267" y="2808781"/>
                <a:ext cx="1751723" cy="1728894"/>
              </a:xfrm>
              <a:prstGeom prst="ellipse">
                <a:avLst/>
              </a:prstGeom>
              <a:noFill/>
              <a:ln w="5715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581606" y="3005936"/>
                <a:ext cx="1350044" cy="1337955"/>
              </a:xfrm>
              <a:prstGeom prst="ellipse">
                <a:avLst/>
              </a:prstGeom>
              <a:solidFill>
                <a:srgbClr val="92D050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2313" name="矩形 42"/>
              <p:cNvSpPr>
                <a:spLocks noChangeArrowheads="1"/>
              </p:cNvSpPr>
              <p:nvPr/>
            </p:nvSpPr>
            <p:spPr bwMode="auto">
              <a:xfrm>
                <a:off x="608615" y="3868421"/>
                <a:ext cx="937085" cy="534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ts val="1900"/>
                  </a:lnSpc>
                </a:pPr>
                <a:r>
                  <a:rPr lang="zh-CN" altLang="en-US" sz="85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/>
                  </a:rPr>
                  <a:t>？</a:t>
                </a:r>
                <a:endParaRPr lang="en-US" altLang="zh-CN" sz="85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/>
                </a:endParaRPr>
              </a:p>
            </p:txBody>
          </p:sp>
        </p:grpSp>
        <p:sp>
          <p:nvSpPr>
            <p:cNvPr id="12305" name="TextBox 38"/>
            <p:cNvSpPr txBox="1">
              <a:spLocks noChangeArrowheads="1"/>
            </p:cNvSpPr>
            <p:nvPr/>
          </p:nvSpPr>
          <p:spPr bwMode="auto">
            <a:xfrm>
              <a:off x="4906414" y="1772040"/>
              <a:ext cx="6396204" cy="310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1450" indent="-1714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ts val="1700"/>
                </a:lnSpc>
                <a:buFont typeface="Wingdings" panose="05000000000000000000" pitchFamily="2" charset="2"/>
                <a:buChar char="ü"/>
              </a:pP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 各业务单元财务规范不统一，执行标准不统一</a:t>
              </a:r>
              <a:endParaRPr lang="en-US" altLang="zh-CN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2306" name="组合 34"/>
            <p:cNvGrpSpPr>
              <a:grpSpLocks/>
            </p:cNvGrpSpPr>
            <p:nvPr/>
          </p:nvGrpSpPr>
          <p:grpSpPr bwMode="auto">
            <a:xfrm>
              <a:off x="2578840" y="4991092"/>
              <a:ext cx="8836582" cy="1390236"/>
              <a:chOff x="6804248" y="1679607"/>
              <a:chExt cx="4239129" cy="934300"/>
            </a:xfrm>
          </p:grpSpPr>
          <p:sp>
            <p:nvSpPr>
              <p:cNvPr id="46" name="矩形 45"/>
              <p:cNvSpPr/>
              <p:nvPr/>
            </p:nvSpPr>
            <p:spPr>
              <a:xfrm>
                <a:off x="7943393" y="1679257"/>
                <a:ext cx="3100253" cy="934650"/>
              </a:xfrm>
              <a:prstGeom prst="rect">
                <a:avLst/>
              </a:prstGeom>
              <a:noFill/>
              <a:ln w="12700">
                <a:solidFill>
                  <a:srgbClr val="E25C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6804120" y="1679257"/>
                <a:ext cx="1152219" cy="934650"/>
              </a:xfrm>
              <a:prstGeom prst="rect">
                <a:avLst/>
              </a:prstGeom>
              <a:solidFill>
                <a:srgbClr val="E25C36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 rot="18899595" flipH="1">
                <a:off x="7825094" y="2024872"/>
                <a:ext cx="289144" cy="2018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sp>
          <p:nvSpPr>
            <p:cNvPr id="12307" name="TextBox 40"/>
            <p:cNvSpPr txBox="1">
              <a:spLocks noChangeArrowheads="1"/>
            </p:cNvSpPr>
            <p:nvPr/>
          </p:nvSpPr>
          <p:spPr bwMode="auto">
            <a:xfrm>
              <a:off x="2899441" y="5437040"/>
              <a:ext cx="156987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业务部门</a:t>
              </a:r>
              <a:endPara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292" name="TextBox 38"/>
          <p:cNvSpPr txBox="1">
            <a:spLocks noChangeArrowheads="1"/>
          </p:cNvSpPr>
          <p:nvPr/>
        </p:nvSpPr>
        <p:spPr bwMode="auto">
          <a:xfrm>
            <a:off x="4914900" y="2128838"/>
            <a:ext cx="6397625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1700"/>
              </a:lnSpc>
              <a:buFont typeface="Wingdings" panose="05000000000000000000" pitchFamily="2" charset="2"/>
              <a:buChar char="ü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事前申请、报销等未关联预算控制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3" name="TextBox 38"/>
          <p:cNvSpPr txBox="1">
            <a:spLocks noChangeArrowheads="1"/>
          </p:cNvSpPr>
          <p:nvPr/>
        </p:nvSpPr>
        <p:spPr bwMode="auto">
          <a:xfrm>
            <a:off x="4905375" y="2560638"/>
            <a:ext cx="6397625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1700"/>
              </a:lnSpc>
              <a:buFont typeface="Wingdings" panose="05000000000000000000" pitchFamily="2" charset="2"/>
              <a:buChar char="ü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缺少预算执行报表分析，无法对辅助财务决策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4" name="TextBox 38"/>
          <p:cNvSpPr txBox="1">
            <a:spLocks noChangeArrowheads="1"/>
          </p:cNvSpPr>
          <p:nvPr/>
        </p:nvSpPr>
        <p:spPr bwMode="auto">
          <a:xfrm>
            <a:off x="4924425" y="3833813"/>
            <a:ext cx="6397625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1700"/>
              </a:lnSpc>
              <a:buFont typeface="Wingdings" panose="05000000000000000000" pitchFamily="2" charset="2"/>
              <a:buChar char="ü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费用标准需要人工审核判断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5" name="TextBox 38"/>
          <p:cNvSpPr txBox="1">
            <a:spLocks noChangeArrowheads="1"/>
          </p:cNvSpPr>
          <p:nvPr/>
        </p:nvSpPr>
        <p:spPr bwMode="auto">
          <a:xfrm>
            <a:off x="4914900" y="4265613"/>
            <a:ext cx="6397625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1700"/>
              </a:lnSpc>
              <a:buFont typeface="Wingdings" panose="05000000000000000000" pitchFamily="2" charset="2"/>
              <a:buChar char="ü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分摊预提凭证需要手工录制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6" name="TextBox 38"/>
          <p:cNvSpPr txBox="1">
            <a:spLocks noChangeArrowheads="1"/>
          </p:cNvSpPr>
          <p:nvPr/>
        </p:nvSpPr>
        <p:spPr bwMode="auto">
          <a:xfrm>
            <a:off x="4914900" y="3408363"/>
            <a:ext cx="6397625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1700"/>
              </a:lnSpc>
              <a:buFont typeface="Wingdings" panose="05000000000000000000" pitchFamily="2" charset="2"/>
              <a:buChar char="ü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制定的财务规范、费用标准得不到执行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7" name="TextBox 38"/>
          <p:cNvSpPr txBox="1">
            <a:spLocks noChangeArrowheads="1"/>
          </p:cNvSpPr>
          <p:nvPr/>
        </p:nvSpPr>
        <p:spPr bwMode="auto">
          <a:xfrm>
            <a:off x="4914900" y="5495925"/>
            <a:ext cx="6397625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1700"/>
              </a:lnSpc>
              <a:buFont typeface="Wingdings" panose="05000000000000000000" pitchFamily="2" charset="2"/>
              <a:buChar char="ü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员工报销、借款审批不够灵活，费时费力，满意度低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8" name="TextBox 38"/>
          <p:cNvSpPr txBox="1">
            <a:spLocks noChangeArrowheads="1"/>
          </p:cNvSpPr>
          <p:nvPr/>
        </p:nvSpPr>
        <p:spPr bwMode="auto">
          <a:xfrm>
            <a:off x="4905375" y="5929313"/>
            <a:ext cx="6397625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1700"/>
              </a:lnSpc>
              <a:buFont typeface="Wingdings" panose="05000000000000000000" pitchFamily="2" charset="2"/>
              <a:buChar char="ü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公司财务规范、费用标准查找困难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9" name="TextBox 38"/>
          <p:cNvSpPr txBox="1">
            <a:spLocks noChangeArrowheads="1"/>
          </p:cNvSpPr>
          <p:nvPr/>
        </p:nvSpPr>
        <p:spPr bwMode="auto">
          <a:xfrm>
            <a:off x="4905375" y="5070475"/>
            <a:ext cx="6397625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1700"/>
              </a:lnSpc>
              <a:buFont typeface="Wingdings" panose="05000000000000000000" pitchFamily="2" charset="2"/>
              <a:buChar char="ü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业务领导无法实时了解部门预算使用情况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矩形 2"/>
          <p:cNvSpPr>
            <a:spLocks noChangeArrowheads="1"/>
          </p:cNvSpPr>
          <p:nvPr/>
        </p:nvSpPr>
        <p:spPr bwMode="auto">
          <a:xfrm>
            <a:off x="492125" y="100013"/>
            <a:ext cx="842168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8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ts val="750"/>
              </a:spcBef>
            </a:pPr>
            <a:r>
              <a:rPr lang="zh-CN" altLang="en-US" sz="3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案例分享一：奇酷</a:t>
            </a:r>
            <a:r>
              <a:rPr lang="en-US" altLang="zh-CN" sz="3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360</a:t>
            </a:r>
            <a:r>
              <a:rPr lang="zh-CN" altLang="en-US" sz="3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费用管控解决方案蓝图</a:t>
            </a:r>
          </a:p>
        </p:txBody>
      </p:sp>
      <p:grpSp>
        <p:nvGrpSpPr>
          <p:cNvPr id="14339" name="组 43033"/>
          <p:cNvGrpSpPr>
            <a:grpSpLocks/>
          </p:cNvGrpSpPr>
          <p:nvPr/>
        </p:nvGrpSpPr>
        <p:grpSpPr bwMode="auto">
          <a:xfrm>
            <a:off x="915988" y="1268413"/>
            <a:ext cx="10075862" cy="5275262"/>
            <a:chOff x="915707" y="1269120"/>
            <a:chExt cx="10076837" cy="5274808"/>
          </a:xfrm>
        </p:grpSpPr>
        <p:grpSp>
          <p:nvGrpSpPr>
            <p:cNvPr id="14340" name="组合 4"/>
            <p:cNvGrpSpPr>
              <a:grpSpLocks/>
            </p:cNvGrpSpPr>
            <p:nvPr/>
          </p:nvGrpSpPr>
          <p:grpSpPr bwMode="auto">
            <a:xfrm>
              <a:off x="9322499" y="4388291"/>
              <a:ext cx="1547552" cy="800077"/>
              <a:chOff x="7331075" y="3814786"/>
              <a:chExt cx="1547552" cy="800077"/>
            </a:xfrm>
          </p:grpSpPr>
          <p:pic>
            <p:nvPicPr>
              <p:cNvPr id="14417" name="图片 127" descr="oracle_ebs.gi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31075" y="3814786"/>
                <a:ext cx="827088" cy="4420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418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9587" y="3852859"/>
                <a:ext cx="749040" cy="390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419" name="Picture 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05688" y="4291013"/>
                <a:ext cx="609600" cy="323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420" name="Picture 4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34338" y="4271963"/>
                <a:ext cx="795337" cy="314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9" name="矩形 38"/>
            <p:cNvSpPr/>
            <p:nvPr/>
          </p:nvSpPr>
          <p:spPr bwMode="auto">
            <a:xfrm>
              <a:off x="1871474" y="2067563"/>
              <a:ext cx="4599432" cy="1133377"/>
            </a:xfrm>
            <a:prstGeom prst="rect">
              <a:avLst/>
            </a:prstGeom>
            <a:solidFill>
              <a:srgbClr val="FFFF99"/>
            </a:solidFill>
            <a:ln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20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线下</a:t>
              </a:r>
            </a:p>
          </p:txBody>
        </p:sp>
        <p:grpSp>
          <p:nvGrpSpPr>
            <p:cNvPr id="14342" name="组合 12"/>
            <p:cNvGrpSpPr>
              <a:grpSpLocks/>
            </p:cNvGrpSpPr>
            <p:nvPr/>
          </p:nvGrpSpPr>
          <p:grpSpPr bwMode="auto">
            <a:xfrm>
              <a:off x="2063491" y="2351493"/>
              <a:ext cx="800219" cy="810965"/>
              <a:chOff x="2020805" y="2549503"/>
              <a:chExt cx="800219" cy="810965"/>
            </a:xfrm>
          </p:grpSpPr>
          <p:pic>
            <p:nvPicPr>
              <p:cNvPr id="14415" name="Picture 6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41952" y="2549503"/>
                <a:ext cx="523875" cy="447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416" name="TextBox 20"/>
              <p:cNvSpPr txBox="1">
                <a:spLocks noChangeArrowheads="1"/>
              </p:cNvSpPr>
              <p:nvPr/>
            </p:nvSpPr>
            <p:spPr bwMode="auto">
              <a:xfrm>
                <a:off x="2020805" y="2991136"/>
                <a:ext cx="800219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>
                  <a:lnSpc>
                    <a:spcPct val="150000"/>
                  </a:lnSpc>
                </a:pPr>
                <a:r>
                  <a:rPr lang="zh-CN" altLang="en-US" sz="120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预算编制</a:t>
                </a:r>
              </a:p>
            </p:txBody>
          </p:sp>
        </p:grpSp>
        <p:grpSp>
          <p:nvGrpSpPr>
            <p:cNvPr id="14343" name="组合 15"/>
            <p:cNvGrpSpPr>
              <a:grpSpLocks/>
            </p:cNvGrpSpPr>
            <p:nvPr/>
          </p:nvGrpSpPr>
          <p:grpSpPr bwMode="auto">
            <a:xfrm>
              <a:off x="3689849" y="2353768"/>
              <a:ext cx="800219" cy="778328"/>
              <a:chOff x="2020805" y="2549503"/>
              <a:chExt cx="800219" cy="778328"/>
            </a:xfrm>
          </p:grpSpPr>
          <p:pic>
            <p:nvPicPr>
              <p:cNvPr id="14413" name="Picture 6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41952" y="2549503"/>
                <a:ext cx="523875" cy="447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414" name="TextBox 23"/>
              <p:cNvSpPr txBox="1">
                <a:spLocks noChangeArrowheads="1"/>
              </p:cNvSpPr>
              <p:nvPr/>
            </p:nvSpPr>
            <p:spPr bwMode="auto">
              <a:xfrm>
                <a:off x="2020805" y="2991136"/>
                <a:ext cx="800219" cy="3366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>
                  <a:lnSpc>
                    <a:spcPct val="150000"/>
                  </a:lnSpc>
                </a:pPr>
                <a:r>
                  <a:rPr lang="zh-CN" altLang="en-US" sz="120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预算审核</a:t>
                </a:r>
              </a:p>
            </p:txBody>
          </p:sp>
        </p:grpSp>
        <p:grpSp>
          <p:nvGrpSpPr>
            <p:cNvPr id="14344" name="组合 18"/>
            <p:cNvGrpSpPr>
              <a:grpSpLocks/>
            </p:cNvGrpSpPr>
            <p:nvPr/>
          </p:nvGrpSpPr>
          <p:grpSpPr bwMode="auto">
            <a:xfrm>
              <a:off x="5302560" y="2356043"/>
              <a:ext cx="800219" cy="778328"/>
              <a:chOff x="2020805" y="2549503"/>
              <a:chExt cx="800219" cy="778328"/>
            </a:xfrm>
          </p:grpSpPr>
          <p:pic>
            <p:nvPicPr>
              <p:cNvPr id="14411" name="Picture 6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41952" y="2549503"/>
                <a:ext cx="523875" cy="447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412" name="TextBox 26"/>
              <p:cNvSpPr txBox="1">
                <a:spLocks noChangeArrowheads="1"/>
              </p:cNvSpPr>
              <p:nvPr/>
            </p:nvSpPr>
            <p:spPr bwMode="auto">
              <a:xfrm>
                <a:off x="2020805" y="2991136"/>
                <a:ext cx="800219" cy="3366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>
                  <a:lnSpc>
                    <a:spcPct val="150000"/>
                  </a:lnSpc>
                </a:pPr>
                <a:r>
                  <a:rPr lang="zh-CN" altLang="en-US" sz="120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预算入库</a:t>
                </a:r>
              </a:p>
            </p:txBody>
          </p:sp>
        </p:grpSp>
        <p:sp>
          <p:nvSpPr>
            <p:cNvPr id="54" name="流程图: 多文档 21"/>
            <p:cNvSpPr/>
            <p:nvPr/>
          </p:nvSpPr>
          <p:spPr bwMode="auto">
            <a:xfrm>
              <a:off x="6797963" y="2204077"/>
              <a:ext cx="1060553" cy="758760"/>
            </a:xfrm>
            <a:prstGeom prst="flowChartMultidocumen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400" b="1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预算数据</a:t>
              </a:r>
            </a:p>
          </p:txBody>
        </p:sp>
        <p:grpSp>
          <p:nvGrpSpPr>
            <p:cNvPr id="14346" name="组合 22"/>
            <p:cNvGrpSpPr>
              <a:grpSpLocks/>
            </p:cNvGrpSpPr>
            <p:nvPr/>
          </p:nvGrpSpPr>
          <p:grpSpPr bwMode="auto">
            <a:xfrm>
              <a:off x="2024836" y="3855377"/>
              <a:ext cx="902812" cy="888287"/>
              <a:chOff x="1161576" y="2661574"/>
              <a:chExt cx="923555" cy="1076462"/>
            </a:xfrm>
          </p:grpSpPr>
          <p:sp>
            <p:nvSpPr>
              <p:cNvPr id="14409" name="TextBox 29"/>
              <p:cNvSpPr txBox="1">
                <a:spLocks noChangeArrowheads="1"/>
              </p:cNvSpPr>
              <p:nvPr/>
            </p:nvSpPr>
            <p:spPr bwMode="auto">
              <a:xfrm>
                <a:off x="1161576" y="3234519"/>
                <a:ext cx="923555" cy="5035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>
                  <a:lnSpc>
                    <a:spcPct val="150000"/>
                  </a:lnSpc>
                </a:pPr>
                <a:r>
                  <a:rPr lang="zh-CN" altLang="en-US" sz="140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费用申请</a:t>
                </a:r>
              </a:p>
            </p:txBody>
          </p:sp>
          <p:pic>
            <p:nvPicPr>
              <p:cNvPr id="14410" name="Picture 8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06797" y="2661574"/>
                <a:ext cx="676275" cy="695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4347" name="组合 25"/>
            <p:cNvGrpSpPr>
              <a:grpSpLocks/>
            </p:cNvGrpSpPr>
            <p:nvPr/>
          </p:nvGrpSpPr>
          <p:grpSpPr bwMode="auto">
            <a:xfrm>
              <a:off x="3774010" y="3911892"/>
              <a:ext cx="800219" cy="1101284"/>
              <a:chOff x="2020805" y="2549503"/>
              <a:chExt cx="800219" cy="1101284"/>
            </a:xfrm>
          </p:grpSpPr>
          <p:pic>
            <p:nvPicPr>
              <p:cNvPr id="14407" name="Picture 6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41952" y="2549503"/>
                <a:ext cx="523875" cy="447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408" name="TextBox 33"/>
              <p:cNvSpPr txBox="1">
                <a:spLocks noChangeArrowheads="1"/>
              </p:cNvSpPr>
              <p:nvPr/>
            </p:nvSpPr>
            <p:spPr bwMode="auto">
              <a:xfrm>
                <a:off x="2020805" y="2912123"/>
                <a:ext cx="800219" cy="738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zh-CN" altLang="en-US" sz="140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直线领导审批</a:t>
                </a:r>
              </a:p>
            </p:txBody>
          </p:sp>
        </p:grpSp>
        <p:grpSp>
          <p:nvGrpSpPr>
            <p:cNvPr id="14348" name="组合 28"/>
            <p:cNvGrpSpPr>
              <a:grpSpLocks/>
            </p:cNvGrpSpPr>
            <p:nvPr/>
          </p:nvGrpSpPr>
          <p:grpSpPr bwMode="auto">
            <a:xfrm>
              <a:off x="5264797" y="3856708"/>
              <a:ext cx="959885" cy="821327"/>
              <a:chOff x="5385884" y="4054718"/>
              <a:chExt cx="959885" cy="821327"/>
            </a:xfrm>
          </p:grpSpPr>
          <p:pic>
            <p:nvPicPr>
              <p:cNvPr id="14405" name="Picture 5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0063"/>
              <a:stretch>
                <a:fillRect/>
              </a:stretch>
            </p:blipFill>
            <p:spPr bwMode="auto">
              <a:xfrm>
                <a:off x="5527344" y="4054718"/>
                <a:ext cx="546100" cy="5520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406" name="TextBox 36"/>
              <p:cNvSpPr txBox="1">
                <a:spLocks noChangeArrowheads="1"/>
              </p:cNvSpPr>
              <p:nvPr/>
            </p:nvSpPr>
            <p:spPr bwMode="auto">
              <a:xfrm>
                <a:off x="5385884" y="4460547"/>
                <a:ext cx="959885" cy="4154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zh-CN" altLang="en-US" sz="140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财务审核</a:t>
                </a:r>
              </a:p>
            </p:txBody>
          </p:sp>
        </p:grpSp>
        <p:grpSp>
          <p:nvGrpSpPr>
            <p:cNvPr id="14349" name="组合 31"/>
            <p:cNvGrpSpPr>
              <a:grpSpLocks/>
            </p:cNvGrpSpPr>
            <p:nvPr/>
          </p:nvGrpSpPr>
          <p:grpSpPr bwMode="auto">
            <a:xfrm>
              <a:off x="1994534" y="5413500"/>
              <a:ext cx="902811" cy="888285"/>
              <a:chOff x="1114290" y="2661574"/>
              <a:chExt cx="923554" cy="1076459"/>
            </a:xfrm>
          </p:grpSpPr>
          <p:sp>
            <p:nvSpPr>
              <p:cNvPr id="14403" name="TextBox 38"/>
              <p:cNvSpPr txBox="1">
                <a:spLocks noChangeArrowheads="1"/>
              </p:cNvSpPr>
              <p:nvPr/>
            </p:nvSpPr>
            <p:spPr bwMode="auto">
              <a:xfrm>
                <a:off x="1114290" y="3234516"/>
                <a:ext cx="923554" cy="5035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>
                  <a:lnSpc>
                    <a:spcPct val="150000"/>
                  </a:lnSpc>
                </a:pPr>
                <a:r>
                  <a:rPr lang="zh-CN" altLang="en-US" sz="140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费用报销</a:t>
                </a:r>
              </a:p>
            </p:txBody>
          </p:sp>
          <p:pic>
            <p:nvPicPr>
              <p:cNvPr id="14404" name="Picture 8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06797" y="2661574"/>
                <a:ext cx="676275" cy="695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4350" name="组合 34"/>
            <p:cNvGrpSpPr>
              <a:grpSpLocks/>
            </p:cNvGrpSpPr>
            <p:nvPr/>
          </p:nvGrpSpPr>
          <p:grpSpPr bwMode="auto">
            <a:xfrm>
              <a:off x="3516972" y="5470017"/>
              <a:ext cx="800219" cy="1073911"/>
              <a:chOff x="2020805" y="2549503"/>
              <a:chExt cx="800219" cy="1073911"/>
            </a:xfrm>
          </p:grpSpPr>
          <p:pic>
            <p:nvPicPr>
              <p:cNvPr id="14401" name="Picture 6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41952" y="2549503"/>
                <a:ext cx="523875" cy="447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402" name="TextBox 42"/>
              <p:cNvSpPr txBox="1">
                <a:spLocks noChangeArrowheads="1"/>
              </p:cNvSpPr>
              <p:nvPr/>
            </p:nvSpPr>
            <p:spPr bwMode="auto">
              <a:xfrm>
                <a:off x="2020805" y="2884750"/>
                <a:ext cx="800219" cy="738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zh-CN" altLang="en-US" sz="140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直线领导审批</a:t>
                </a:r>
              </a:p>
            </p:txBody>
          </p:sp>
        </p:grpSp>
        <p:grpSp>
          <p:nvGrpSpPr>
            <p:cNvPr id="14351" name="组合 37"/>
            <p:cNvGrpSpPr>
              <a:grpSpLocks/>
            </p:cNvGrpSpPr>
            <p:nvPr/>
          </p:nvGrpSpPr>
          <p:grpSpPr bwMode="auto">
            <a:xfrm>
              <a:off x="4733633" y="5414830"/>
              <a:ext cx="925586" cy="821327"/>
              <a:chOff x="5384717" y="4054718"/>
              <a:chExt cx="925586" cy="821327"/>
            </a:xfrm>
          </p:grpSpPr>
          <p:pic>
            <p:nvPicPr>
              <p:cNvPr id="14399" name="Picture 5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0063"/>
              <a:stretch>
                <a:fillRect/>
              </a:stretch>
            </p:blipFill>
            <p:spPr bwMode="auto">
              <a:xfrm>
                <a:off x="5527344" y="4054718"/>
                <a:ext cx="546100" cy="5520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400" name="TextBox 45"/>
              <p:cNvSpPr txBox="1">
                <a:spLocks noChangeArrowheads="1"/>
              </p:cNvSpPr>
              <p:nvPr/>
            </p:nvSpPr>
            <p:spPr bwMode="auto">
              <a:xfrm>
                <a:off x="5384717" y="4460547"/>
                <a:ext cx="925586" cy="4154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zh-CN" altLang="en-US" sz="140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财务审核</a:t>
                </a:r>
              </a:p>
            </p:txBody>
          </p:sp>
        </p:grpSp>
        <p:grpSp>
          <p:nvGrpSpPr>
            <p:cNvPr id="14352" name="组合 40"/>
            <p:cNvGrpSpPr>
              <a:grpSpLocks/>
            </p:cNvGrpSpPr>
            <p:nvPr/>
          </p:nvGrpSpPr>
          <p:grpSpPr bwMode="auto">
            <a:xfrm>
              <a:off x="5981430" y="5417105"/>
              <a:ext cx="908360" cy="821327"/>
              <a:chOff x="5401943" y="4054718"/>
              <a:chExt cx="908360" cy="821327"/>
            </a:xfrm>
          </p:grpSpPr>
          <p:pic>
            <p:nvPicPr>
              <p:cNvPr id="14397" name="Picture 5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0063"/>
              <a:stretch>
                <a:fillRect/>
              </a:stretch>
            </p:blipFill>
            <p:spPr bwMode="auto">
              <a:xfrm>
                <a:off x="5527344" y="4054718"/>
                <a:ext cx="546100" cy="5520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398" name="TextBox 48"/>
              <p:cNvSpPr txBox="1">
                <a:spLocks noChangeArrowheads="1"/>
              </p:cNvSpPr>
              <p:nvPr/>
            </p:nvSpPr>
            <p:spPr bwMode="auto">
              <a:xfrm>
                <a:off x="5401943" y="4460547"/>
                <a:ext cx="908360" cy="4154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zh-CN" altLang="en-US" sz="140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财务付款</a:t>
                </a:r>
              </a:p>
            </p:txBody>
          </p:sp>
        </p:grpSp>
        <p:grpSp>
          <p:nvGrpSpPr>
            <p:cNvPr id="14353" name="组合 43"/>
            <p:cNvGrpSpPr>
              <a:grpSpLocks/>
            </p:cNvGrpSpPr>
            <p:nvPr/>
          </p:nvGrpSpPr>
          <p:grpSpPr bwMode="auto">
            <a:xfrm>
              <a:off x="7271546" y="5417105"/>
              <a:ext cx="901146" cy="821327"/>
              <a:chOff x="5409157" y="4054718"/>
              <a:chExt cx="901146" cy="821327"/>
            </a:xfrm>
          </p:grpSpPr>
          <p:pic>
            <p:nvPicPr>
              <p:cNvPr id="14395" name="Picture 5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0063"/>
              <a:stretch>
                <a:fillRect/>
              </a:stretch>
            </p:blipFill>
            <p:spPr bwMode="auto">
              <a:xfrm>
                <a:off x="5527344" y="4054718"/>
                <a:ext cx="546100" cy="5520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396" name="TextBox 51"/>
              <p:cNvSpPr txBox="1">
                <a:spLocks noChangeArrowheads="1"/>
              </p:cNvSpPr>
              <p:nvPr/>
            </p:nvSpPr>
            <p:spPr bwMode="auto">
              <a:xfrm>
                <a:off x="5409157" y="4460547"/>
                <a:ext cx="901146" cy="4154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zh-CN" altLang="en-US" sz="140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财务记帐</a:t>
                </a:r>
              </a:p>
            </p:txBody>
          </p:sp>
        </p:grpSp>
        <p:cxnSp>
          <p:nvCxnSpPr>
            <p:cNvPr id="14354" name="直接箭头连接符 46"/>
            <p:cNvCxnSpPr>
              <a:cxnSpLocks noChangeShapeType="1"/>
            </p:cNvCxnSpPr>
            <p:nvPr/>
          </p:nvCxnSpPr>
          <p:spPr bwMode="auto">
            <a:xfrm>
              <a:off x="2708513" y="2575331"/>
              <a:ext cx="1102483" cy="22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55" name="直接箭头连接符 47"/>
            <p:cNvCxnSpPr>
              <a:cxnSpLocks noChangeShapeType="1"/>
            </p:cNvCxnSpPr>
            <p:nvPr/>
          </p:nvCxnSpPr>
          <p:spPr bwMode="auto">
            <a:xfrm>
              <a:off x="4334871" y="2577606"/>
              <a:ext cx="1088836" cy="22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56" name="直接箭头连接符 48"/>
            <p:cNvCxnSpPr>
              <a:cxnSpLocks noChangeShapeType="1"/>
              <a:endCxn id="14407" idx="1"/>
            </p:cNvCxnSpPr>
            <p:nvPr/>
          </p:nvCxnSpPr>
          <p:spPr bwMode="auto">
            <a:xfrm>
              <a:off x="5947582" y="2579881"/>
              <a:ext cx="850748" cy="358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" name="肘形连接符 81"/>
            <p:cNvCxnSpPr>
              <a:stCxn id="14407" idx="2"/>
            </p:cNvCxnSpPr>
            <p:nvPr/>
          </p:nvCxnSpPr>
          <p:spPr bwMode="auto">
            <a:xfrm rot="5400000">
              <a:off x="4415774" y="1015500"/>
              <a:ext cx="920671" cy="4758197"/>
            </a:xfrm>
            <a:prstGeom prst="bentConnector3">
              <a:avLst>
                <a:gd name="adj1" fmla="val 60371"/>
              </a:avLst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肘形连接符 82"/>
            <p:cNvCxnSpPr>
              <a:stCxn id="14407" idx="2"/>
            </p:cNvCxnSpPr>
            <p:nvPr/>
          </p:nvCxnSpPr>
          <p:spPr bwMode="auto">
            <a:xfrm rot="5400000">
              <a:off x="3644316" y="1802835"/>
              <a:ext cx="2479462" cy="4742321"/>
            </a:xfrm>
            <a:prstGeom prst="bentConnector3">
              <a:avLst>
                <a:gd name="adj1" fmla="val 89634"/>
              </a:avLst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肘形连接符 56"/>
            <p:cNvCxnSpPr/>
            <p:nvPr/>
          </p:nvCxnSpPr>
          <p:spPr bwMode="auto">
            <a:xfrm rot="5400000">
              <a:off x="3435414" y="3346649"/>
              <a:ext cx="1101630" cy="3607149"/>
            </a:xfrm>
            <a:prstGeom prst="bentConnector4">
              <a:avLst>
                <a:gd name="adj1" fmla="val 28297"/>
                <a:gd name="adj2" fmla="val 106339"/>
              </a:avLst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360" name="组合 46"/>
            <p:cNvGrpSpPr>
              <a:grpSpLocks/>
            </p:cNvGrpSpPr>
            <p:nvPr/>
          </p:nvGrpSpPr>
          <p:grpSpPr bwMode="auto">
            <a:xfrm>
              <a:off x="9427573" y="3364058"/>
              <a:ext cx="1046351" cy="750627"/>
              <a:chOff x="7000743" y="2354893"/>
              <a:chExt cx="1390722" cy="983552"/>
            </a:xfrm>
          </p:grpSpPr>
          <p:pic>
            <p:nvPicPr>
              <p:cNvPr id="14393" name="Picture 60" descr="C:\Documents and Settings\tongw\Local Settings\Temporary Internet Files\Content.IE5\U7EVYL6R\MCj04164480000[1].wmf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32000" y="2354893"/>
                <a:ext cx="1159465" cy="7966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394" name="Picture 5" descr="C:\Documents and Settings\tongw\Local Settings\Temporary Internet Files\Content.IE5\2LKR2XY5\MCj04348450000[1].png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00743" y="2446749"/>
                <a:ext cx="891696" cy="8916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4361" name="组合 55"/>
            <p:cNvGrpSpPr>
              <a:grpSpLocks/>
            </p:cNvGrpSpPr>
            <p:nvPr/>
          </p:nvGrpSpPr>
          <p:grpSpPr bwMode="auto">
            <a:xfrm>
              <a:off x="9427573" y="5660773"/>
              <a:ext cx="1564971" cy="821327"/>
              <a:chOff x="5129255" y="4054718"/>
              <a:chExt cx="1564971" cy="821327"/>
            </a:xfrm>
          </p:grpSpPr>
          <p:pic>
            <p:nvPicPr>
              <p:cNvPr id="14391" name="Picture 5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0063"/>
              <a:stretch>
                <a:fillRect/>
              </a:stretch>
            </p:blipFill>
            <p:spPr bwMode="auto">
              <a:xfrm>
                <a:off x="5527344" y="4054718"/>
                <a:ext cx="546100" cy="5520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392" name="TextBox 66"/>
              <p:cNvSpPr txBox="1">
                <a:spLocks noChangeArrowheads="1"/>
              </p:cNvSpPr>
              <p:nvPr/>
            </p:nvSpPr>
            <p:spPr bwMode="auto">
              <a:xfrm>
                <a:off x="5129255" y="4460547"/>
                <a:ext cx="1564971" cy="4154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zh-CN" altLang="en-US" sz="140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财务查帐、对帐</a:t>
                </a:r>
              </a:p>
            </p:txBody>
          </p:sp>
        </p:grpSp>
        <p:cxnSp>
          <p:nvCxnSpPr>
            <p:cNvPr id="91" name="直接箭头连接符 58"/>
            <p:cNvCxnSpPr/>
            <p:nvPr/>
          </p:nvCxnSpPr>
          <p:spPr bwMode="auto">
            <a:xfrm flipV="1">
              <a:off x="2827242" y="4135898"/>
              <a:ext cx="1068490" cy="6349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2" name="直接箭头连接符 59"/>
            <p:cNvCxnSpPr/>
            <p:nvPr/>
          </p:nvCxnSpPr>
          <p:spPr bwMode="auto">
            <a:xfrm flipV="1">
              <a:off x="4419658" y="4132724"/>
              <a:ext cx="985933" cy="3175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3" name="直接箭头连接符 60"/>
            <p:cNvCxnSpPr/>
            <p:nvPr/>
          </p:nvCxnSpPr>
          <p:spPr bwMode="auto">
            <a:xfrm flipV="1">
              <a:off x="2843118" y="5693101"/>
              <a:ext cx="795414" cy="793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4" name="直接箭头连接符 61"/>
            <p:cNvCxnSpPr/>
            <p:nvPr/>
          </p:nvCxnSpPr>
          <p:spPr bwMode="auto">
            <a:xfrm flipV="1">
              <a:off x="4162458" y="5691514"/>
              <a:ext cx="714444" cy="158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5" name="直接箭头连接符 62"/>
            <p:cNvCxnSpPr/>
            <p:nvPr/>
          </p:nvCxnSpPr>
          <p:spPr bwMode="auto">
            <a:xfrm>
              <a:off x="5423055" y="5691514"/>
              <a:ext cx="684279" cy="158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6" name="直接箭头连接符 63"/>
            <p:cNvCxnSpPr/>
            <p:nvPr/>
          </p:nvCxnSpPr>
          <p:spPr bwMode="auto">
            <a:xfrm>
              <a:off x="6653487" y="5693101"/>
              <a:ext cx="736671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9" name="直接连接符 66"/>
            <p:cNvCxnSpPr/>
            <p:nvPr/>
          </p:nvCxnSpPr>
          <p:spPr bwMode="auto">
            <a:xfrm rot="5400000">
              <a:off x="9490691" y="4305745"/>
              <a:ext cx="738124" cy="158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0" name="直接箭头连接符 67"/>
            <p:cNvCxnSpPr/>
            <p:nvPr/>
          </p:nvCxnSpPr>
          <p:spPr bwMode="auto">
            <a:xfrm rot="16200000" flipV="1">
              <a:off x="9862973" y="5425630"/>
              <a:ext cx="468272" cy="3175"/>
            </a:xfrm>
            <a:prstGeom prst="straightConnector1">
              <a:avLst/>
            </a:prstGeom>
            <a:ln>
              <a:solidFill>
                <a:srgbClr val="7030A0"/>
              </a:solidFill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形状 77"/>
            <p:cNvCxnSpPr/>
            <p:nvPr/>
          </p:nvCxnSpPr>
          <p:spPr bwMode="auto">
            <a:xfrm rot="5400000" flipH="1">
              <a:off x="1417574" y="4891452"/>
              <a:ext cx="1844516" cy="346108"/>
            </a:xfrm>
            <a:prstGeom prst="bentConnector4">
              <a:avLst>
                <a:gd name="adj1" fmla="val -12390"/>
                <a:gd name="adj2" fmla="val 252642"/>
              </a:avLst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2" name="形状 78"/>
            <p:cNvCxnSpPr>
              <a:endCxn id="14407" idx="0"/>
            </p:cNvCxnSpPr>
            <p:nvPr/>
          </p:nvCxnSpPr>
          <p:spPr bwMode="auto">
            <a:xfrm rot="5400000" flipH="1" flipV="1">
              <a:off x="3065735" y="1651228"/>
              <a:ext cx="3782687" cy="4888385"/>
            </a:xfrm>
            <a:prstGeom prst="bentConnector5">
              <a:avLst>
                <a:gd name="adj1" fmla="val -17225"/>
                <a:gd name="adj2" fmla="val 118961"/>
                <a:gd name="adj3" fmla="val 106042"/>
              </a:avLst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03" name="线形标注 1 102"/>
            <p:cNvSpPr/>
            <p:nvPr/>
          </p:nvSpPr>
          <p:spPr bwMode="auto">
            <a:xfrm>
              <a:off x="9314395" y="1343726"/>
              <a:ext cx="1390785" cy="1528631"/>
            </a:xfrm>
            <a:prstGeom prst="borderCallout1">
              <a:avLst>
                <a:gd name="adj1" fmla="val 72274"/>
                <a:gd name="adj2" fmla="val 886"/>
                <a:gd name="adj3" fmla="val 72422"/>
                <a:gd name="adj4" fmla="val -107214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defRPr/>
              </a:pPr>
              <a:r>
                <a:rPr lang="en-US" alt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、预算控制模式、预算控制策略、预算控制维度和细度</a:t>
              </a: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defRPr/>
              </a:pPr>
              <a:r>
                <a:rPr lang="en-US" alt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、预算总额、占用额度、已使用额度、可用额度</a:t>
              </a: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defRPr/>
              </a:pPr>
              <a:r>
                <a:rPr lang="en-US" alt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、预算使用进度</a:t>
              </a:r>
            </a:p>
          </p:txBody>
        </p:sp>
        <p:sp>
          <p:nvSpPr>
            <p:cNvPr id="14373" name="TextBox 89"/>
            <p:cNvSpPr txBox="1">
              <a:spLocks noChangeArrowheads="1"/>
            </p:cNvSpPr>
            <p:nvPr/>
          </p:nvSpPr>
          <p:spPr bwMode="auto">
            <a:xfrm>
              <a:off x="915707" y="2231291"/>
              <a:ext cx="691215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zh-CN" altLang="en-US" sz="160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预算管理</a:t>
              </a:r>
            </a:p>
          </p:txBody>
        </p:sp>
        <p:sp>
          <p:nvSpPr>
            <p:cNvPr id="14374" name="TextBox 90"/>
            <p:cNvSpPr txBox="1">
              <a:spLocks noChangeArrowheads="1"/>
            </p:cNvSpPr>
            <p:nvPr/>
          </p:nvSpPr>
          <p:spPr bwMode="auto">
            <a:xfrm>
              <a:off x="915707" y="3775763"/>
              <a:ext cx="691215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zh-CN" altLang="en-US" sz="160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费用申请</a:t>
              </a:r>
            </a:p>
          </p:txBody>
        </p:sp>
        <p:sp>
          <p:nvSpPr>
            <p:cNvPr id="14375" name="TextBox 91"/>
            <p:cNvSpPr txBox="1">
              <a:spLocks noChangeArrowheads="1"/>
            </p:cNvSpPr>
            <p:nvPr/>
          </p:nvSpPr>
          <p:spPr bwMode="auto">
            <a:xfrm>
              <a:off x="915707" y="5402121"/>
              <a:ext cx="691215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zh-CN" altLang="en-US" sz="160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费用报销</a:t>
              </a:r>
            </a:p>
          </p:txBody>
        </p:sp>
        <p:sp>
          <p:nvSpPr>
            <p:cNvPr id="14376" name="TextBox 92"/>
            <p:cNvSpPr txBox="1">
              <a:spLocks noChangeArrowheads="1"/>
            </p:cNvSpPr>
            <p:nvPr/>
          </p:nvSpPr>
          <p:spPr bwMode="auto">
            <a:xfrm>
              <a:off x="915707" y="1269120"/>
              <a:ext cx="691215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zh-CN" altLang="en-US" sz="160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跟踪分析</a:t>
              </a:r>
            </a:p>
          </p:txBody>
        </p:sp>
        <p:sp>
          <p:nvSpPr>
            <p:cNvPr id="117" name="Rectangle 3"/>
            <p:cNvSpPr>
              <a:spLocks noChangeArrowheads="1"/>
            </p:cNvSpPr>
            <p:nvPr/>
          </p:nvSpPr>
          <p:spPr bwMode="auto">
            <a:xfrm>
              <a:off x="1785741" y="1367537"/>
              <a:ext cx="5899721" cy="50795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eaVert" wrap="none" anchor="ctr"/>
            <a:lstStyle/>
            <a:p>
              <a:pPr>
                <a:defRPr/>
              </a:pPr>
              <a:endParaRPr lang="zh-CN" altLang="en-US" sz="1400" b="1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378" name="Rectangle 26"/>
            <p:cNvSpPr>
              <a:spLocks noChangeArrowheads="1"/>
            </p:cNvSpPr>
            <p:nvPr/>
          </p:nvSpPr>
          <p:spPr bwMode="auto">
            <a:xfrm>
              <a:off x="1868299" y="1467540"/>
              <a:ext cx="870034" cy="3666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solidFill>
                    <a:srgbClr val="222A35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预算台帐</a:t>
              </a:r>
            </a:p>
          </p:txBody>
        </p:sp>
        <p:sp>
          <p:nvSpPr>
            <p:cNvPr id="14379" name="Rectangle 26"/>
            <p:cNvSpPr>
              <a:spLocks noChangeArrowheads="1"/>
            </p:cNvSpPr>
            <p:nvPr/>
          </p:nvSpPr>
          <p:spPr bwMode="auto">
            <a:xfrm>
              <a:off x="2784375" y="1470715"/>
              <a:ext cx="870034" cy="3650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solidFill>
                    <a:srgbClr val="222A35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报销台帐</a:t>
              </a:r>
            </a:p>
          </p:txBody>
        </p:sp>
        <p:sp>
          <p:nvSpPr>
            <p:cNvPr id="14380" name="Rectangle 26"/>
            <p:cNvSpPr>
              <a:spLocks noChangeArrowheads="1"/>
            </p:cNvSpPr>
            <p:nvPr/>
          </p:nvSpPr>
          <p:spPr bwMode="auto">
            <a:xfrm>
              <a:off x="3719503" y="1472303"/>
              <a:ext cx="870034" cy="3444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solidFill>
                    <a:srgbClr val="222A35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费用查询</a:t>
              </a:r>
            </a:p>
          </p:txBody>
        </p:sp>
        <p:sp>
          <p:nvSpPr>
            <p:cNvPr id="14381" name="Rectangle 26"/>
            <p:cNvSpPr>
              <a:spLocks noChangeArrowheads="1"/>
            </p:cNvSpPr>
            <p:nvPr/>
          </p:nvSpPr>
          <p:spPr bwMode="auto">
            <a:xfrm>
              <a:off x="4656219" y="1475477"/>
              <a:ext cx="955767" cy="3412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solidFill>
                    <a:srgbClr val="222A35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预算查询</a:t>
              </a:r>
            </a:p>
          </p:txBody>
        </p:sp>
        <p:sp>
          <p:nvSpPr>
            <p:cNvPr id="14382" name="Rectangle 26"/>
            <p:cNvSpPr>
              <a:spLocks noChangeArrowheads="1"/>
            </p:cNvSpPr>
            <p:nvPr/>
          </p:nvSpPr>
          <p:spPr bwMode="auto">
            <a:xfrm>
              <a:off x="5664378" y="1477064"/>
              <a:ext cx="1860730" cy="3396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solidFill>
                    <a:srgbClr val="222A35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预算执行情况分析表</a:t>
              </a:r>
            </a:p>
          </p:txBody>
        </p:sp>
        <p:sp>
          <p:nvSpPr>
            <p:cNvPr id="14383" name="TextBox 99"/>
            <p:cNvSpPr txBox="1">
              <a:spLocks noChangeArrowheads="1"/>
            </p:cNvSpPr>
            <p:nvPr/>
          </p:nvSpPr>
          <p:spPr bwMode="auto">
            <a:xfrm>
              <a:off x="4522363" y="3163890"/>
              <a:ext cx="1375216" cy="336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20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先计划，后发生</a:t>
              </a:r>
            </a:p>
          </p:txBody>
        </p:sp>
        <p:sp>
          <p:nvSpPr>
            <p:cNvPr id="14384" name="TextBox 100"/>
            <p:cNvSpPr txBox="1">
              <a:spLocks noChangeArrowheads="1"/>
            </p:cNvSpPr>
            <p:nvPr/>
          </p:nvSpPr>
          <p:spPr bwMode="auto">
            <a:xfrm>
              <a:off x="6948457" y="3643835"/>
              <a:ext cx="436730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20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预算控制</a:t>
              </a:r>
            </a:p>
          </p:txBody>
        </p:sp>
        <p:sp>
          <p:nvSpPr>
            <p:cNvPr id="14385" name="TextBox 101"/>
            <p:cNvSpPr txBox="1">
              <a:spLocks noChangeArrowheads="1"/>
            </p:cNvSpPr>
            <p:nvPr/>
          </p:nvSpPr>
          <p:spPr bwMode="auto">
            <a:xfrm>
              <a:off x="2532064" y="4599180"/>
              <a:ext cx="1375216" cy="336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20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先申请，后报销</a:t>
              </a:r>
            </a:p>
          </p:txBody>
        </p:sp>
        <p:sp>
          <p:nvSpPr>
            <p:cNvPr id="132" name="圆角矩形 131"/>
            <p:cNvSpPr>
              <a:spLocks noChangeArrowheads="1"/>
            </p:cNvSpPr>
            <p:nvPr/>
          </p:nvSpPr>
          <p:spPr bwMode="auto">
            <a:xfrm>
              <a:off x="9335034" y="3216814"/>
              <a:ext cx="1486044" cy="2014365"/>
            </a:xfrm>
            <a:prstGeom prst="roundRect">
              <a:avLst>
                <a:gd name="adj" fmla="val 16667"/>
              </a:avLst>
            </a:prstGeom>
            <a:solidFill>
              <a:srgbClr val="DEEBF7">
                <a:alpha val="27843"/>
              </a:srgbClr>
            </a:solidFill>
            <a:ln>
              <a:noFill/>
            </a:ln>
            <a:effectLst>
              <a:outerShdw blurRad="44450" dist="27940" dir="5400000" algn="ctr" rotWithShape="0">
                <a:srgbClr val="808080">
                  <a:alpha val="31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2000" anchor="ctr"/>
            <a:lstStyle/>
            <a:p>
              <a:pPr algn="ctr" eaLnBrk="1" hangingPunct="1">
                <a:buClr>
                  <a:srgbClr val="E1B40C"/>
                </a:buClr>
                <a:buSzPct val="80000"/>
                <a:defRPr/>
              </a:pPr>
              <a:endParaRPr lang="zh-CN" altLang="en-US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14387" name="文本框 132"/>
            <p:cNvSpPr txBox="1">
              <a:spLocks noChangeArrowheads="1"/>
            </p:cNvSpPr>
            <p:nvPr/>
          </p:nvSpPr>
          <p:spPr bwMode="auto">
            <a:xfrm>
              <a:off x="2756210" y="2485633"/>
              <a:ext cx="1847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kumimoji="1" lang="zh-CN" altLang="en-US"/>
            </a:p>
          </p:txBody>
        </p:sp>
        <p:cxnSp>
          <p:nvCxnSpPr>
            <p:cNvPr id="43019" name="曲线连接符 43018"/>
            <p:cNvCxnSpPr>
              <a:stCxn id="14397" idx="0"/>
            </p:cNvCxnSpPr>
            <p:nvPr/>
          </p:nvCxnSpPr>
          <p:spPr>
            <a:xfrm rot="5400000" flipH="1" flipV="1">
              <a:off x="7037055" y="3118922"/>
              <a:ext cx="1641334" cy="2954623"/>
            </a:xfrm>
            <a:prstGeom prst="curvedConnector2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曲线连接符 148"/>
            <p:cNvCxnSpPr>
              <a:stCxn id="14395" idx="0"/>
              <a:endCxn id="14417" idx="1"/>
            </p:cNvCxnSpPr>
            <p:nvPr/>
          </p:nvCxnSpPr>
          <p:spPr>
            <a:xfrm rot="5400000" flipH="1" flipV="1">
              <a:off x="8088800" y="4183368"/>
              <a:ext cx="807967" cy="1659098"/>
            </a:xfrm>
            <a:prstGeom prst="curvedConnector2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033" name="曲线连接符 43032"/>
            <p:cNvCxnSpPr>
              <a:endCxn id="14395" idx="3"/>
            </p:cNvCxnSpPr>
            <p:nvPr/>
          </p:nvCxnSpPr>
          <p:spPr>
            <a:xfrm rot="10800000" flipV="1">
              <a:off x="7936311" y="4816877"/>
              <a:ext cx="1386021" cy="876225"/>
            </a:xfrm>
            <a:prstGeom prst="curvedConnector3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矩形 2"/>
          <p:cNvSpPr>
            <a:spLocks noChangeArrowheads="1"/>
          </p:cNvSpPr>
          <p:nvPr/>
        </p:nvSpPr>
        <p:spPr bwMode="auto">
          <a:xfrm>
            <a:off x="492125" y="100013"/>
            <a:ext cx="93472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8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ts val="750"/>
              </a:spcBef>
            </a:pPr>
            <a:r>
              <a:rPr lang="zh-CN" altLang="en-US" sz="3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案例分享一：奇酷</a:t>
            </a:r>
            <a:r>
              <a:rPr lang="en-US" altLang="zh-CN" sz="3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360</a:t>
            </a:r>
            <a:r>
              <a:rPr lang="zh-CN" altLang="en-US" sz="3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费用及控制规则规划成果</a:t>
            </a:r>
            <a:r>
              <a:rPr lang="en-US" altLang="zh-CN" sz="3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1#</a:t>
            </a:r>
            <a:endParaRPr lang="zh-CN" altLang="en-US" sz="3200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87" name="矩形 3"/>
          <p:cNvSpPr>
            <a:spLocks noChangeArrowheads="1"/>
          </p:cNvSpPr>
          <p:nvPr/>
        </p:nvSpPr>
        <p:spPr bwMode="auto">
          <a:xfrm>
            <a:off x="8509000" y="6238875"/>
            <a:ext cx="35496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1200" u="sng">
                <a:latin typeface="微软雅黑" panose="020B0503020204020204" pitchFamily="34" charset="-122"/>
              </a:rPr>
              <a:t>预算控制方式：不控预算；</a:t>
            </a:r>
            <a:endParaRPr lang="en-US" altLang="zh-CN" sz="1200" u="sng">
              <a:latin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200" u="sng">
                <a:latin typeface="微软雅黑" panose="020B0503020204020204" pitchFamily="34" charset="-122"/>
              </a:rPr>
              <a:t>费用控制方式：严格按照费用标准进行控制、直接报销</a:t>
            </a:r>
          </a:p>
        </p:txBody>
      </p:sp>
      <p:sp>
        <p:nvSpPr>
          <p:cNvPr id="16388" name="矩形 3"/>
          <p:cNvSpPr>
            <a:spLocks noChangeArrowheads="1"/>
          </p:cNvSpPr>
          <p:nvPr/>
        </p:nvSpPr>
        <p:spPr bwMode="auto">
          <a:xfrm>
            <a:off x="8513763" y="2727325"/>
            <a:ext cx="3789362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858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1200" u="sng">
                <a:latin typeface="微软雅黑" panose="020B0503020204020204" pitchFamily="34" charset="-122"/>
              </a:rPr>
              <a:t>预算控制方式：受组织、项目、科目预算控制；</a:t>
            </a:r>
            <a:endParaRPr lang="en-US" altLang="zh-CN" sz="1200" u="sng">
              <a:latin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200" u="sng">
                <a:latin typeface="微软雅黑" panose="020B0503020204020204" pitchFamily="34" charset="-122"/>
              </a:rPr>
              <a:t>费用控制方式：</a:t>
            </a:r>
            <a:endParaRPr lang="en-US" altLang="zh-CN" sz="1200" u="sng">
              <a:latin typeface="微软雅黑" panose="020B0503020204020204" pitchFamily="34" charset="-122"/>
            </a:endParaRPr>
          </a:p>
          <a:p>
            <a:pPr lvl="1">
              <a:buFont typeface="微软雅黑" panose="020B0503020204020204" pitchFamily="34" charset="-122"/>
              <a:buAutoNum type="circleNumDbPlain"/>
            </a:pPr>
            <a:r>
              <a:rPr lang="zh-CN" altLang="en-US" sz="1200" u="sng">
                <a:latin typeface="微软雅黑" panose="020B0503020204020204" pitchFamily="34" charset="-122"/>
              </a:rPr>
              <a:t>费用开支事前预算申请，其中业务费大于</a:t>
            </a:r>
            <a:r>
              <a:rPr lang="en-US" altLang="zh-CN" sz="1200" u="sng">
                <a:latin typeface="微软雅黑" panose="020B0503020204020204" pitchFamily="34" charset="-122"/>
              </a:rPr>
              <a:t>2000</a:t>
            </a:r>
            <a:r>
              <a:rPr lang="zh-CN" altLang="en-US" sz="1200" u="sng">
                <a:latin typeface="微软雅黑" panose="020B0503020204020204" pitchFamily="34" charset="-122"/>
              </a:rPr>
              <a:t>元时才需事前申请</a:t>
            </a:r>
            <a:endParaRPr lang="en-US" altLang="zh-CN" sz="1200" u="sng">
              <a:latin typeface="微软雅黑" panose="020B0503020204020204" pitchFamily="34" charset="-122"/>
            </a:endParaRPr>
          </a:p>
          <a:p>
            <a:pPr lvl="1">
              <a:buFont typeface="微软雅黑" panose="020B0503020204020204" pitchFamily="34" charset="-122"/>
              <a:buAutoNum type="circleNumDbPlain"/>
            </a:pPr>
            <a:r>
              <a:rPr lang="zh-CN" altLang="en-US" sz="1200" u="sng">
                <a:latin typeface="微软雅黑" panose="020B0503020204020204" pitchFamily="34" charset="-122"/>
              </a:rPr>
              <a:t>差旅费标准线上提示、线下控制</a:t>
            </a:r>
            <a:endParaRPr lang="en-US" altLang="zh-CN" sz="1200" u="sng">
              <a:latin typeface="微软雅黑" panose="020B0503020204020204" pitchFamily="34" charset="-122"/>
            </a:endParaRPr>
          </a:p>
        </p:txBody>
      </p:sp>
      <p:sp>
        <p:nvSpPr>
          <p:cNvPr id="16389" name="矩形 5"/>
          <p:cNvSpPr>
            <a:spLocks noChangeArrowheads="1"/>
          </p:cNvSpPr>
          <p:nvPr/>
        </p:nvSpPr>
        <p:spPr bwMode="auto">
          <a:xfrm>
            <a:off x="8509000" y="5014913"/>
            <a:ext cx="36925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1200" u="sng">
                <a:latin typeface="微软雅黑" panose="020B0503020204020204" pitchFamily="34" charset="-122"/>
              </a:rPr>
              <a:t>预算控制方式：受组织、专项、科目预算控制</a:t>
            </a:r>
            <a:endParaRPr lang="en-US" altLang="zh-CN" sz="1200" u="sng">
              <a:latin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200" u="sng">
                <a:latin typeface="微软雅黑" panose="020B0503020204020204" pitchFamily="34" charset="-122"/>
              </a:rPr>
              <a:t>费用控制方式：费用开支先预提、再报销</a:t>
            </a:r>
          </a:p>
        </p:txBody>
      </p:sp>
      <p:graphicFrame>
        <p:nvGraphicFramePr>
          <p:cNvPr id="7" name="Group 51"/>
          <p:cNvGraphicFramePr>
            <a:graphicFrameLocks noGrp="1"/>
          </p:cNvGraphicFramePr>
          <p:nvPr/>
        </p:nvGraphicFramePr>
        <p:xfrm>
          <a:off x="6457349" y="2034094"/>
          <a:ext cx="1800000" cy="676656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3184">
                <a:tc>
                  <a:txBody>
                    <a:bodyPr/>
                    <a:lstStyle/>
                    <a:p>
                      <a:pPr marL="171450" marR="0" lvl="0" indent="-1714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zh-CN" altLang="en-US" sz="1200" dirty="0"/>
                        <a:t>预算（成本中心</a:t>
                      </a:r>
                      <a:r>
                        <a:rPr lang="en-US" altLang="zh-CN" sz="1200" dirty="0"/>
                        <a:t>+</a:t>
                      </a:r>
                      <a:r>
                        <a:rPr lang="zh-CN" altLang="en-US" sz="1200" dirty="0"/>
                        <a:t>科目</a:t>
                      </a:r>
                      <a:r>
                        <a:rPr lang="en-US" altLang="zh-CN" sz="1200" dirty="0"/>
                        <a:t>+</a:t>
                      </a:r>
                      <a:r>
                        <a:rPr lang="zh-CN" altLang="en-US" sz="1200" dirty="0"/>
                        <a:t>月度）</a:t>
                      </a:r>
                      <a:endParaRPr lang="en-US" altLang="zh-CN" sz="1200" dirty="0"/>
                    </a:p>
                    <a:p>
                      <a:pPr marL="171450" marR="0" lvl="0" indent="-1714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zh-CN" altLang="en-US" sz="1200" dirty="0"/>
                        <a:t>刚控</a:t>
                      </a:r>
                      <a:endParaRPr lang="en-US" altLang="zh-CN" sz="1200" dirty="0"/>
                    </a:p>
                  </a:txBody>
                  <a:tcPr marL="99063" marR="99063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Group 51"/>
          <p:cNvGraphicFramePr>
            <a:graphicFrameLocks noGrp="1"/>
          </p:cNvGraphicFramePr>
          <p:nvPr/>
        </p:nvGraphicFramePr>
        <p:xfrm>
          <a:off x="6449058" y="3141696"/>
          <a:ext cx="1800000" cy="64008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3184"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zh-CN" altLang="en-US" sz="1200" dirty="0"/>
                        <a:t>项目预算（项目</a:t>
                      </a:r>
                      <a:r>
                        <a:rPr lang="en-US" altLang="zh-CN" sz="1200" dirty="0"/>
                        <a:t>+</a:t>
                      </a:r>
                      <a:r>
                        <a:rPr lang="zh-CN" altLang="en-US" sz="1200" dirty="0"/>
                        <a:t>成本中心</a:t>
                      </a:r>
                      <a:r>
                        <a:rPr lang="en-US" altLang="zh-CN" sz="1200" dirty="0"/>
                        <a:t>+</a:t>
                      </a:r>
                      <a:r>
                        <a:rPr lang="zh-CN" altLang="en-US" sz="1200" dirty="0"/>
                        <a:t>科目）</a:t>
                      </a:r>
                      <a:endParaRPr lang="en-US" altLang="zh-CN" sz="1200" baseline="0" dirty="0"/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zh-CN" altLang="en-US" sz="1200" baseline="0" dirty="0"/>
                        <a:t>刚控</a:t>
                      </a:r>
                      <a:endParaRPr lang="zh-CN" altLang="en-US" sz="1200" dirty="0"/>
                    </a:p>
                  </a:txBody>
                  <a:tcPr marL="99063" marR="99063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Group 51"/>
          <p:cNvGraphicFramePr>
            <a:graphicFrameLocks noGrp="1"/>
          </p:cNvGraphicFramePr>
          <p:nvPr/>
        </p:nvGraphicFramePr>
        <p:xfrm>
          <a:off x="6464324" y="5891986"/>
          <a:ext cx="1800000" cy="64008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3184"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zh-CN" altLang="en-US" sz="1200" dirty="0"/>
                        <a:t>不控预算</a:t>
                      </a:r>
                      <a:endParaRPr lang="en-US" altLang="zh-CN" sz="1200" dirty="0"/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zh-CN" altLang="en-US" sz="1200" dirty="0"/>
                        <a:t>按固定额度控制</a:t>
                      </a:r>
                      <a:endParaRPr lang="en-US" altLang="zh-CN" sz="1200" dirty="0"/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zh-CN" altLang="en-US" sz="1200" baseline="0" dirty="0"/>
                        <a:t>刚控</a:t>
                      </a:r>
                      <a:endParaRPr lang="zh-CN" altLang="en-US" sz="1200" dirty="0"/>
                    </a:p>
                  </a:txBody>
                  <a:tcPr marL="99063" marR="99063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圆角矩形 9"/>
          <p:cNvSpPr/>
          <p:nvPr/>
        </p:nvSpPr>
        <p:spPr>
          <a:xfrm>
            <a:off x="8758238" y="5822950"/>
            <a:ext cx="863600" cy="3603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12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费用开支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9866313" y="5821363"/>
            <a:ext cx="863600" cy="36036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Aft>
                <a:spcPct val="20000"/>
              </a:spcAft>
              <a:defRPr/>
            </a:pPr>
            <a:r>
              <a:rPr lang="zh-CN" altLang="en-US" sz="12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费用报销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0996613" y="5816600"/>
            <a:ext cx="865187" cy="3603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Aft>
                <a:spcPct val="20000"/>
              </a:spcAft>
              <a:defRPr/>
            </a:pPr>
            <a:r>
              <a:rPr lang="zh-CN" altLang="en-US" sz="12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款项支付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箭头连接符 243"/>
          <p:cNvCxnSpPr/>
          <p:nvPr/>
        </p:nvCxnSpPr>
        <p:spPr>
          <a:xfrm flipV="1">
            <a:off x="9621838" y="6002338"/>
            <a:ext cx="244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245"/>
          <p:cNvCxnSpPr/>
          <p:nvPr/>
        </p:nvCxnSpPr>
        <p:spPr>
          <a:xfrm flipV="1">
            <a:off x="10729913" y="5997575"/>
            <a:ext cx="266700" cy="4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9882188" y="4578350"/>
            <a:ext cx="863600" cy="3603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费用报销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10988675" y="4578350"/>
            <a:ext cx="863600" cy="3603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款项支付</a:t>
            </a:r>
          </a:p>
        </p:txBody>
      </p:sp>
      <p:cxnSp>
        <p:nvCxnSpPr>
          <p:cNvPr id="17" name="直接箭头连接符 264"/>
          <p:cNvCxnSpPr/>
          <p:nvPr/>
        </p:nvCxnSpPr>
        <p:spPr>
          <a:xfrm>
            <a:off x="10745788" y="4757738"/>
            <a:ext cx="2428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表格 17"/>
          <p:cNvGraphicFramePr>
            <a:graphicFrameLocks noGrp="1"/>
          </p:cNvGraphicFramePr>
          <p:nvPr/>
        </p:nvGraphicFramePr>
        <p:xfrm>
          <a:off x="2679700" y="1327150"/>
          <a:ext cx="3373438" cy="3086100"/>
        </p:xfrm>
        <a:graphic>
          <a:graphicData uri="http://schemas.openxmlformats.org/drawingml/2006/table">
            <a:tbl>
              <a:tblPr/>
              <a:tblGrid>
                <a:gridCol w="944563">
                  <a:extLst>
                    <a:ext uri="{9D8B030D-6E8A-4147-A177-3AD203B41FA5}">
                      <a16:colId xmlns:a16="http://schemas.microsoft.com/office/drawing/2014/main" val="440404635"/>
                    </a:ext>
                  </a:extLst>
                </a:gridCol>
                <a:gridCol w="2428875">
                  <a:extLst>
                    <a:ext uri="{9D8B030D-6E8A-4147-A177-3AD203B41FA5}">
                      <a16:colId xmlns:a16="http://schemas.microsoft.com/office/drawing/2014/main" val="3090535807"/>
                    </a:ext>
                  </a:extLst>
                </a:gridCol>
              </a:tblGrid>
              <a:tr h="257175">
                <a:tc rowSpan="5"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境外差旅费</a:t>
                      </a:r>
                    </a:p>
                  </a:txBody>
                  <a:tcPr marL="5652" marR="5652" marT="56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境外差旅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飞机、火车、长途汽车票</a:t>
                      </a:r>
                    </a:p>
                  </a:txBody>
                  <a:tcPr marL="5652" marR="5652" marT="565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853192"/>
                  </a:ext>
                </a:extLst>
              </a:tr>
              <a:tr h="2571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境外差旅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往返机场、车站交通费</a:t>
                      </a:r>
                    </a:p>
                  </a:txBody>
                  <a:tcPr marL="5652" marR="5652" marT="565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31947"/>
                  </a:ext>
                </a:extLst>
              </a:tr>
              <a:tr h="2571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境外差旅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出差地交通费</a:t>
                      </a:r>
                    </a:p>
                  </a:txBody>
                  <a:tcPr marL="5652" marR="5652" marT="565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682301"/>
                  </a:ext>
                </a:extLst>
              </a:tr>
              <a:tr h="2571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境外差旅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住宿费</a:t>
                      </a:r>
                    </a:p>
                  </a:txBody>
                  <a:tcPr marL="5652" marR="5652" marT="565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768279"/>
                  </a:ext>
                </a:extLst>
              </a:tr>
              <a:tr h="2571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境外差旅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其他费用</a:t>
                      </a:r>
                    </a:p>
                  </a:txBody>
                  <a:tcPr marL="5652" marR="5652" marT="565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041619"/>
                  </a:ext>
                </a:extLst>
              </a:tr>
              <a:tr h="257175">
                <a:tc rowSpan="5"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境内差旅费</a:t>
                      </a:r>
                    </a:p>
                  </a:txBody>
                  <a:tcPr marL="5652" marR="5652" marT="56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境内差旅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飞机、火车、长途汽车票</a:t>
                      </a:r>
                    </a:p>
                  </a:txBody>
                  <a:tcPr marL="5652" marR="5652" marT="565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472042"/>
                  </a:ext>
                </a:extLst>
              </a:tr>
              <a:tr h="2571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境内差旅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往返机场、车站交通费</a:t>
                      </a:r>
                    </a:p>
                  </a:txBody>
                  <a:tcPr marL="5652" marR="5652" marT="565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043878"/>
                  </a:ext>
                </a:extLst>
              </a:tr>
              <a:tr h="2571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境内差旅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出差地交通费</a:t>
                      </a:r>
                    </a:p>
                  </a:txBody>
                  <a:tcPr marL="5652" marR="5652" marT="565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153226"/>
                  </a:ext>
                </a:extLst>
              </a:tr>
              <a:tr h="2571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境内差旅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住宿费</a:t>
                      </a:r>
                    </a:p>
                  </a:txBody>
                  <a:tcPr marL="5652" marR="5652" marT="565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060665"/>
                  </a:ext>
                </a:extLst>
              </a:tr>
              <a:tr h="2571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境内差旅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其他费用</a:t>
                      </a:r>
                    </a:p>
                  </a:txBody>
                  <a:tcPr marL="5652" marR="5652" marT="565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1893712"/>
                  </a:ext>
                </a:extLst>
              </a:tr>
              <a:tr h="257175">
                <a:tc rowSpan="2"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业务费</a:t>
                      </a:r>
                    </a:p>
                  </a:txBody>
                  <a:tcPr marL="5652" marR="5652" marT="56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销售部门业务费</a:t>
                      </a:r>
                    </a:p>
                  </a:txBody>
                  <a:tcPr marL="5652" marR="5652" marT="565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479518"/>
                  </a:ext>
                </a:extLst>
              </a:tr>
              <a:tr h="2571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管理和研发业务费</a:t>
                      </a:r>
                    </a:p>
                  </a:txBody>
                  <a:tcPr marL="5652" marR="5652" marT="565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831560"/>
                  </a:ext>
                </a:extLst>
              </a:tr>
            </a:tbl>
          </a:graphicData>
        </a:graphic>
      </p:graphicFrame>
      <p:graphicFrame>
        <p:nvGraphicFramePr>
          <p:cNvPr id="19" name="表格 18"/>
          <p:cNvGraphicFramePr>
            <a:graphicFrameLocks noGrp="1"/>
          </p:cNvGraphicFramePr>
          <p:nvPr/>
        </p:nvGraphicFramePr>
        <p:xfrm>
          <a:off x="192088" y="1311275"/>
          <a:ext cx="2474912" cy="5143500"/>
        </p:xfrm>
        <a:graphic>
          <a:graphicData uri="http://schemas.openxmlformats.org/drawingml/2006/table">
            <a:tbl>
              <a:tblPr/>
              <a:tblGrid>
                <a:gridCol w="693737">
                  <a:extLst>
                    <a:ext uri="{9D8B030D-6E8A-4147-A177-3AD203B41FA5}">
                      <a16:colId xmlns:a16="http://schemas.microsoft.com/office/drawing/2014/main" val="1516456820"/>
                    </a:ext>
                  </a:extLst>
                </a:gridCol>
                <a:gridCol w="1781175">
                  <a:extLst>
                    <a:ext uri="{9D8B030D-6E8A-4147-A177-3AD203B41FA5}">
                      <a16:colId xmlns:a16="http://schemas.microsoft.com/office/drawing/2014/main" val="1472882572"/>
                    </a:ext>
                  </a:extLst>
                </a:gridCol>
              </a:tblGrid>
              <a:tr h="257175">
                <a:tc rowSpan="20"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市场费用 </a:t>
                      </a:r>
                    </a:p>
                  </a:txBody>
                  <a:tcPr marL="5649" marR="5649" marT="565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发布会</a:t>
                      </a:r>
                    </a:p>
                  </a:txBody>
                  <a:tcPr marL="5649" marR="5649" marT="5652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5766923"/>
                  </a:ext>
                </a:extLst>
              </a:tr>
              <a:tr h="2571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广告推广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线下</a:t>
                      </a:r>
                    </a:p>
                  </a:txBody>
                  <a:tcPr marL="5649" marR="5649" marT="5652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762590"/>
                  </a:ext>
                </a:extLst>
              </a:tr>
              <a:tr h="2571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广告推广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线上</a:t>
                      </a:r>
                    </a:p>
                  </a:txBody>
                  <a:tcPr marL="5649" marR="5649" marT="5652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242910"/>
                  </a:ext>
                </a:extLst>
              </a:tr>
              <a:tr h="2571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渠道推广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线上（销售）</a:t>
                      </a:r>
                    </a:p>
                  </a:txBody>
                  <a:tcPr marL="5649" marR="5649" marT="5652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210917"/>
                  </a:ext>
                </a:extLst>
              </a:tr>
              <a:tr h="2571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渠道推广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线下（销售）</a:t>
                      </a:r>
                    </a:p>
                  </a:txBody>
                  <a:tcPr marL="5649" marR="5649" marT="5652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046617"/>
                  </a:ext>
                </a:extLst>
              </a:tr>
              <a:tr h="2571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产品预装</a:t>
                      </a:r>
                    </a:p>
                  </a:txBody>
                  <a:tcPr marL="5649" marR="5649" marT="5652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569375"/>
                  </a:ext>
                </a:extLst>
              </a:tr>
              <a:tr h="2571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展会</a:t>
                      </a:r>
                    </a:p>
                  </a:txBody>
                  <a:tcPr marL="5649" marR="5649" marT="5652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6172027"/>
                  </a:ext>
                </a:extLst>
              </a:tr>
              <a:tr h="2571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市场物料</a:t>
                      </a:r>
                    </a:p>
                  </a:txBody>
                  <a:tcPr marL="5649" marR="5649" marT="5652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657142"/>
                  </a:ext>
                </a:extLst>
              </a:tr>
              <a:tr h="2571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市场推广费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礼品</a:t>
                      </a:r>
                    </a:p>
                  </a:txBody>
                  <a:tcPr marL="5649" marR="5649" marT="5652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379390"/>
                  </a:ext>
                </a:extLst>
              </a:tr>
              <a:tr h="2571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视频制作</a:t>
                      </a:r>
                    </a:p>
                  </a:txBody>
                  <a:tcPr marL="5649" marR="5649" marT="5652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019813"/>
                  </a:ext>
                </a:extLst>
              </a:tr>
              <a:tr h="2571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品牌宣传</a:t>
                      </a:r>
                    </a:p>
                  </a:txBody>
                  <a:tcPr marL="5649" marR="5649" marT="5652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266050"/>
                  </a:ext>
                </a:extLst>
              </a:tr>
              <a:tr h="2571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流量导入</a:t>
                      </a:r>
                    </a:p>
                  </a:txBody>
                  <a:tcPr marL="5649" marR="5649" marT="5652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965819"/>
                  </a:ext>
                </a:extLst>
              </a:tr>
              <a:tr h="2571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市场调研</a:t>
                      </a:r>
                    </a:p>
                  </a:txBody>
                  <a:tcPr marL="5649" marR="5649" marT="5652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2050454"/>
                  </a:ext>
                </a:extLst>
              </a:tr>
              <a:tr h="2571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日常稿费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公关合作</a:t>
                      </a:r>
                    </a:p>
                  </a:txBody>
                  <a:tcPr marL="5649" marR="5649" marT="5652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509983"/>
                  </a:ext>
                </a:extLst>
              </a:tr>
              <a:tr h="2571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日常稿费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个人外协</a:t>
                      </a:r>
                    </a:p>
                  </a:txBody>
                  <a:tcPr marL="5649" marR="5649" marT="5652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647396"/>
                  </a:ext>
                </a:extLst>
              </a:tr>
              <a:tr h="2571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日常稿费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平媒合作</a:t>
                      </a:r>
                    </a:p>
                  </a:txBody>
                  <a:tcPr marL="5649" marR="5649" marT="5652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685337"/>
                  </a:ext>
                </a:extLst>
              </a:tr>
              <a:tr h="2571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日常稿费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论坛合作</a:t>
                      </a:r>
                    </a:p>
                  </a:txBody>
                  <a:tcPr marL="5649" marR="5649" marT="5652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806745"/>
                  </a:ext>
                </a:extLst>
              </a:tr>
              <a:tr h="2571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日常稿费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互动传播</a:t>
                      </a:r>
                    </a:p>
                  </a:txBody>
                  <a:tcPr marL="5649" marR="5649" marT="5652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818746"/>
                  </a:ext>
                </a:extLst>
              </a:tr>
              <a:tr h="2571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市场推广费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校园推广</a:t>
                      </a:r>
                    </a:p>
                  </a:txBody>
                  <a:tcPr marL="5649" marR="5649" marT="5652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825338"/>
                  </a:ext>
                </a:extLst>
              </a:tr>
              <a:tr h="2571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业务宣传费</a:t>
                      </a:r>
                    </a:p>
                  </a:txBody>
                  <a:tcPr marL="5649" marR="5649" marT="5652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916374"/>
                  </a:ext>
                </a:extLst>
              </a:tr>
            </a:tbl>
          </a:graphicData>
        </a:graphic>
      </p:graphicFrame>
      <p:graphicFrame>
        <p:nvGraphicFramePr>
          <p:cNvPr id="20" name="表格 19"/>
          <p:cNvGraphicFramePr>
            <a:graphicFrameLocks noGrp="1"/>
          </p:cNvGraphicFramePr>
          <p:nvPr/>
        </p:nvGraphicFramePr>
        <p:xfrm>
          <a:off x="3873500" y="4778375"/>
          <a:ext cx="2133600" cy="666750"/>
        </p:xfrm>
        <a:graphic>
          <a:graphicData uri="http://schemas.openxmlformats.org/drawingml/2006/table">
            <a:tbl>
              <a:tblPr/>
              <a:tblGrid>
                <a:gridCol w="927100">
                  <a:extLst>
                    <a:ext uri="{9D8B030D-6E8A-4147-A177-3AD203B41FA5}">
                      <a16:colId xmlns:a16="http://schemas.microsoft.com/office/drawing/2014/main" val="4236319595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3127123943"/>
                    </a:ext>
                  </a:extLst>
                </a:gridCol>
              </a:tblGrid>
              <a:tr h="33337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日常办公费</a:t>
                      </a:r>
                      <a:endParaRPr kumimoji="0" lang="zh-CN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17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房租</a:t>
                      </a:r>
                      <a:endParaRPr kumimoji="0" lang="zh-CN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17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818161"/>
                  </a:ext>
                </a:extLst>
              </a:tr>
              <a:tr h="33337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 活动费报销</a:t>
                      </a:r>
                      <a:endParaRPr kumimoji="0" lang="zh-CN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17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部门活动费</a:t>
                      </a:r>
                      <a:endParaRPr kumimoji="0" lang="zh-CN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17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080990"/>
                  </a:ext>
                </a:extLst>
              </a:tr>
            </a:tbl>
          </a:graphicData>
        </a:graphic>
      </p:graphicFrame>
      <p:graphicFrame>
        <p:nvGraphicFramePr>
          <p:cNvPr id="21" name="表格 20"/>
          <p:cNvGraphicFramePr>
            <a:graphicFrameLocks noGrp="1"/>
          </p:cNvGraphicFramePr>
          <p:nvPr/>
        </p:nvGraphicFramePr>
        <p:xfrm>
          <a:off x="3873500" y="5908675"/>
          <a:ext cx="2133600" cy="655638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1434739429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638836524"/>
                    </a:ext>
                  </a:extLst>
                </a:gridCol>
              </a:tblGrid>
              <a:tr h="261938">
                <a:tc rowSpan="2"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日常办公费</a:t>
                      </a:r>
                    </a:p>
                  </a:txBody>
                  <a:tcPr marL="9525" marR="9525" marT="9539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通讯费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员工报销</a:t>
                      </a:r>
                    </a:p>
                  </a:txBody>
                  <a:tcPr marL="9525" marR="9525" marT="9539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853846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车辆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市内交通费</a:t>
                      </a:r>
                    </a:p>
                  </a:txBody>
                  <a:tcPr marL="9525" marR="9525" marT="9539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961460"/>
                  </a:ext>
                </a:extLst>
              </a:tr>
            </a:tbl>
          </a:graphicData>
        </a:graphic>
      </p:graphicFrame>
      <p:graphicFrame>
        <p:nvGraphicFramePr>
          <p:cNvPr id="22" name="Group 51"/>
          <p:cNvGraphicFramePr>
            <a:graphicFrameLocks noGrp="1"/>
          </p:cNvGraphicFramePr>
          <p:nvPr/>
        </p:nvGraphicFramePr>
        <p:xfrm>
          <a:off x="6457153" y="4701501"/>
          <a:ext cx="1800000" cy="82296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0756"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zh-CN" altLang="en-US" sz="1200" dirty="0"/>
                        <a:t>费用预提</a:t>
                      </a:r>
                      <a:endParaRPr lang="en-US" altLang="zh-CN" sz="1200" dirty="0"/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zh-CN" altLang="en-US" sz="1200" dirty="0"/>
                        <a:t>专项预算（专项</a:t>
                      </a:r>
                      <a:r>
                        <a:rPr lang="en-US" altLang="zh-CN" sz="1200" dirty="0"/>
                        <a:t>+</a:t>
                      </a:r>
                      <a:r>
                        <a:rPr lang="zh-CN" altLang="en-US" sz="1200" dirty="0"/>
                        <a:t>成本中心</a:t>
                      </a:r>
                      <a:r>
                        <a:rPr lang="en-US" altLang="zh-CN" sz="1200" dirty="0"/>
                        <a:t>+</a:t>
                      </a:r>
                      <a:r>
                        <a:rPr lang="zh-CN" altLang="en-US" sz="1200" dirty="0"/>
                        <a:t>科目）</a:t>
                      </a:r>
                      <a:endParaRPr lang="en-US" altLang="zh-CN" sz="1200" baseline="0" dirty="0"/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zh-CN" altLang="en-US" sz="1200" baseline="0" dirty="0"/>
                        <a:t>刚控</a:t>
                      </a:r>
                      <a:endParaRPr lang="zh-CN" altLang="en-US" sz="1200" dirty="0"/>
                    </a:p>
                  </a:txBody>
                  <a:tcPr marL="99063" marR="99063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501" name="文本框 22"/>
          <p:cNvSpPr txBox="1">
            <a:spLocks noChangeArrowheads="1"/>
          </p:cNvSpPr>
          <p:nvPr/>
        </p:nvSpPr>
        <p:spPr bwMode="auto">
          <a:xfrm>
            <a:off x="2759075" y="1017588"/>
            <a:ext cx="6461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费用</a:t>
            </a:r>
          </a:p>
        </p:txBody>
      </p:sp>
      <p:sp>
        <p:nvSpPr>
          <p:cNvPr id="16502" name="文本框 23"/>
          <p:cNvSpPr txBox="1">
            <a:spLocks noChangeArrowheads="1"/>
          </p:cNvSpPr>
          <p:nvPr/>
        </p:nvSpPr>
        <p:spPr bwMode="auto">
          <a:xfrm>
            <a:off x="7151688" y="1017588"/>
            <a:ext cx="6477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预算</a:t>
            </a:r>
          </a:p>
        </p:txBody>
      </p:sp>
      <p:sp>
        <p:nvSpPr>
          <p:cNvPr id="16503" name="文本框 24"/>
          <p:cNvSpPr txBox="1">
            <a:spLocks noChangeArrowheads="1"/>
          </p:cNvSpPr>
          <p:nvPr/>
        </p:nvSpPr>
        <p:spPr bwMode="auto">
          <a:xfrm>
            <a:off x="9367838" y="1017588"/>
            <a:ext cx="13398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申请、报销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8769350" y="1760538"/>
            <a:ext cx="863600" cy="36036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费用申请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9896475" y="1757363"/>
            <a:ext cx="863600" cy="36036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费用开支</a:t>
            </a:r>
          </a:p>
        </p:txBody>
      </p:sp>
      <p:cxnSp>
        <p:nvCxnSpPr>
          <p:cNvPr id="28" name="直接箭头连接符 130"/>
          <p:cNvCxnSpPr/>
          <p:nvPr/>
        </p:nvCxnSpPr>
        <p:spPr>
          <a:xfrm flipV="1">
            <a:off x="9632950" y="1938338"/>
            <a:ext cx="263525" cy="3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 28"/>
          <p:cNvSpPr/>
          <p:nvPr/>
        </p:nvSpPr>
        <p:spPr>
          <a:xfrm>
            <a:off x="9893300" y="2305050"/>
            <a:ext cx="863600" cy="3603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Aft>
                <a:spcPct val="20000"/>
              </a:spcAft>
              <a:defRPr/>
            </a:pPr>
            <a:r>
              <a:rPr lang="zh-CN" altLang="en-US" sz="12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费用报销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11025188" y="2300288"/>
            <a:ext cx="863600" cy="36036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Aft>
                <a:spcPct val="20000"/>
              </a:spcAft>
              <a:defRPr/>
            </a:pPr>
            <a:r>
              <a:rPr lang="zh-CN" altLang="en-US" sz="12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款项支付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箭头连接符 133"/>
          <p:cNvCxnSpPr/>
          <p:nvPr/>
        </p:nvCxnSpPr>
        <p:spPr>
          <a:xfrm flipV="1">
            <a:off x="10756900" y="2479675"/>
            <a:ext cx="268288" cy="4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41"/>
          <p:cNvCxnSpPr/>
          <p:nvPr/>
        </p:nvCxnSpPr>
        <p:spPr>
          <a:xfrm flipH="1">
            <a:off x="10325100" y="2117725"/>
            <a:ext cx="3175" cy="187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圆角矩形 32"/>
          <p:cNvSpPr/>
          <p:nvPr/>
        </p:nvSpPr>
        <p:spPr>
          <a:xfrm>
            <a:off x="8758238" y="4043363"/>
            <a:ext cx="863600" cy="36036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费用预提</a:t>
            </a:r>
          </a:p>
        </p:txBody>
      </p:sp>
      <p:sp>
        <p:nvSpPr>
          <p:cNvPr id="34" name="圆角矩形 33"/>
          <p:cNvSpPr/>
          <p:nvPr/>
        </p:nvSpPr>
        <p:spPr>
          <a:xfrm>
            <a:off x="9885363" y="4040188"/>
            <a:ext cx="863600" cy="35877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费用开支</a:t>
            </a:r>
          </a:p>
        </p:txBody>
      </p:sp>
      <p:cxnSp>
        <p:nvCxnSpPr>
          <p:cNvPr id="35" name="直接箭头连接符 143"/>
          <p:cNvCxnSpPr/>
          <p:nvPr/>
        </p:nvCxnSpPr>
        <p:spPr>
          <a:xfrm flipV="1">
            <a:off x="9621838" y="4219575"/>
            <a:ext cx="263525" cy="3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45"/>
          <p:cNvCxnSpPr/>
          <p:nvPr/>
        </p:nvCxnSpPr>
        <p:spPr>
          <a:xfrm flipH="1">
            <a:off x="10313988" y="4398963"/>
            <a:ext cx="3175" cy="179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右箭头 36"/>
          <p:cNvSpPr/>
          <p:nvPr/>
        </p:nvSpPr>
        <p:spPr>
          <a:xfrm>
            <a:off x="6096000" y="2744788"/>
            <a:ext cx="288925" cy="40005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8" name="右箭头 37"/>
          <p:cNvSpPr/>
          <p:nvPr/>
        </p:nvSpPr>
        <p:spPr>
          <a:xfrm>
            <a:off x="8220075" y="2744788"/>
            <a:ext cx="288925" cy="40005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9" name="右箭头 38"/>
          <p:cNvSpPr/>
          <p:nvPr/>
        </p:nvSpPr>
        <p:spPr>
          <a:xfrm>
            <a:off x="6110288" y="4938713"/>
            <a:ext cx="288925" cy="39846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0" name="右箭头 39"/>
          <p:cNvSpPr/>
          <p:nvPr/>
        </p:nvSpPr>
        <p:spPr>
          <a:xfrm>
            <a:off x="8234363" y="4938713"/>
            <a:ext cx="288925" cy="39846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1" name="右箭头 40"/>
          <p:cNvSpPr/>
          <p:nvPr/>
        </p:nvSpPr>
        <p:spPr>
          <a:xfrm>
            <a:off x="6137275" y="6008688"/>
            <a:ext cx="288925" cy="39846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2" name="右箭头 41"/>
          <p:cNvSpPr/>
          <p:nvPr/>
        </p:nvSpPr>
        <p:spPr>
          <a:xfrm>
            <a:off x="8261350" y="6008688"/>
            <a:ext cx="288925" cy="39846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矩形 2"/>
          <p:cNvSpPr>
            <a:spLocks noChangeArrowheads="1"/>
          </p:cNvSpPr>
          <p:nvPr/>
        </p:nvSpPr>
        <p:spPr bwMode="auto">
          <a:xfrm>
            <a:off x="492125" y="100013"/>
            <a:ext cx="93472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8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ts val="750"/>
              </a:spcBef>
            </a:pPr>
            <a:r>
              <a:rPr lang="zh-CN" altLang="en-US" sz="3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案例分享一：奇酷</a:t>
            </a:r>
            <a:r>
              <a:rPr lang="en-US" altLang="zh-CN" sz="3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360</a:t>
            </a:r>
            <a:r>
              <a:rPr lang="zh-CN" altLang="en-US" sz="3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费用及控制规则规划成果</a:t>
            </a:r>
            <a:r>
              <a:rPr lang="en-US" altLang="zh-CN" sz="3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2#</a:t>
            </a:r>
            <a:endParaRPr lang="zh-CN" altLang="en-US" sz="3200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35" name="文本框 22"/>
          <p:cNvSpPr txBox="1">
            <a:spLocks noChangeArrowheads="1"/>
          </p:cNvSpPr>
          <p:nvPr/>
        </p:nvSpPr>
        <p:spPr bwMode="auto">
          <a:xfrm>
            <a:off x="2759075" y="1017588"/>
            <a:ext cx="6461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费用</a:t>
            </a:r>
          </a:p>
        </p:txBody>
      </p:sp>
      <p:sp>
        <p:nvSpPr>
          <p:cNvPr id="18436" name="文本框 23"/>
          <p:cNvSpPr txBox="1">
            <a:spLocks noChangeArrowheads="1"/>
          </p:cNvSpPr>
          <p:nvPr/>
        </p:nvSpPr>
        <p:spPr bwMode="auto">
          <a:xfrm>
            <a:off x="7466013" y="1017588"/>
            <a:ext cx="6461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预算</a:t>
            </a:r>
          </a:p>
        </p:txBody>
      </p:sp>
      <p:sp>
        <p:nvSpPr>
          <p:cNvPr id="18437" name="文本框 24"/>
          <p:cNvSpPr txBox="1">
            <a:spLocks noChangeArrowheads="1"/>
          </p:cNvSpPr>
          <p:nvPr/>
        </p:nvSpPr>
        <p:spPr bwMode="auto">
          <a:xfrm>
            <a:off x="9696450" y="1017588"/>
            <a:ext cx="13382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申请、报销</a:t>
            </a:r>
          </a:p>
        </p:txBody>
      </p:sp>
      <p:graphicFrame>
        <p:nvGraphicFramePr>
          <p:cNvPr id="43" name="表格 42"/>
          <p:cNvGraphicFramePr>
            <a:graphicFrameLocks noGrp="1"/>
          </p:cNvGraphicFramePr>
          <p:nvPr/>
        </p:nvGraphicFramePr>
        <p:xfrm>
          <a:off x="157163" y="1341438"/>
          <a:ext cx="1955800" cy="6469050"/>
        </p:xfrm>
        <a:graphic>
          <a:graphicData uri="http://schemas.openxmlformats.org/drawingml/2006/table">
            <a:tbl>
              <a:tblPr/>
              <a:tblGrid>
                <a:gridCol w="658812">
                  <a:extLst>
                    <a:ext uri="{9D8B030D-6E8A-4147-A177-3AD203B41FA5}">
                      <a16:colId xmlns:a16="http://schemas.microsoft.com/office/drawing/2014/main" val="4324032"/>
                    </a:ext>
                  </a:extLst>
                </a:gridCol>
                <a:gridCol w="1296988">
                  <a:extLst>
                    <a:ext uri="{9D8B030D-6E8A-4147-A177-3AD203B41FA5}">
                      <a16:colId xmlns:a16="http://schemas.microsoft.com/office/drawing/2014/main" val="2117929419"/>
                    </a:ext>
                  </a:extLst>
                </a:gridCol>
              </a:tblGrid>
              <a:tr h="258762">
                <a:tc rowSpan="25"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日常办公费</a:t>
                      </a:r>
                    </a:p>
                  </a:txBody>
                  <a:tcPr marL="6940" marR="6940" marT="694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带宽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常规带宽</a:t>
                      </a:r>
                    </a:p>
                  </a:txBody>
                  <a:tcPr marL="6940" marR="6940" marT="694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294909"/>
                  </a:ext>
                </a:extLst>
              </a:tr>
              <a:tr h="25876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带宽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-CDN</a:t>
                      </a:r>
                    </a:p>
                  </a:txBody>
                  <a:tcPr marL="6940" marR="6940" marT="694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555858"/>
                  </a:ext>
                </a:extLst>
              </a:tr>
              <a:tr h="25876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带宽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传输</a:t>
                      </a:r>
                    </a:p>
                  </a:txBody>
                  <a:tcPr marL="6940" marR="6940" marT="694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86686"/>
                  </a:ext>
                </a:extLst>
              </a:tr>
              <a:tr h="25876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办公通讯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办公带宽</a:t>
                      </a:r>
                    </a:p>
                  </a:txBody>
                  <a:tcPr marL="6940" marR="6940" marT="694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243731"/>
                  </a:ext>
                </a:extLst>
              </a:tr>
              <a:tr h="25876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办公通讯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电话费</a:t>
                      </a:r>
                    </a:p>
                  </a:txBody>
                  <a:tcPr marL="6940" marR="6940" marT="694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178325"/>
                  </a:ext>
                </a:extLst>
              </a:tr>
              <a:tr h="25876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测试手机充值</a:t>
                      </a:r>
                    </a:p>
                  </a:txBody>
                  <a:tcPr marL="6940" marR="6940" marT="694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643501"/>
                  </a:ext>
                </a:extLst>
              </a:tr>
              <a:tr h="25876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物业费</a:t>
                      </a:r>
                    </a:p>
                  </a:txBody>
                  <a:tcPr marL="6940" marR="6940" marT="694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650216"/>
                  </a:ext>
                </a:extLst>
              </a:tr>
              <a:tr h="25876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水电费</a:t>
                      </a:r>
                    </a:p>
                  </a:txBody>
                  <a:tcPr marL="6940" marR="6940" marT="694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418899"/>
                  </a:ext>
                </a:extLst>
              </a:tr>
              <a:tr h="25876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模具费</a:t>
                      </a:r>
                    </a:p>
                  </a:txBody>
                  <a:tcPr marL="6940" marR="6940" marT="694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268313"/>
                  </a:ext>
                </a:extLst>
              </a:tr>
              <a:tr h="25876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办公费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保洁</a:t>
                      </a:r>
                    </a:p>
                  </a:txBody>
                  <a:tcPr marL="6940" marR="6940" marT="694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375267"/>
                  </a:ext>
                </a:extLst>
              </a:tr>
              <a:tr h="25876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办公费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绿植</a:t>
                      </a:r>
                    </a:p>
                  </a:txBody>
                  <a:tcPr marL="6940" marR="6940" marT="694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776288"/>
                  </a:ext>
                </a:extLst>
              </a:tr>
              <a:tr h="25876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办公用品</a:t>
                      </a:r>
                    </a:p>
                  </a:txBody>
                  <a:tcPr marL="6940" marR="6940" marT="694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307463"/>
                  </a:ext>
                </a:extLst>
              </a:tr>
              <a:tr h="25876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饮用水</a:t>
                      </a:r>
                    </a:p>
                  </a:txBody>
                  <a:tcPr marL="6940" marR="6940" marT="694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7595342"/>
                  </a:ext>
                </a:extLst>
              </a:tr>
              <a:tr h="25876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复印打印费</a:t>
                      </a:r>
                    </a:p>
                  </a:txBody>
                  <a:tcPr marL="6940" marR="6940" marT="694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21899"/>
                  </a:ext>
                </a:extLst>
              </a:tr>
              <a:tr h="25876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办公软件</a:t>
                      </a:r>
                    </a:p>
                  </a:txBody>
                  <a:tcPr marL="6940" marR="6940" marT="694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606501"/>
                  </a:ext>
                </a:extLst>
              </a:tr>
              <a:tr h="25876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快递费</a:t>
                      </a:r>
                    </a:p>
                  </a:txBody>
                  <a:tcPr marL="6940" marR="6940" marT="694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813104"/>
                  </a:ext>
                </a:extLst>
              </a:tr>
              <a:tr h="25876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低值易耗品</a:t>
                      </a:r>
                    </a:p>
                  </a:txBody>
                  <a:tcPr marL="6940" marR="6940" marT="694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771436"/>
                  </a:ext>
                </a:extLst>
              </a:tr>
              <a:tr h="25876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设备维修费</a:t>
                      </a:r>
                    </a:p>
                  </a:txBody>
                  <a:tcPr marL="6940" marR="6940" marT="694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066742"/>
                  </a:ext>
                </a:extLst>
              </a:tr>
              <a:tr h="25876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房屋维修费</a:t>
                      </a:r>
                    </a:p>
                  </a:txBody>
                  <a:tcPr marL="6940" marR="6940" marT="694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334785"/>
                  </a:ext>
                </a:extLst>
              </a:tr>
              <a:tr h="25876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IT</a:t>
                      </a: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材料</a:t>
                      </a:r>
                    </a:p>
                  </a:txBody>
                  <a:tcPr marL="6940" marR="6940" marT="694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92470"/>
                  </a:ext>
                </a:extLst>
              </a:tr>
              <a:tr h="25876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办公费用其他</a:t>
                      </a:r>
                    </a:p>
                  </a:txBody>
                  <a:tcPr marL="6940" marR="6940" marT="694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183618"/>
                  </a:ext>
                </a:extLst>
              </a:tr>
              <a:tr h="25876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管理和研发会议费</a:t>
                      </a:r>
                    </a:p>
                  </a:txBody>
                  <a:tcPr marL="6940" marR="6940" marT="694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594877"/>
                  </a:ext>
                </a:extLst>
              </a:tr>
              <a:tr h="25876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销售部门会议费</a:t>
                      </a:r>
                    </a:p>
                  </a:txBody>
                  <a:tcPr marL="6940" marR="6940" marT="694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841694"/>
                  </a:ext>
                </a:extLst>
              </a:tr>
              <a:tr h="25876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车辆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班车费</a:t>
                      </a:r>
                    </a:p>
                  </a:txBody>
                  <a:tcPr marL="6940" marR="6940" marT="694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4725118"/>
                  </a:ext>
                </a:extLst>
              </a:tr>
              <a:tr h="25876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车辆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其他费用</a:t>
                      </a:r>
                    </a:p>
                  </a:txBody>
                  <a:tcPr marL="6940" marR="6940" marT="694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997157"/>
                  </a:ext>
                </a:extLst>
              </a:tr>
            </a:tbl>
          </a:graphicData>
        </a:graphic>
      </p:graphicFrame>
      <p:graphicFrame>
        <p:nvGraphicFramePr>
          <p:cNvPr id="44" name="表格 43"/>
          <p:cNvGraphicFramePr>
            <a:graphicFrameLocks noGrp="1"/>
          </p:cNvGraphicFramePr>
          <p:nvPr/>
        </p:nvGraphicFramePr>
        <p:xfrm>
          <a:off x="2144713" y="1347788"/>
          <a:ext cx="2190750" cy="6484925"/>
        </p:xfrm>
        <a:graphic>
          <a:graphicData uri="http://schemas.openxmlformats.org/drawingml/2006/table">
            <a:tbl>
              <a:tblPr/>
              <a:tblGrid>
                <a:gridCol w="566737">
                  <a:extLst>
                    <a:ext uri="{9D8B030D-6E8A-4147-A177-3AD203B41FA5}">
                      <a16:colId xmlns:a16="http://schemas.microsoft.com/office/drawing/2014/main" val="2471508669"/>
                    </a:ext>
                  </a:extLst>
                </a:gridCol>
                <a:gridCol w="1624013">
                  <a:extLst>
                    <a:ext uri="{9D8B030D-6E8A-4147-A177-3AD203B41FA5}">
                      <a16:colId xmlns:a16="http://schemas.microsoft.com/office/drawing/2014/main" val="4206283269"/>
                    </a:ext>
                  </a:extLst>
                </a:gridCol>
              </a:tblGrid>
              <a:tr h="259397">
                <a:tc rowSpan="21"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咨询和审计费</a:t>
                      </a:r>
                    </a:p>
                  </a:txBody>
                  <a:tcPr marL="7913" marR="7913" marT="7913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审计费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年度审计</a:t>
                      </a:r>
                    </a:p>
                  </a:txBody>
                  <a:tcPr marL="7913" marR="7913" marT="7913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760763"/>
                  </a:ext>
                </a:extLst>
              </a:tr>
              <a:tr h="2593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审计费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境内公司审计</a:t>
                      </a:r>
                    </a:p>
                  </a:txBody>
                  <a:tcPr marL="7913" marR="7913" marT="7913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155433"/>
                  </a:ext>
                </a:extLst>
              </a:tr>
              <a:tr h="2593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审计费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境外公司审计</a:t>
                      </a:r>
                    </a:p>
                  </a:txBody>
                  <a:tcPr marL="7913" marR="7913" marT="7913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342150"/>
                  </a:ext>
                </a:extLst>
              </a:tr>
              <a:tr h="2593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咨询费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评估费</a:t>
                      </a:r>
                    </a:p>
                  </a:txBody>
                  <a:tcPr marL="7913" marR="7913" marT="7913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696500"/>
                  </a:ext>
                </a:extLst>
              </a:tr>
              <a:tr h="2593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咨询费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税务专业服务费</a:t>
                      </a:r>
                    </a:p>
                  </a:txBody>
                  <a:tcPr marL="7913" marR="7913" marT="7913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665832"/>
                  </a:ext>
                </a:extLst>
              </a:tr>
              <a:tr h="2593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咨询费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财务专业服务费</a:t>
                      </a:r>
                    </a:p>
                  </a:txBody>
                  <a:tcPr marL="7913" marR="7913" marT="7913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078847"/>
                  </a:ext>
                </a:extLst>
              </a:tr>
              <a:tr h="2593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咨询费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内审专业服务费</a:t>
                      </a:r>
                    </a:p>
                  </a:txBody>
                  <a:tcPr marL="7913" marR="7913" marT="7913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256949"/>
                  </a:ext>
                </a:extLst>
              </a:tr>
              <a:tr h="2593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境外工商管理</a:t>
                      </a:r>
                    </a:p>
                  </a:txBody>
                  <a:tcPr marL="7913" marR="7913" marT="7913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523138"/>
                  </a:ext>
                </a:extLst>
              </a:tr>
              <a:tr h="2593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境内工商管理</a:t>
                      </a:r>
                    </a:p>
                  </a:txBody>
                  <a:tcPr marL="7913" marR="7913" marT="7913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254714"/>
                  </a:ext>
                </a:extLst>
              </a:tr>
              <a:tr h="2593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咨询费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牌照</a:t>
                      </a:r>
                    </a:p>
                  </a:txBody>
                  <a:tcPr marL="7913" marR="7913" marT="7913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939353"/>
                  </a:ext>
                </a:extLst>
              </a:tr>
              <a:tr h="2593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咨询费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商标</a:t>
                      </a:r>
                    </a:p>
                  </a:txBody>
                  <a:tcPr marL="7913" marR="7913" marT="7913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869520"/>
                  </a:ext>
                </a:extLst>
              </a:tr>
              <a:tr h="2593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咨询费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专利</a:t>
                      </a:r>
                    </a:p>
                  </a:txBody>
                  <a:tcPr marL="7913" marR="7913" marT="7913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449502"/>
                  </a:ext>
                </a:extLst>
              </a:tr>
              <a:tr h="2593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咨询费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公证费</a:t>
                      </a:r>
                    </a:p>
                  </a:txBody>
                  <a:tcPr marL="7913" marR="7913" marT="7913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055594"/>
                  </a:ext>
                </a:extLst>
              </a:tr>
              <a:tr h="2593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咨询费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著作权</a:t>
                      </a:r>
                    </a:p>
                  </a:txBody>
                  <a:tcPr marL="7913" marR="7913" marT="7913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95297"/>
                  </a:ext>
                </a:extLst>
              </a:tr>
              <a:tr h="2593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咨询费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翻译费</a:t>
                      </a:r>
                    </a:p>
                  </a:txBody>
                  <a:tcPr marL="7913" marR="7913" marT="7913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761240"/>
                  </a:ext>
                </a:extLst>
              </a:tr>
              <a:tr h="2593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咨询费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协会年费</a:t>
                      </a:r>
                    </a:p>
                  </a:txBody>
                  <a:tcPr marL="7913" marR="7913" marT="7913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965550"/>
                  </a:ext>
                </a:extLst>
              </a:tr>
              <a:tr h="2593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法律项目咨询</a:t>
                      </a:r>
                    </a:p>
                  </a:txBody>
                  <a:tcPr marL="7913" marR="7913" marT="7913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1307107"/>
                  </a:ext>
                </a:extLst>
              </a:tr>
              <a:tr h="2593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咨询费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期权股票</a:t>
                      </a:r>
                    </a:p>
                  </a:txBody>
                  <a:tcPr marL="7913" marR="7913" marT="7913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620727"/>
                  </a:ext>
                </a:extLst>
              </a:tr>
              <a:tr h="2593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公司设立相关费用</a:t>
                      </a:r>
                    </a:p>
                  </a:txBody>
                  <a:tcPr marL="7913" marR="7913" marT="7913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080405"/>
                  </a:ext>
                </a:extLst>
              </a:tr>
              <a:tr h="2593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投资项目咨询</a:t>
                      </a:r>
                    </a:p>
                  </a:txBody>
                  <a:tcPr marL="7913" marR="7913" marT="7913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407928"/>
                  </a:ext>
                </a:extLst>
              </a:tr>
              <a:tr h="2593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法律费用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常法</a:t>
                      </a:r>
                    </a:p>
                  </a:txBody>
                  <a:tcPr marL="7913" marR="7913" marT="7913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172240"/>
                  </a:ext>
                </a:extLst>
              </a:tr>
              <a:tr h="259397">
                <a:tc rowSpan="4"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培训费用</a:t>
                      </a:r>
                    </a:p>
                  </a:txBody>
                  <a:tcPr marL="7913" marR="7913" marT="7913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项目培训</a:t>
                      </a:r>
                    </a:p>
                  </a:txBody>
                  <a:tcPr marL="7913" marR="7913" marT="7913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000845"/>
                  </a:ext>
                </a:extLst>
              </a:tr>
              <a:tr h="2593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部门培训</a:t>
                      </a:r>
                    </a:p>
                  </a:txBody>
                  <a:tcPr marL="7913" marR="7913" marT="7913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634739"/>
                  </a:ext>
                </a:extLst>
              </a:tr>
              <a:tr h="2593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封闭开发</a:t>
                      </a:r>
                    </a:p>
                  </a:txBody>
                  <a:tcPr marL="7913" marR="7913" marT="7913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223627"/>
                  </a:ext>
                </a:extLst>
              </a:tr>
              <a:tr h="2593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报刊杂志费</a:t>
                      </a:r>
                    </a:p>
                  </a:txBody>
                  <a:tcPr marL="7913" marR="7913" marT="7913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689961"/>
                  </a:ext>
                </a:extLst>
              </a:tr>
            </a:tbl>
          </a:graphicData>
        </a:graphic>
      </p:graphicFrame>
      <p:graphicFrame>
        <p:nvGraphicFramePr>
          <p:cNvPr id="45" name="表格 44"/>
          <p:cNvGraphicFramePr>
            <a:graphicFrameLocks noGrp="1"/>
          </p:cNvGraphicFramePr>
          <p:nvPr/>
        </p:nvGraphicFramePr>
        <p:xfrm>
          <a:off x="4368800" y="1354138"/>
          <a:ext cx="2284413" cy="6256702"/>
        </p:xfrm>
        <a:graphic>
          <a:graphicData uri="http://schemas.openxmlformats.org/drawingml/2006/table">
            <a:tbl>
              <a:tblPr/>
              <a:tblGrid>
                <a:gridCol w="523875">
                  <a:extLst>
                    <a:ext uri="{9D8B030D-6E8A-4147-A177-3AD203B41FA5}">
                      <a16:colId xmlns:a16="http://schemas.microsoft.com/office/drawing/2014/main" val="3679616903"/>
                    </a:ext>
                  </a:extLst>
                </a:gridCol>
                <a:gridCol w="1760538">
                  <a:extLst>
                    <a:ext uri="{9D8B030D-6E8A-4147-A177-3AD203B41FA5}">
                      <a16:colId xmlns:a16="http://schemas.microsoft.com/office/drawing/2014/main" val="24473774"/>
                    </a:ext>
                  </a:extLst>
                </a:gridCol>
              </a:tblGrid>
              <a:tr h="259046">
                <a:tc rowSpan="8"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人力及招聘费 </a:t>
                      </a:r>
                    </a:p>
                  </a:txBody>
                  <a:tcPr marL="7609" marR="7609" marT="760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福利费</a:t>
                      </a:r>
                    </a:p>
                  </a:txBody>
                  <a:tcPr marL="7609" marR="7609" marT="7602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936707"/>
                  </a:ext>
                </a:extLst>
              </a:tr>
              <a:tr h="25904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体检费</a:t>
                      </a:r>
                    </a:p>
                  </a:txBody>
                  <a:tcPr marL="7609" marR="7609" marT="7602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507868"/>
                  </a:ext>
                </a:extLst>
              </a:tr>
              <a:tr h="25904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招聘费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校园招聘</a:t>
                      </a:r>
                    </a:p>
                  </a:txBody>
                  <a:tcPr marL="7609" marR="7609" marT="7602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894337"/>
                  </a:ext>
                </a:extLst>
              </a:tr>
              <a:tr h="25904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招聘费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校园活动</a:t>
                      </a:r>
                    </a:p>
                  </a:txBody>
                  <a:tcPr marL="7609" marR="7609" marT="7602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722673"/>
                  </a:ext>
                </a:extLst>
              </a:tr>
              <a:tr h="25904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招聘费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猎头</a:t>
                      </a:r>
                    </a:p>
                  </a:txBody>
                  <a:tcPr marL="7609" marR="7609" marT="7602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908418"/>
                  </a:ext>
                </a:extLst>
              </a:tr>
              <a:tr h="25904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招聘费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面试人员</a:t>
                      </a:r>
                    </a:p>
                  </a:txBody>
                  <a:tcPr marL="7609" marR="7609" marT="7602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284807"/>
                  </a:ext>
                </a:extLst>
              </a:tr>
              <a:tr h="25904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招聘费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网站招聘</a:t>
                      </a:r>
                    </a:p>
                  </a:txBody>
                  <a:tcPr marL="7609" marR="7609" marT="7602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094511"/>
                  </a:ext>
                </a:extLst>
              </a:tr>
              <a:tr h="25904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薪酬＆劳动咨询费</a:t>
                      </a:r>
                    </a:p>
                  </a:txBody>
                  <a:tcPr marL="7609" marR="7609" marT="7602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433"/>
                  </a:ext>
                </a:extLst>
              </a:tr>
              <a:tr h="259046">
                <a:tc rowSpan="14"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研发费用 </a:t>
                      </a:r>
                    </a:p>
                  </a:txBody>
                  <a:tcPr marL="7609" marR="7609" marT="760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技术服务费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特许权使用费</a:t>
                      </a:r>
                    </a:p>
                  </a:txBody>
                  <a:tcPr marL="7609" marR="7609" marT="7602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098313"/>
                  </a:ext>
                </a:extLst>
              </a:tr>
              <a:tr h="25904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技术服务费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外包劳务</a:t>
                      </a:r>
                    </a:p>
                  </a:txBody>
                  <a:tcPr marL="7609" marR="7609" marT="7602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240191"/>
                  </a:ext>
                </a:extLst>
              </a:tr>
              <a:tr h="25904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技术服务费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评测费</a:t>
                      </a:r>
                    </a:p>
                  </a:txBody>
                  <a:tcPr marL="7609" marR="7609" marT="7602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202283"/>
                  </a:ext>
                </a:extLst>
              </a:tr>
              <a:tr h="25904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技术服务费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域名服务费</a:t>
                      </a:r>
                    </a:p>
                  </a:txBody>
                  <a:tcPr marL="7609" marR="7609" marT="7602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9340108"/>
                  </a:ext>
                </a:extLst>
              </a:tr>
              <a:tr h="25904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技术服务费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托管费</a:t>
                      </a:r>
                    </a:p>
                  </a:txBody>
                  <a:tcPr marL="7609" marR="7609" marT="7602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206943"/>
                  </a:ext>
                </a:extLst>
              </a:tr>
              <a:tr h="25904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软件年费</a:t>
                      </a:r>
                    </a:p>
                  </a:txBody>
                  <a:tcPr marL="7609" marR="7609" marT="7602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705551"/>
                  </a:ext>
                </a:extLst>
              </a:tr>
              <a:tr h="25904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技术服务费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委外研发服务费</a:t>
                      </a:r>
                    </a:p>
                  </a:txBody>
                  <a:tcPr marL="7609" marR="7609" marT="7602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714784"/>
                  </a:ext>
                </a:extLst>
              </a:tr>
              <a:tr h="25904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研发材料</a:t>
                      </a:r>
                    </a:p>
                  </a:txBody>
                  <a:tcPr marL="7609" marR="7609" marT="7602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130473"/>
                  </a:ext>
                </a:extLst>
              </a:tr>
              <a:tr h="25904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电商平台服务费</a:t>
                      </a:r>
                    </a:p>
                  </a:txBody>
                  <a:tcPr marL="7609" marR="7609" marT="7602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859032"/>
                  </a:ext>
                </a:extLst>
              </a:tr>
              <a:tr h="25904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客户投诉费</a:t>
                      </a:r>
                    </a:p>
                  </a:txBody>
                  <a:tcPr marL="7609" marR="7609" marT="7602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166604"/>
                  </a:ext>
                </a:extLst>
              </a:tr>
              <a:tr h="25904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客服外包费用</a:t>
                      </a:r>
                    </a:p>
                  </a:txBody>
                  <a:tcPr marL="7609" marR="7609" marT="7602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268552"/>
                  </a:ext>
                </a:extLst>
              </a:tr>
              <a:tr h="25904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设计费</a:t>
                      </a:r>
                    </a:p>
                  </a:txBody>
                  <a:tcPr marL="7609" marR="7609" marT="7602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854590"/>
                  </a:ext>
                </a:extLst>
              </a:tr>
              <a:tr h="25904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试产费</a:t>
                      </a:r>
                    </a:p>
                  </a:txBody>
                  <a:tcPr marL="7609" marR="7609" marT="7602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520835"/>
                  </a:ext>
                </a:extLst>
              </a:tr>
              <a:tr h="25904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样机费</a:t>
                      </a:r>
                    </a:p>
                  </a:txBody>
                  <a:tcPr marL="7609" marR="7609" marT="7602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588550"/>
                  </a:ext>
                </a:extLst>
              </a:tr>
              <a:tr h="259046">
                <a:tc rowSpan="2"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其他费用</a:t>
                      </a:r>
                    </a:p>
                  </a:txBody>
                  <a:tcPr marL="7609" marR="7609" marT="760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运费</a:t>
                      </a:r>
                    </a:p>
                  </a:txBody>
                  <a:tcPr marL="7609" marR="7609" marT="7602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47341"/>
                  </a:ext>
                </a:extLst>
              </a:tr>
              <a:tr h="29827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财产保险费</a:t>
                      </a:r>
                    </a:p>
                  </a:txBody>
                  <a:tcPr marL="7609" marR="7609" marT="7602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141026"/>
                  </a:ext>
                </a:extLst>
              </a:tr>
            </a:tbl>
          </a:graphicData>
        </a:graphic>
      </p:graphicFrame>
      <p:graphicFrame>
        <p:nvGraphicFramePr>
          <p:cNvPr id="49" name="Group 51"/>
          <p:cNvGraphicFramePr>
            <a:graphicFrameLocks noGrp="1"/>
          </p:cNvGraphicFramePr>
          <p:nvPr/>
        </p:nvGraphicFramePr>
        <p:xfrm>
          <a:off x="6971416" y="2587777"/>
          <a:ext cx="1800000" cy="676656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3184">
                <a:tc>
                  <a:txBody>
                    <a:bodyPr/>
                    <a:lstStyle/>
                    <a:p>
                      <a:pPr marL="171450" marR="0" lvl="0" indent="-1714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zh-CN" altLang="en-US" sz="1200" dirty="0"/>
                        <a:t>预算（成本中心</a:t>
                      </a:r>
                      <a:r>
                        <a:rPr lang="en-US" altLang="zh-CN" sz="1200" dirty="0"/>
                        <a:t>+</a:t>
                      </a:r>
                      <a:r>
                        <a:rPr lang="zh-CN" altLang="en-US" sz="1200" dirty="0"/>
                        <a:t>科目</a:t>
                      </a:r>
                      <a:r>
                        <a:rPr lang="en-US" altLang="zh-CN" sz="1200" dirty="0"/>
                        <a:t>+</a:t>
                      </a:r>
                      <a:r>
                        <a:rPr lang="zh-CN" altLang="en-US" sz="1200" dirty="0"/>
                        <a:t>月度）</a:t>
                      </a:r>
                      <a:endParaRPr lang="en-US" altLang="zh-CN" sz="1200" dirty="0"/>
                    </a:p>
                    <a:p>
                      <a:pPr marL="171450" marR="0" lvl="0" indent="-1714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zh-CN" altLang="en-US" sz="1200" dirty="0"/>
                        <a:t>刚控</a:t>
                      </a:r>
                      <a:endParaRPr lang="en-US" altLang="zh-CN" sz="1200" dirty="0"/>
                    </a:p>
                  </a:txBody>
                  <a:tcPr marL="99063" marR="99063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0" name="Group 51"/>
          <p:cNvGraphicFramePr>
            <a:graphicFrameLocks noGrp="1"/>
          </p:cNvGraphicFramePr>
          <p:nvPr/>
        </p:nvGraphicFramePr>
        <p:xfrm>
          <a:off x="6963125" y="3695379"/>
          <a:ext cx="1800000" cy="64008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3184"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zh-CN" altLang="en-US" sz="1200" dirty="0"/>
                        <a:t>项目预算（项目</a:t>
                      </a:r>
                      <a:r>
                        <a:rPr lang="en-US" altLang="zh-CN" sz="1200" dirty="0"/>
                        <a:t>+</a:t>
                      </a:r>
                      <a:r>
                        <a:rPr lang="zh-CN" altLang="en-US" sz="1200" dirty="0"/>
                        <a:t>成本中心</a:t>
                      </a:r>
                      <a:r>
                        <a:rPr lang="en-US" altLang="zh-CN" sz="1200" dirty="0"/>
                        <a:t>+</a:t>
                      </a:r>
                      <a:r>
                        <a:rPr lang="zh-CN" altLang="en-US" sz="1200" dirty="0"/>
                        <a:t>科目）</a:t>
                      </a:r>
                      <a:endParaRPr lang="en-US" altLang="zh-CN" sz="1200" baseline="0" dirty="0"/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zh-CN" altLang="en-US" sz="1200" baseline="0" dirty="0"/>
                        <a:t>刚控</a:t>
                      </a:r>
                      <a:endParaRPr lang="zh-CN" altLang="en-US" sz="1200" dirty="0"/>
                    </a:p>
                  </a:txBody>
                  <a:tcPr marL="99063" marR="99063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1" name="右箭头 50"/>
          <p:cNvSpPr/>
          <p:nvPr/>
        </p:nvSpPr>
        <p:spPr>
          <a:xfrm>
            <a:off x="6610350" y="3298825"/>
            <a:ext cx="288925" cy="40005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2" name="右箭头 51"/>
          <p:cNvSpPr/>
          <p:nvPr/>
        </p:nvSpPr>
        <p:spPr>
          <a:xfrm>
            <a:off x="8734425" y="3298825"/>
            <a:ext cx="288925" cy="40005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8611" name="矩形 3"/>
          <p:cNvSpPr>
            <a:spLocks noChangeArrowheads="1"/>
          </p:cNvSpPr>
          <p:nvPr/>
        </p:nvSpPr>
        <p:spPr bwMode="auto">
          <a:xfrm>
            <a:off x="8975725" y="3497263"/>
            <a:ext cx="28114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1200" u="sng">
                <a:latin typeface="微软雅黑" panose="020B0503020204020204" pitchFamily="34" charset="-122"/>
              </a:rPr>
              <a:t>预算控制方式：受组织、项目、科目预算控制</a:t>
            </a:r>
            <a:endParaRPr lang="en-US" altLang="zh-CN" sz="1200" u="sng">
              <a:latin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200" u="sng">
                <a:latin typeface="微软雅黑" panose="020B0503020204020204" pitchFamily="34" charset="-122"/>
              </a:rPr>
              <a:t>费用控制方式：直接报销</a:t>
            </a:r>
          </a:p>
        </p:txBody>
      </p:sp>
      <p:sp>
        <p:nvSpPr>
          <p:cNvPr id="54" name="圆角矩形 53"/>
          <p:cNvSpPr/>
          <p:nvPr/>
        </p:nvSpPr>
        <p:spPr>
          <a:xfrm>
            <a:off x="9039225" y="2762250"/>
            <a:ext cx="863600" cy="3603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12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费用开支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10107613" y="2767013"/>
            <a:ext cx="863600" cy="36036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Aft>
                <a:spcPct val="20000"/>
              </a:spcAft>
              <a:defRPr/>
            </a:pPr>
            <a:r>
              <a:rPr lang="zh-CN" altLang="en-US" sz="12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费用报销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11174413" y="2770188"/>
            <a:ext cx="863600" cy="36036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Aft>
                <a:spcPct val="20000"/>
              </a:spcAft>
              <a:defRPr/>
            </a:pPr>
            <a:r>
              <a:rPr lang="zh-CN" altLang="en-US" sz="12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款项支付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7" name="直接箭头连接符 63"/>
          <p:cNvCxnSpPr/>
          <p:nvPr/>
        </p:nvCxnSpPr>
        <p:spPr>
          <a:xfrm>
            <a:off x="9902825" y="2941638"/>
            <a:ext cx="204788" cy="4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64"/>
          <p:cNvCxnSpPr/>
          <p:nvPr/>
        </p:nvCxnSpPr>
        <p:spPr>
          <a:xfrm>
            <a:off x="10971213" y="2946400"/>
            <a:ext cx="203200" cy="3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617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775" y="4800600"/>
            <a:ext cx="4491038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矩形 2"/>
          <p:cNvSpPr>
            <a:spLocks noChangeArrowheads="1"/>
          </p:cNvSpPr>
          <p:nvPr/>
        </p:nvSpPr>
        <p:spPr bwMode="auto">
          <a:xfrm>
            <a:off x="492125" y="100013"/>
            <a:ext cx="79946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8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ts val="750"/>
              </a:spcBef>
            </a:pPr>
            <a:r>
              <a:rPr lang="zh-CN" altLang="en-US" sz="3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案例分享一：奇酷</a:t>
            </a:r>
            <a:r>
              <a:rPr lang="en-US" altLang="zh-CN" sz="3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360</a:t>
            </a:r>
            <a:r>
              <a:rPr lang="zh-CN" altLang="en-US" sz="3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费用管控</a:t>
            </a:r>
            <a:r>
              <a:rPr lang="en-US" altLang="zh-CN" sz="3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3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平台落地</a:t>
            </a:r>
          </a:p>
        </p:txBody>
      </p:sp>
      <p:grpSp>
        <p:nvGrpSpPr>
          <p:cNvPr id="20483" name="组合 242"/>
          <p:cNvGrpSpPr>
            <a:grpSpLocks/>
          </p:cNvGrpSpPr>
          <p:nvPr/>
        </p:nvGrpSpPr>
        <p:grpSpPr bwMode="auto">
          <a:xfrm>
            <a:off x="330200" y="847725"/>
            <a:ext cx="11526838" cy="5946775"/>
            <a:chOff x="300789" y="685800"/>
            <a:chExt cx="11526253" cy="5946749"/>
          </a:xfrm>
        </p:grpSpPr>
        <p:sp>
          <p:nvSpPr>
            <p:cNvPr id="21" name="Rectangle 8"/>
            <p:cNvSpPr>
              <a:spLocks noChangeArrowheads="1"/>
            </p:cNvSpPr>
            <p:nvPr/>
          </p:nvSpPr>
          <p:spPr bwMode="auto">
            <a:xfrm>
              <a:off x="300789" y="6276951"/>
              <a:ext cx="10559514" cy="35559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altLang="zh-CN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EKP-Core</a:t>
              </a:r>
              <a:endParaRPr lang="zh-CN" altLang="en-U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Rectangle 5"/>
            <p:cNvSpPr>
              <a:spLocks noChangeArrowheads="1"/>
            </p:cNvSpPr>
            <p:nvPr/>
          </p:nvSpPr>
          <p:spPr bwMode="auto">
            <a:xfrm>
              <a:off x="1280227" y="1254123"/>
              <a:ext cx="9118137" cy="422590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eaVert" wrap="none" anchor="ctr"/>
            <a:lstStyle/>
            <a:p>
              <a:pPr>
                <a:defRPr/>
              </a:pPr>
              <a:endParaRPr lang="zh-CN" altLang="en-US" sz="140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486" name="矩形 25"/>
            <p:cNvSpPr>
              <a:spLocks noChangeArrowheads="1"/>
            </p:cNvSpPr>
            <p:nvPr/>
          </p:nvSpPr>
          <p:spPr bwMode="auto">
            <a:xfrm>
              <a:off x="1300433" y="1262125"/>
              <a:ext cx="2045114" cy="271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1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财务管理模块功能</a:t>
              </a:r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Rectangle 8"/>
            <p:cNvSpPr>
              <a:spLocks noChangeArrowheads="1"/>
            </p:cNvSpPr>
            <p:nvPr/>
          </p:nvSpPr>
          <p:spPr bwMode="auto">
            <a:xfrm>
              <a:off x="10422175" y="1247773"/>
              <a:ext cx="458765" cy="497996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eaVert" wrap="none" anchor="ctr"/>
            <a:lstStyle/>
            <a:p>
              <a:pPr>
                <a:defRPr/>
              </a:pPr>
              <a:endParaRPr lang="zh-CN" altLang="en-US" sz="1400" b="1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488" name="Rectangle 38"/>
            <p:cNvSpPr>
              <a:spLocks noChangeArrowheads="1"/>
            </p:cNvSpPr>
            <p:nvPr/>
          </p:nvSpPr>
          <p:spPr bwMode="auto">
            <a:xfrm>
              <a:off x="10519008" y="4424347"/>
              <a:ext cx="260337" cy="146843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vert="eaVert"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solidFill>
                    <a:srgbClr val="222A35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多帐套</a:t>
              </a:r>
            </a:p>
          </p:txBody>
        </p:sp>
        <p:sp>
          <p:nvSpPr>
            <p:cNvPr id="29" name="Rectangle 38"/>
            <p:cNvSpPr>
              <a:spLocks noChangeArrowheads="1"/>
            </p:cNvSpPr>
            <p:nvPr/>
          </p:nvSpPr>
          <p:spPr bwMode="auto">
            <a:xfrm>
              <a:off x="10519008" y="1731958"/>
              <a:ext cx="260337" cy="146843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vert="eaVert" wrap="none" anchor="ctr"/>
            <a:lstStyle/>
            <a:p>
              <a:pPr algn="ctr">
                <a:defRPr/>
              </a:pPr>
              <a:r>
                <a:rPr lang="zh-CN" altLang="en-US" sz="1000" b="1" dirty="0">
                  <a:solidFill>
                    <a:schemeClr val="tx2">
                      <a:lumMod val="50000"/>
                    </a:schemeClr>
                  </a:solidFill>
                  <a:latin typeface="Arial" charset="0"/>
                  <a:ea typeface="微软雅黑" pitchFamily="34" charset="-122"/>
                  <a:cs typeface="Arial" pitchFamily="34" charset="0"/>
                </a:rPr>
                <a:t>多</a:t>
              </a:r>
              <a:r>
                <a:rPr lang="zh-CN" altLang="en-US" sz="1000" dirty="0">
                  <a:solidFill>
                    <a:schemeClr val="tx2">
                      <a:lumMod val="50000"/>
                    </a:schemeClr>
                  </a:solidFill>
                  <a:latin typeface="Arial" charset="0"/>
                  <a:ea typeface="微软雅黑" pitchFamily="34" charset="-122"/>
                  <a:cs typeface="Arial" pitchFamily="34" charset="0"/>
                </a:rPr>
                <a:t>组织</a:t>
              </a:r>
              <a:endParaRPr lang="zh-CN" altLang="en-US" sz="1000" b="1" dirty="0">
                <a:solidFill>
                  <a:schemeClr val="tx2">
                    <a:lumMod val="50000"/>
                  </a:schemeClr>
                </a:solidFill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20490" name="AutoShape 4"/>
            <p:cNvSpPr>
              <a:spLocks noChangeArrowheads="1"/>
            </p:cNvSpPr>
            <p:nvPr/>
          </p:nvSpPr>
          <p:spPr bwMode="auto">
            <a:xfrm>
              <a:off x="1307835" y="1560035"/>
              <a:ext cx="2573480" cy="2084691"/>
            </a:xfrm>
            <a:prstGeom prst="roundRect">
              <a:avLst>
                <a:gd name="adj" fmla="val 787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491" name="Text Box 33"/>
            <p:cNvSpPr txBox="1">
              <a:spLocks noChangeArrowheads="1"/>
            </p:cNvSpPr>
            <p:nvPr/>
          </p:nvSpPr>
          <p:spPr bwMode="auto">
            <a:xfrm>
              <a:off x="5994574" y="1530321"/>
              <a:ext cx="2495666" cy="287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2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费用报销（含差旅）</a:t>
              </a:r>
            </a:p>
          </p:txBody>
        </p:sp>
        <p:sp>
          <p:nvSpPr>
            <p:cNvPr id="20492" name="AutoShape 4"/>
            <p:cNvSpPr>
              <a:spLocks noChangeArrowheads="1"/>
            </p:cNvSpPr>
            <p:nvPr/>
          </p:nvSpPr>
          <p:spPr bwMode="auto">
            <a:xfrm>
              <a:off x="5994574" y="1539022"/>
              <a:ext cx="2495666" cy="3882276"/>
            </a:xfrm>
            <a:prstGeom prst="roundRect">
              <a:avLst>
                <a:gd name="adj" fmla="val 684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493" name="Rectangle 27"/>
            <p:cNvSpPr>
              <a:spLocks noChangeArrowheads="1"/>
            </p:cNvSpPr>
            <p:nvPr/>
          </p:nvSpPr>
          <p:spPr bwMode="auto">
            <a:xfrm>
              <a:off x="6113590" y="4039473"/>
              <a:ext cx="1086156" cy="239969"/>
            </a:xfrm>
            <a:prstGeom prst="rect">
              <a:avLst/>
            </a:prstGeom>
            <a:solidFill>
              <a:srgbClr val="E7E7E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预算关联控制</a:t>
              </a:r>
            </a:p>
          </p:txBody>
        </p:sp>
        <p:sp>
          <p:nvSpPr>
            <p:cNvPr id="20494" name="Rectangle 27"/>
            <p:cNvSpPr>
              <a:spLocks noChangeArrowheads="1"/>
            </p:cNvSpPr>
            <p:nvPr/>
          </p:nvSpPr>
          <p:spPr bwMode="auto">
            <a:xfrm>
              <a:off x="6110758" y="4315680"/>
              <a:ext cx="1086156" cy="239969"/>
            </a:xfrm>
            <a:prstGeom prst="rect">
              <a:avLst/>
            </a:prstGeom>
            <a:solidFill>
              <a:srgbClr val="E7E7E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核销借款</a:t>
              </a:r>
              <a:endParaRPr lang="zh-CN" altLang="en-US" sz="10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495" name="Rectangle 27"/>
            <p:cNvSpPr>
              <a:spLocks noChangeArrowheads="1"/>
            </p:cNvSpPr>
            <p:nvPr/>
          </p:nvSpPr>
          <p:spPr bwMode="auto">
            <a:xfrm>
              <a:off x="7293601" y="4580224"/>
              <a:ext cx="1086156" cy="239969"/>
            </a:xfrm>
            <a:prstGeom prst="rect">
              <a:avLst/>
            </a:prstGeom>
            <a:solidFill>
              <a:srgbClr val="E7E7E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财务审核控制</a:t>
              </a:r>
            </a:p>
          </p:txBody>
        </p:sp>
        <p:sp>
          <p:nvSpPr>
            <p:cNvPr id="20496" name="Rectangle 27"/>
            <p:cNvSpPr>
              <a:spLocks noChangeArrowheads="1"/>
            </p:cNvSpPr>
            <p:nvPr/>
          </p:nvSpPr>
          <p:spPr bwMode="auto">
            <a:xfrm>
              <a:off x="6122958" y="5132925"/>
              <a:ext cx="2239094" cy="239969"/>
            </a:xfrm>
            <a:prstGeom prst="rect">
              <a:avLst/>
            </a:prstGeom>
            <a:solidFill>
              <a:srgbClr val="E7E7E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部门、科目、项目费用统计报表</a:t>
              </a:r>
            </a:p>
          </p:txBody>
        </p:sp>
        <p:sp>
          <p:nvSpPr>
            <p:cNvPr id="20497" name="Rectangle 27"/>
            <p:cNvSpPr>
              <a:spLocks noChangeArrowheads="1"/>
            </p:cNvSpPr>
            <p:nvPr/>
          </p:nvSpPr>
          <p:spPr bwMode="auto">
            <a:xfrm>
              <a:off x="7290313" y="4037214"/>
              <a:ext cx="1071739" cy="239969"/>
            </a:xfrm>
            <a:prstGeom prst="rect">
              <a:avLst/>
            </a:prstGeom>
            <a:solidFill>
              <a:srgbClr val="E7E7E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事前申请控制</a:t>
              </a:r>
            </a:p>
          </p:txBody>
        </p:sp>
        <p:sp>
          <p:nvSpPr>
            <p:cNvPr id="20498" name="Rectangle 27"/>
            <p:cNvSpPr>
              <a:spLocks noChangeArrowheads="1"/>
            </p:cNvSpPr>
            <p:nvPr/>
          </p:nvSpPr>
          <p:spPr bwMode="auto">
            <a:xfrm>
              <a:off x="7292919" y="4304492"/>
              <a:ext cx="1073112" cy="239969"/>
            </a:xfrm>
            <a:prstGeom prst="rect">
              <a:avLst/>
            </a:prstGeom>
            <a:solidFill>
              <a:srgbClr val="E7E7E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费用额度控制</a:t>
              </a:r>
            </a:p>
          </p:txBody>
        </p:sp>
        <p:sp>
          <p:nvSpPr>
            <p:cNvPr id="20499" name="Rectangle 27"/>
            <p:cNvSpPr>
              <a:spLocks noChangeArrowheads="1"/>
            </p:cNvSpPr>
            <p:nvPr/>
          </p:nvSpPr>
          <p:spPr bwMode="auto">
            <a:xfrm>
              <a:off x="6113363" y="4588212"/>
              <a:ext cx="1086156" cy="239969"/>
            </a:xfrm>
            <a:prstGeom prst="rect">
              <a:avLst/>
            </a:prstGeom>
            <a:solidFill>
              <a:srgbClr val="E7E7E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条形码</a:t>
              </a:r>
            </a:p>
          </p:txBody>
        </p:sp>
        <p:sp>
          <p:nvSpPr>
            <p:cNvPr id="20500" name="Text Box 33"/>
            <p:cNvSpPr txBox="1">
              <a:spLocks noChangeArrowheads="1"/>
            </p:cNvSpPr>
            <p:nvPr/>
          </p:nvSpPr>
          <p:spPr bwMode="auto">
            <a:xfrm>
              <a:off x="8542421" y="1530934"/>
              <a:ext cx="181951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12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借款管理</a:t>
              </a:r>
              <a:endPara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501" name="Rectangle 27"/>
            <p:cNvSpPr>
              <a:spLocks noChangeArrowheads="1"/>
            </p:cNvSpPr>
            <p:nvPr/>
          </p:nvSpPr>
          <p:spPr bwMode="auto">
            <a:xfrm>
              <a:off x="8635074" y="1926685"/>
              <a:ext cx="1648829" cy="239969"/>
            </a:xfrm>
            <a:prstGeom prst="rect">
              <a:avLst/>
            </a:prstGeom>
            <a:solidFill>
              <a:srgbClr val="E7E7E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员工借款</a:t>
              </a:r>
            </a:p>
          </p:txBody>
        </p:sp>
        <p:sp>
          <p:nvSpPr>
            <p:cNvPr id="20502" name="Rectangle 27"/>
            <p:cNvSpPr>
              <a:spLocks noChangeArrowheads="1"/>
            </p:cNvSpPr>
            <p:nvPr/>
          </p:nvSpPr>
          <p:spPr bwMode="auto">
            <a:xfrm>
              <a:off x="8646865" y="2459067"/>
              <a:ext cx="1648829" cy="239969"/>
            </a:xfrm>
            <a:prstGeom prst="rect">
              <a:avLst/>
            </a:prstGeom>
            <a:solidFill>
              <a:srgbClr val="E7E7E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房租押金借款</a:t>
              </a:r>
            </a:p>
          </p:txBody>
        </p:sp>
        <p:sp>
          <p:nvSpPr>
            <p:cNvPr id="20503" name="AutoShape 4"/>
            <p:cNvSpPr>
              <a:spLocks noChangeArrowheads="1"/>
            </p:cNvSpPr>
            <p:nvPr/>
          </p:nvSpPr>
          <p:spPr bwMode="auto">
            <a:xfrm>
              <a:off x="8542421" y="1530204"/>
              <a:ext cx="1819518" cy="3891093"/>
            </a:xfrm>
            <a:prstGeom prst="roundRect">
              <a:avLst>
                <a:gd name="adj" fmla="val 787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504" name="Rectangle 27"/>
            <p:cNvSpPr>
              <a:spLocks noChangeArrowheads="1"/>
            </p:cNvSpPr>
            <p:nvPr/>
          </p:nvSpPr>
          <p:spPr bwMode="auto">
            <a:xfrm>
              <a:off x="8644475" y="2721017"/>
              <a:ext cx="1648829" cy="239969"/>
            </a:xfrm>
            <a:prstGeom prst="rect">
              <a:avLst/>
            </a:prstGeom>
            <a:solidFill>
              <a:srgbClr val="E7E7E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办公类押金借款</a:t>
              </a:r>
            </a:p>
          </p:txBody>
        </p:sp>
        <p:sp>
          <p:nvSpPr>
            <p:cNvPr id="20505" name="Rectangle 27"/>
            <p:cNvSpPr>
              <a:spLocks noChangeArrowheads="1"/>
            </p:cNvSpPr>
            <p:nvPr/>
          </p:nvSpPr>
          <p:spPr bwMode="auto">
            <a:xfrm>
              <a:off x="8647508" y="3259673"/>
              <a:ext cx="1648829" cy="239969"/>
            </a:xfrm>
            <a:prstGeom prst="rect">
              <a:avLst/>
            </a:prstGeom>
            <a:solidFill>
              <a:srgbClr val="E7E7E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交通类押金借款</a:t>
              </a:r>
            </a:p>
          </p:txBody>
        </p:sp>
        <p:sp>
          <p:nvSpPr>
            <p:cNvPr id="20506" name="Rectangle 27"/>
            <p:cNvSpPr>
              <a:spLocks noChangeArrowheads="1"/>
            </p:cNvSpPr>
            <p:nvPr/>
          </p:nvSpPr>
          <p:spPr bwMode="auto">
            <a:xfrm>
              <a:off x="8635076" y="2192922"/>
              <a:ext cx="1648829" cy="239969"/>
            </a:xfrm>
            <a:prstGeom prst="rect">
              <a:avLst/>
            </a:prstGeom>
            <a:solidFill>
              <a:srgbClr val="E7E7E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备用金借款</a:t>
              </a:r>
            </a:p>
          </p:txBody>
        </p:sp>
        <p:grpSp>
          <p:nvGrpSpPr>
            <p:cNvPr id="20507" name="组合 266"/>
            <p:cNvGrpSpPr>
              <a:grpSpLocks/>
            </p:cNvGrpSpPr>
            <p:nvPr/>
          </p:nvGrpSpPr>
          <p:grpSpPr bwMode="auto">
            <a:xfrm>
              <a:off x="300789" y="685800"/>
              <a:ext cx="10555932" cy="527641"/>
              <a:chOff x="874023" y="692613"/>
              <a:chExt cx="9218994" cy="509170"/>
            </a:xfrm>
          </p:grpSpPr>
          <p:sp>
            <p:nvSpPr>
              <p:cNvPr id="150" name="Rectangle 3"/>
              <p:cNvSpPr>
                <a:spLocks noChangeArrowheads="1"/>
              </p:cNvSpPr>
              <p:nvPr/>
            </p:nvSpPr>
            <p:spPr bwMode="auto">
              <a:xfrm>
                <a:off x="878183" y="692613"/>
                <a:ext cx="9215190" cy="50859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eaVert" wrap="none" anchor="ctr"/>
              <a:lstStyle/>
              <a:p>
                <a:pPr>
                  <a:defRPr/>
                </a:pPr>
                <a:endParaRPr lang="zh-CN" altLang="en-US" sz="1400" b="1">
                  <a:solidFill>
                    <a:schemeClr val="tx2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51" name="Text Box 25"/>
              <p:cNvSpPr txBox="1">
                <a:spLocks noChangeArrowheads="1"/>
              </p:cNvSpPr>
              <p:nvPr/>
            </p:nvSpPr>
            <p:spPr bwMode="auto">
              <a:xfrm>
                <a:off x="874023" y="764614"/>
                <a:ext cx="9219349" cy="3998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200" b="1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200" b="1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200" b="1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200" b="1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200" b="1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defRPr/>
                </a:pPr>
                <a:r>
                  <a:rPr lang="en-US" altLang="zh-CN" sz="2000" i="0" dirty="0">
                    <a:solidFill>
                      <a:schemeClr val="tx2">
                        <a:lumMod val="50000"/>
                      </a:schemeClr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IMIS</a:t>
                </a:r>
                <a:r>
                  <a:rPr lang="zh-CN" altLang="en-US" sz="2000" i="0" dirty="0">
                    <a:solidFill>
                      <a:schemeClr val="tx2">
                        <a:lumMod val="50000"/>
                      </a:schemeClr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工作台</a:t>
                </a:r>
              </a:p>
            </p:txBody>
          </p:sp>
        </p:grpSp>
        <p:sp>
          <p:nvSpPr>
            <p:cNvPr id="61" name="Rectangle 8"/>
            <p:cNvSpPr>
              <a:spLocks noChangeArrowheads="1"/>
            </p:cNvSpPr>
            <p:nvPr/>
          </p:nvSpPr>
          <p:spPr bwMode="auto">
            <a:xfrm>
              <a:off x="1281814" y="5511779"/>
              <a:ext cx="9116550" cy="7286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eaVert" wrap="none" anchor="ctr"/>
            <a:lstStyle/>
            <a:p>
              <a:pPr>
                <a:defRPr/>
              </a:pPr>
              <a:endParaRPr lang="zh-CN" altLang="en-US" sz="140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509" name="矩形 61"/>
            <p:cNvSpPr>
              <a:spLocks noChangeArrowheads="1"/>
            </p:cNvSpPr>
            <p:nvPr/>
          </p:nvSpPr>
          <p:spPr bwMode="auto">
            <a:xfrm>
              <a:off x="1276198" y="5529973"/>
              <a:ext cx="61082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1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费控基础配置</a:t>
              </a:r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510" name="Rectangle 30"/>
            <p:cNvSpPr>
              <a:spLocks noChangeArrowheads="1"/>
            </p:cNvSpPr>
            <p:nvPr/>
          </p:nvSpPr>
          <p:spPr bwMode="auto">
            <a:xfrm>
              <a:off x="4637619" y="5940402"/>
              <a:ext cx="827046" cy="2397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solidFill>
                    <a:srgbClr val="222A35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核算项目</a:t>
              </a:r>
              <a:endParaRPr lang="en-US" altLang="zh-CN" sz="1000">
                <a:solidFill>
                  <a:srgbClr val="222A35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0511" name="Rectangle 30"/>
            <p:cNvSpPr>
              <a:spLocks noChangeArrowheads="1"/>
            </p:cNvSpPr>
            <p:nvPr/>
          </p:nvSpPr>
          <p:spPr bwMode="auto">
            <a:xfrm>
              <a:off x="3712154" y="5926115"/>
              <a:ext cx="828633" cy="23971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solidFill>
                    <a:srgbClr val="222A35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预算科目</a:t>
              </a:r>
              <a:endParaRPr lang="en-US" altLang="zh-CN" sz="1000">
                <a:solidFill>
                  <a:srgbClr val="222A35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0512" name="Rectangle 30"/>
            <p:cNvSpPr>
              <a:spLocks noChangeArrowheads="1"/>
            </p:cNvSpPr>
            <p:nvPr/>
          </p:nvSpPr>
          <p:spPr bwMode="auto">
            <a:xfrm>
              <a:off x="7377505" y="5932465"/>
              <a:ext cx="828633" cy="23971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solidFill>
                    <a:srgbClr val="222A35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币种</a:t>
              </a:r>
              <a:r>
                <a:rPr lang="en-US" altLang="zh-CN" sz="1000">
                  <a:solidFill>
                    <a:srgbClr val="222A35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/</a:t>
              </a:r>
              <a:r>
                <a:rPr lang="zh-CN" altLang="en-US" sz="1000">
                  <a:solidFill>
                    <a:srgbClr val="222A35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汇率</a:t>
              </a:r>
              <a:endParaRPr lang="en-US" altLang="zh-CN" sz="1000">
                <a:solidFill>
                  <a:srgbClr val="222A35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0513" name="Rectangle 30"/>
            <p:cNvSpPr>
              <a:spLocks noChangeArrowheads="1"/>
            </p:cNvSpPr>
            <p:nvPr/>
          </p:nvSpPr>
          <p:spPr bwMode="auto">
            <a:xfrm>
              <a:off x="5550386" y="5932465"/>
              <a:ext cx="827045" cy="23971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solidFill>
                    <a:srgbClr val="222A35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付款银行</a:t>
              </a:r>
              <a:endParaRPr lang="en-US" altLang="zh-CN" sz="1000">
                <a:solidFill>
                  <a:srgbClr val="222A35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7" name="Rectangle 30"/>
            <p:cNvSpPr>
              <a:spLocks noChangeArrowheads="1"/>
            </p:cNvSpPr>
            <p:nvPr/>
          </p:nvSpPr>
          <p:spPr bwMode="auto">
            <a:xfrm>
              <a:off x="1905671" y="5607028"/>
              <a:ext cx="827045" cy="2397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zh-CN" altLang="en-US" sz="1000" dirty="0">
                  <a:solidFill>
                    <a:schemeClr val="tx2">
                      <a:lumMod val="50000"/>
                    </a:schemeClr>
                  </a:solidFill>
                  <a:latin typeface="Arial" charset="0"/>
                  <a:ea typeface="微软雅黑" pitchFamily="34" charset="-122"/>
                  <a:cs typeface="Arial" pitchFamily="34" charset="0"/>
                </a:rPr>
                <a:t>法人映射</a:t>
              </a:r>
              <a:endParaRPr lang="en-US" altLang="zh-CN" sz="1000" dirty="0">
                <a:solidFill>
                  <a:schemeClr val="tx2">
                    <a:lumMod val="50000"/>
                  </a:schemeClr>
                </a:solidFill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68" name="Rectangle 30"/>
            <p:cNvSpPr>
              <a:spLocks noChangeArrowheads="1"/>
            </p:cNvSpPr>
            <p:nvPr/>
          </p:nvSpPr>
          <p:spPr bwMode="auto">
            <a:xfrm>
              <a:off x="2810500" y="5607028"/>
              <a:ext cx="828633" cy="2397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zh-CN" altLang="en-US" sz="1000" dirty="0">
                  <a:solidFill>
                    <a:schemeClr val="tx2">
                      <a:lumMod val="50000"/>
                    </a:schemeClr>
                  </a:solidFill>
                  <a:latin typeface="Arial" charset="0"/>
                  <a:ea typeface="微软雅黑" pitchFamily="34" charset="-122"/>
                  <a:cs typeface="Arial" pitchFamily="34" charset="0"/>
                </a:rPr>
                <a:t>公司映射</a:t>
              </a:r>
              <a:endParaRPr lang="en-US" altLang="zh-CN" sz="1000" dirty="0">
                <a:solidFill>
                  <a:schemeClr val="tx2">
                    <a:lumMod val="50000"/>
                  </a:schemeClr>
                </a:solidFill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69" name="Rectangle 30"/>
            <p:cNvSpPr>
              <a:spLocks noChangeArrowheads="1"/>
            </p:cNvSpPr>
            <p:nvPr/>
          </p:nvSpPr>
          <p:spPr bwMode="auto">
            <a:xfrm>
              <a:off x="3712154" y="5613378"/>
              <a:ext cx="828633" cy="2397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zh-CN" altLang="en-US" sz="1000" dirty="0">
                  <a:solidFill>
                    <a:schemeClr val="tx2">
                      <a:lumMod val="50000"/>
                    </a:schemeClr>
                  </a:solidFill>
                  <a:latin typeface="Arial" charset="0"/>
                  <a:ea typeface="微软雅黑" pitchFamily="34" charset="-122"/>
                  <a:cs typeface="Arial" pitchFamily="34" charset="0"/>
                </a:rPr>
                <a:t>成本中心映射</a:t>
              </a:r>
              <a:endParaRPr lang="en-US" altLang="zh-CN" sz="1000" dirty="0">
                <a:solidFill>
                  <a:schemeClr val="tx2">
                    <a:lumMod val="50000"/>
                  </a:schemeClr>
                </a:solidFill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20517" name="Rectangle 30"/>
            <p:cNvSpPr>
              <a:spLocks noChangeArrowheads="1"/>
            </p:cNvSpPr>
            <p:nvPr/>
          </p:nvSpPr>
          <p:spPr bwMode="auto">
            <a:xfrm>
              <a:off x="4637619" y="5614966"/>
              <a:ext cx="827046" cy="23971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solidFill>
                    <a:srgbClr val="222A35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帐套映射</a:t>
              </a:r>
              <a:endParaRPr lang="en-US" altLang="zh-CN" sz="1000">
                <a:solidFill>
                  <a:srgbClr val="222A35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0518" name="Rectangle 30"/>
            <p:cNvSpPr>
              <a:spLocks noChangeArrowheads="1"/>
            </p:cNvSpPr>
            <p:nvPr/>
          </p:nvSpPr>
          <p:spPr bwMode="auto">
            <a:xfrm>
              <a:off x="1905671" y="5915002"/>
              <a:ext cx="827045" cy="2397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solidFill>
                    <a:srgbClr val="222A35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会计科目</a:t>
              </a:r>
              <a:endParaRPr lang="en-US" altLang="zh-CN" sz="1000">
                <a:solidFill>
                  <a:srgbClr val="222A35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0519" name="Rectangle 30"/>
            <p:cNvSpPr>
              <a:spLocks noChangeArrowheads="1"/>
            </p:cNvSpPr>
            <p:nvPr/>
          </p:nvSpPr>
          <p:spPr bwMode="auto">
            <a:xfrm>
              <a:off x="2810500" y="5915002"/>
              <a:ext cx="828633" cy="2397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solidFill>
                    <a:srgbClr val="222A35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费用类型</a:t>
              </a:r>
              <a:endParaRPr lang="en-US" altLang="zh-CN" sz="1000">
                <a:solidFill>
                  <a:srgbClr val="222A35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0520" name="Rectangle 30"/>
            <p:cNvSpPr>
              <a:spLocks noChangeArrowheads="1"/>
            </p:cNvSpPr>
            <p:nvPr/>
          </p:nvSpPr>
          <p:spPr bwMode="auto">
            <a:xfrm>
              <a:off x="5551972" y="5613378"/>
              <a:ext cx="827046" cy="2397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solidFill>
                    <a:srgbClr val="222A35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人员映射</a:t>
              </a:r>
              <a:endParaRPr lang="en-US" altLang="zh-CN" sz="1000">
                <a:solidFill>
                  <a:srgbClr val="222A35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4" name="Rectangle 30"/>
            <p:cNvSpPr>
              <a:spLocks noChangeArrowheads="1"/>
            </p:cNvSpPr>
            <p:nvPr/>
          </p:nvSpPr>
          <p:spPr bwMode="auto">
            <a:xfrm>
              <a:off x="6475851" y="5932465"/>
              <a:ext cx="828633" cy="23971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zh-CN" altLang="en-US" sz="1000" dirty="0">
                  <a:solidFill>
                    <a:schemeClr val="tx2">
                      <a:lumMod val="50000"/>
                    </a:schemeClr>
                  </a:solidFill>
                  <a:ea typeface="微软雅黑" pitchFamily="34" charset="-122"/>
                  <a:cs typeface="Arial" pitchFamily="34" charset="0"/>
                </a:rPr>
                <a:t>付款方式</a:t>
              </a:r>
              <a:endParaRPr lang="en-US" altLang="zh-CN" sz="1000" dirty="0">
                <a:solidFill>
                  <a:schemeClr val="tx2">
                    <a:lumMod val="50000"/>
                  </a:schemeClr>
                </a:solidFill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20522" name="Rectangle 30"/>
            <p:cNvSpPr>
              <a:spLocks noChangeArrowheads="1"/>
            </p:cNvSpPr>
            <p:nvPr/>
          </p:nvSpPr>
          <p:spPr bwMode="auto">
            <a:xfrm>
              <a:off x="7364805" y="5610203"/>
              <a:ext cx="828633" cy="2397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solidFill>
                    <a:srgbClr val="222A35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费用标准</a:t>
              </a:r>
              <a:endParaRPr lang="en-US" altLang="zh-CN" sz="1000">
                <a:solidFill>
                  <a:srgbClr val="222A35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0523" name="Text Box 33"/>
            <p:cNvSpPr txBox="1">
              <a:spLocks noChangeArrowheads="1"/>
            </p:cNvSpPr>
            <p:nvPr/>
          </p:nvSpPr>
          <p:spPr bwMode="auto">
            <a:xfrm>
              <a:off x="1377702" y="1562523"/>
              <a:ext cx="1974967" cy="287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12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预算管理</a:t>
              </a:r>
              <a:endPara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524" name="Rectangle 27"/>
            <p:cNvSpPr>
              <a:spLocks noChangeArrowheads="1"/>
            </p:cNvSpPr>
            <p:nvPr/>
          </p:nvSpPr>
          <p:spPr bwMode="auto">
            <a:xfrm>
              <a:off x="1428157" y="1834558"/>
              <a:ext cx="2340000" cy="244204"/>
            </a:xfrm>
            <a:prstGeom prst="rect">
              <a:avLst/>
            </a:prstGeom>
            <a:solidFill>
              <a:srgbClr val="E7E7E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部门</a:t>
              </a:r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成本中心</a:t>
              </a:r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科目年度预算</a:t>
              </a:r>
            </a:p>
          </p:txBody>
        </p:sp>
        <p:sp>
          <p:nvSpPr>
            <p:cNvPr id="20525" name="Rectangle 27"/>
            <p:cNvSpPr>
              <a:spLocks noChangeArrowheads="1"/>
            </p:cNvSpPr>
            <p:nvPr/>
          </p:nvSpPr>
          <p:spPr bwMode="auto">
            <a:xfrm>
              <a:off x="1430396" y="2746240"/>
              <a:ext cx="1080000" cy="239969"/>
            </a:xfrm>
            <a:prstGeom prst="rect">
              <a:avLst/>
            </a:prstGeom>
            <a:solidFill>
              <a:srgbClr val="E7E7E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预算导入</a:t>
              </a:r>
            </a:p>
          </p:txBody>
        </p:sp>
        <p:sp>
          <p:nvSpPr>
            <p:cNvPr id="20526" name="Rectangle 27"/>
            <p:cNvSpPr>
              <a:spLocks noChangeArrowheads="1"/>
            </p:cNvSpPr>
            <p:nvPr/>
          </p:nvSpPr>
          <p:spPr bwMode="auto">
            <a:xfrm>
              <a:off x="2686057" y="2747699"/>
              <a:ext cx="1080000" cy="239969"/>
            </a:xfrm>
            <a:prstGeom prst="rect">
              <a:avLst/>
            </a:prstGeom>
            <a:solidFill>
              <a:srgbClr val="E7E7E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预算调整</a:t>
              </a:r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追加</a:t>
              </a:r>
            </a:p>
          </p:txBody>
        </p:sp>
        <p:sp>
          <p:nvSpPr>
            <p:cNvPr id="20527" name="Rectangle 27"/>
            <p:cNvSpPr>
              <a:spLocks noChangeArrowheads="1"/>
            </p:cNvSpPr>
            <p:nvPr/>
          </p:nvSpPr>
          <p:spPr bwMode="auto">
            <a:xfrm>
              <a:off x="2686845" y="3042253"/>
              <a:ext cx="1080000" cy="238758"/>
            </a:xfrm>
            <a:prstGeom prst="rect">
              <a:avLst/>
            </a:prstGeom>
            <a:solidFill>
              <a:srgbClr val="E7E7E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项目预算申请</a:t>
              </a:r>
            </a:p>
          </p:txBody>
        </p:sp>
        <p:sp>
          <p:nvSpPr>
            <p:cNvPr id="20528" name="Rectangle 27"/>
            <p:cNvSpPr>
              <a:spLocks noChangeArrowheads="1"/>
            </p:cNvSpPr>
            <p:nvPr/>
          </p:nvSpPr>
          <p:spPr bwMode="auto">
            <a:xfrm>
              <a:off x="1428497" y="3044287"/>
              <a:ext cx="1080000" cy="239969"/>
            </a:xfrm>
            <a:prstGeom prst="rect">
              <a:avLst/>
            </a:prstGeom>
            <a:solidFill>
              <a:srgbClr val="E7E7E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费用预提申请</a:t>
              </a:r>
            </a:p>
          </p:txBody>
        </p:sp>
        <p:sp>
          <p:nvSpPr>
            <p:cNvPr id="20529" name="Rectangle 27"/>
            <p:cNvSpPr>
              <a:spLocks noChangeArrowheads="1"/>
            </p:cNvSpPr>
            <p:nvPr/>
          </p:nvSpPr>
          <p:spPr bwMode="auto">
            <a:xfrm>
              <a:off x="1425829" y="2133918"/>
              <a:ext cx="2340000" cy="261617"/>
            </a:xfrm>
            <a:prstGeom prst="rect">
              <a:avLst/>
            </a:prstGeom>
            <a:solidFill>
              <a:srgbClr val="E7E7E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部门</a:t>
              </a:r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成本中心</a:t>
              </a:r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科目月度预算</a:t>
              </a:r>
            </a:p>
          </p:txBody>
        </p:sp>
        <p:sp>
          <p:nvSpPr>
            <p:cNvPr id="20530" name="Rectangle 27"/>
            <p:cNvSpPr>
              <a:spLocks noChangeArrowheads="1"/>
            </p:cNvSpPr>
            <p:nvPr/>
          </p:nvSpPr>
          <p:spPr bwMode="auto">
            <a:xfrm>
              <a:off x="1425831" y="2434775"/>
              <a:ext cx="2340000" cy="264261"/>
            </a:xfrm>
            <a:prstGeom prst="rect">
              <a:avLst/>
            </a:prstGeom>
            <a:solidFill>
              <a:srgbClr val="E7E7E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</a:t>
              </a:r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成本中心</a:t>
              </a:r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科目预算数据</a:t>
              </a:r>
            </a:p>
          </p:txBody>
        </p:sp>
        <p:sp>
          <p:nvSpPr>
            <p:cNvPr id="20531" name="Text Box 33"/>
            <p:cNvSpPr txBox="1">
              <a:spLocks noChangeArrowheads="1"/>
            </p:cNvSpPr>
            <p:nvPr/>
          </p:nvSpPr>
          <p:spPr bwMode="auto">
            <a:xfrm>
              <a:off x="3949713" y="1564982"/>
              <a:ext cx="1992722" cy="287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12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费用申请</a:t>
              </a:r>
              <a:endPara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532" name="Rectangle 27"/>
            <p:cNvSpPr>
              <a:spLocks noChangeArrowheads="1"/>
            </p:cNvSpPr>
            <p:nvPr/>
          </p:nvSpPr>
          <p:spPr bwMode="auto">
            <a:xfrm>
              <a:off x="4045884" y="2083375"/>
              <a:ext cx="1772491" cy="239969"/>
            </a:xfrm>
            <a:prstGeom prst="rect">
              <a:avLst/>
            </a:prstGeom>
            <a:solidFill>
              <a:srgbClr val="E7E7E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境外出差申请</a:t>
              </a:r>
            </a:p>
          </p:txBody>
        </p:sp>
        <p:sp>
          <p:nvSpPr>
            <p:cNvPr id="20533" name="AutoShape 4"/>
            <p:cNvSpPr>
              <a:spLocks noChangeArrowheads="1"/>
            </p:cNvSpPr>
            <p:nvPr/>
          </p:nvSpPr>
          <p:spPr bwMode="auto">
            <a:xfrm>
              <a:off x="3941475" y="1548002"/>
              <a:ext cx="2000960" cy="2098045"/>
            </a:xfrm>
            <a:prstGeom prst="roundRect">
              <a:avLst>
                <a:gd name="adj" fmla="val 684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534" name="Rectangle 27"/>
            <p:cNvSpPr>
              <a:spLocks noChangeArrowheads="1"/>
            </p:cNvSpPr>
            <p:nvPr/>
          </p:nvSpPr>
          <p:spPr bwMode="auto">
            <a:xfrm>
              <a:off x="4043223" y="2347152"/>
              <a:ext cx="1771200" cy="239969"/>
            </a:xfrm>
            <a:prstGeom prst="rect">
              <a:avLst/>
            </a:prstGeom>
            <a:solidFill>
              <a:srgbClr val="E7E7E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市场费申请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535" name="Rectangle 27"/>
            <p:cNvSpPr>
              <a:spLocks noChangeArrowheads="1"/>
            </p:cNvSpPr>
            <p:nvPr/>
          </p:nvSpPr>
          <p:spPr bwMode="auto">
            <a:xfrm>
              <a:off x="4046430" y="3128487"/>
              <a:ext cx="1772491" cy="238758"/>
            </a:xfrm>
            <a:prstGeom prst="rect">
              <a:avLst/>
            </a:prstGeom>
            <a:solidFill>
              <a:srgbClr val="E7E7E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申请预算校验、占用、释放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536" name="Rectangle 27"/>
            <p:cNvSpPr>
              <a:spLocks noChangeArrowheads="1"/>
            </p:cNvSpPr>
            <p:nvPr/>
          </p:nvSpPr>
          <p:spPr bwMode="auto">
            <a:xfrm>
              <a:off x="4039224" y="1817733"/>
              <a:ext cx="1772491" cy="238758"/>
            </a:xfrm>
            <a:prstGeom prst="rect">
              <a:avLst/>
            </a:prstGeom>
            <a:solidFill>
              <a:srgbClr val="E7E7E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境内出差申请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537" name="Rectangle 27"/>
            <p:cNvSpPr>
              <a:spLocks noChangeArrowheads="1"/>
            </p:cNvSpPr>
            <p:nvPr/>
          </p:nvSpPr>
          <p:spPr bwMode="auto">
            <a:xfrm>
              <a:off x="4043221" y="2870556"/>
              <a:ext cx="1772491" cy="239969"/>
            </a:xfrm>
            <a:prstGeom prst="rect">
              <a:avLst/>
            </a:prstGeom>
            <a:solidFill>
              <a:srgbClr val="E7E7E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借款事前申请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538" name="Rectangle 27"/>
            <p:cNvSpPr>
              <a:spLocks noChangeArrowheads="1"/>
            </p:cNvSpPr>
            <p:nvPr/>
          </p:nvSpPr>
          <p:spPr bwMode="auto">
            <a:xfrm>
              <a:off x="4047366" y="2613026"/>
              <a:ext cx="1771200" cy="239969"/>
            </a:xfrm>
            <a:prstGeom prst="rect">
              <a:avLst/>
            </a:prstGeom>
            <a:solidFill>
              <a:srgbClr val="E7E7E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业务费申请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539" name="Rectangle 27"/>
            <p:cNvSpPr>
              <a:spLocks noChangeArrowheads="1"/>
            </p:cNvSpPr>
            <p:nvPr/>
          </p:nvSpPr>
          <p:spPr bwMode="auto">
            <a:xfrm>
              <a:off x="4048744" y="3391065"/>
              <a:ext cx="1772491" cy="238758"/>
            </a:xfrm>
            <a:prstGeom prst="rect">
              <a:avLst/>
            </a:prstGeom>
            <a:solidFill>
              <a:srgbClr val="E7E7E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申请与借款、报销关联控制</a:t>
              </a:r>
              <a:endParaRPr lang="en-US" altLang="zh-CN" sz="10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540" name="Text Box 33"/>
            <p:cNvSpPr txBox="1">
              <a:spLocks noChangeArrowheads="1"/>
            </p:cNvSpPr>
            <p:nvPr/>
          </p:nvSpPr>
          <p:spPr bwMode="auto">
            <a:xfrm>
              <a:off x="1367997" y="3845932"/>
              <a:ext cx="4141286" cy="2768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12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支付及凭证中心</a:t>
              </a:r>
              <a:endPara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541" name="Rectangle 27"/>
            <p:cNvSpPr>
              <a:spLocks noChangeArrowheads="1"/>
            </p:cNvSpPr>
            <p:nvPr/>
          </p:nvSpPr>
          <p:spPr bwMode="auto">
            <a:xfrm>
              <a:off x="2268562" y="4885248"/>
              <a:ext cx="869757" cy="239969"/>
            </a:xfrm>
            <a:prstGeom prst="rect">
              <a:avLst/>
            </a:prstGeom>
            <a:solidFill>
              <a:srgbClr val="E7E7E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凭证修改</a:t>
              </a:r>
            </a:p>
          </p:txBody>
        </p:sp>
        <p:sp>
          <p:nvSpPr>
            <p:cNvPr id="20542" name="AutoShape 4"/>
            <p:cNvSpPr>
              <a:spLocks noChangeArrowheads="1"/>
            </p:cNvSpPr>
            <p:nvPr/>
          </p:nvSpPr>
          <p:spPr bwMode="auto">
            <a:xfrm>
              <a:off x="1300433" y="3831440"/>
              <a:ext cx="4642002" cy="1589858"/>
            </a:xfrm>
            <a:prstGeom prst="roundRect">
              <a:avLst>
                <a:gd name="adj" fmla="val 684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543" name="Rectangle 27"/>
            <p:cNvSpPr>
              <a:spLocks noChangeArrowheads="1"/>
            </p:cNvSpPr>
            <p:nvPr/>
          </p:nvSpPr>
          <p:spPr bwMode="auto">
            <a:xfrm>
              <a:off x="1354089" y="4889139"/>
              <a:ext cx="869757" cy="238758"/>
            </a:xfrm>
            <a:prstGeom prst="rect">
              <a:avLst/>
            </a:prstGeom>
            <a:solidFill>
              <a:srgbClr val="E7E7E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预制凭证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544" name="Rectangle 27"/>
            <p:cNvSpPr>
              <a:spLocks noChangeArrowheads="1"/>
            </p:cNvSpPr>
            <p:nvPr/>
          </p:nvSpPr>
          <p:spPr bwMode="auto">
            <a:xfrm>
              <a:off x="1354921" y="5154506"/>
              <a:ext cx="868925" cy="239969"/>
            </a:xfrm>
            <a:prstGeom prst="rect">
              <a:avLst/>
            </a:prstGeom>
            <a:solidFill>
              <a:srgbClr val="E7E7E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凭证导入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0545" name="组合 304"/>
            <p:cNvGrpSpPr>
              <a:grpSpLocks/>
            </p:cNvGrpSpPr>
            <p:nvPr/>
          </p:nvGrpSpPr>
          <p:grpSpPr bwMode="auto">
            <a:xfrm>
              <a:off x="10868456" y="1339118"/>
              <a:ext cx="958586" cy="4901834"/>
              <a:chOff x="10103266" y="1323060"/>
              <a:chExt cx="837178" cy="4730234"/>
            </a:xfrm>
          </p:grpSpPr>
          <p:sp>
            <p:nvSpPr>
              <p:cNvPr id="145" name="Rectangle 7"/>
              <p:cNvSpPr>
                <a:spLocks noChangeArrowheads="1"/>
              </p:cNvSpPr>
              <p:nvPr/>
            </p:nvSpPr>
            <p:spPr bwMode="auto">
              <a:xfrm>
                <a:off x="10391443" y="1323763"/>
                <a:ext cx="549001" cy="4729035"/>
              </a:xfrm>
              <a:prstGeom prst="rect">
                <a:avLst/>
              </a:prstGeom>
              <a:solidFill>
                <a:srgbClr val="D9D9D9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vert="eaVert" wrap="none" anchor="ctr"/>
              <a:lstStyle/>
              <a:p>
                <a:pPr>
                  <a:defRPr/>
                </a:pPr>
                <a:endParaRPr lang="zh-CN" altLang="en-US" sz="1400" b="1">
                  <a:solidFill>
                    <a:schemeClr val="tx2">
                      <a:lumMod val="50000"/>
                    </a:schemeClr>
                  </a:solidFill>
                  <a:ea typeface="微软雅黑" pitchFamily="34" charset="-122"/>
                  <a:cs typeface="Arial" pitchFamily="34" charset="0"/>
                </a:endParaRPr>
              </a:p>
            </p:txBody>
          </p:sp>
          <p:sp>
            <p:nvSpPr>
              <p:cNvPr id="146" name="右箭头 145"/>
              <p:cNvSpPr/>
              <p:nvPr/>
            </p:nvSpPr>
            <p:spPr bwMode="auto">
              <a:xfrm>
                <a:off x="10129419" y="3088535"/>
                <a:ext cx="263410" cy="335491"/>
              </a:xfrm>
              <a:prstGeom prst="rightArrow">
                <a:avLst/>
              </a:prstGeom>
              <a:solidFill>
                <a:srgbClr val="0092C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72000" anchor="ctr"/>
              <a:lstStyle/>
              <a:p>
                <a:pPr algn="ctr" eaLnBrk="1" hangingPunct="1">
                  <a:buClr>
                    <a:srgbClr val="E1B40C"/>
                  </a:buClr>
                  <a:buSzPct val="80000"/>
                  <a:defRPr/>
                </a:pPr>
                <a:endParaRPr lang="zh-CN" altLang="en-US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147" name="左箭头 146"/>
              <p:cNvSpPr/>
              <p:nvPr/>
            </p:nvSpPr>
            <p:spPr bwMode="auto">
              <a:xfrm>
                <a:off x="10103078" y="4049048"/>
                <a:ext cx="262023" cy="338554"/>
              </a:xfrm>
              <a:prstGeom prst="leftArrow">
                <a:avLst/>
              </a:prstGeom>
              <a:solidFill>
                <a:srgbClr val="0092C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72000" anchor="ctr"/>
              <a:lstStyle/>
              <a:p>
                <a:pPr algn="ctr">
                  <a:buClr>
                    <a:srgbClr val="E1B40C"/>
                  </a:buClr>
                  <a:buSzPct val="80000"/>
                  <a:defRPr/>
                </a:pPr>
                <a:endParaRPr lang="zh-CN" altLang="en-US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148" name="Rectangle 35"/>
              <p:cNvSpPr>
                <a:spLocks noChangeArrowheads="1"/>
              </p:cNvSpPr>
              <p:nvPr/>
            </p:nvSpPr>
            <p:spPr bwMode="auto">
              <a:xfrm>
                <a:off x="10488488" y="3181982"/>
                <a:ext cx="374319" cy="109225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vert="eaVert" wrap="none" anchor="ctr"/>
              <a:lstStyle/>
              <a:p>
                <a:pPr algn="ctr">
                  <a:defRPr/>
                </a:pPr>
                <a:r>
                  <a:rPr lang="en-US" altLang="zh-CN" sz="1100" b="1" dirty="0">
                    <a:solidFill>
                      <a:schemeClr val="tx2">
                        <a:lumMod val="50000"/>
                      </a:schemeClr>
                    </a:solidFill>
                    <a:latin typeface="Arial" charset="0"/>
                    <a:ea typeface="微软雅黑" pitchFamily="34" charset="-122"/>
                    <a:cs typeface="Arial" pitchFamily="34" charset="0"/>
                  </a:rPr>
                  <a:t>Oracle EBS</a:t>
                </a:r>
                <a:endParaRPr lang="zh-CN" altLang="en-US" sz="1100" b="1" dirty="0">
                  <a:solidFill>
                    <a:schemeClr val="tx2">
                      <a:lumMod val="50000"/>
                    </a:schemeClr>
                  </a:solidFill>
                  <a:ea typeface="微软雅黑" pitchFamily="34" charset="-122"/>
                  <a:cs typeface="Arial" pitchFamily="34" charset="0"/>
                </a:endParaRPr>
              </a:p>
            </p:txBody>
          </p:sp>
          <p:sp>
            <p:nvSpPr>
              <p:cNvPr id="20596" name="Text Box 20"/>
              <p:cNvSpPr txBox="1">
                <a:spLocks noChangeArrowheads="1"/>
              </p:cNvSpPr>
              <p:nvPr/>
            </p:nvSpPr>
            <p:spPr bwMode="auto">
              <a:xfrm>
                <a:off x="10396988" y="1326827"/>
                <a:ext cx="529592" cy="5943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200" b="1">
                    <a:solidFill>
                      <a:srgbClr val="222A35"/>
                    </a:solidFill>
                    <a:ea typeface="微软雅黑" panose="020B0503020204020204" pitchFamily="34" charset="-122"/>
                    <a:cs typeface="Arial" panose="020B0604020202020204" pitchFamily="34" charset="0"/>
                  </a:rPr>
                  <a:t>业务系统</a:t>
                </a:r>
              </a:p>
            </p:txBody>
          </p:sp>
        </p:grpSp>
        <p:sp>
          <p:nvSpPr>
            <p:cNvPr id="99" name="Rectangle 7"/>
            <p:cNvSpPr>
              <a:spLocks noChangeArrowheads="1"/>
            </p:cNvSpPr>
            <p:nvPr/>
          </p:nvSpPr>
          <p:spPr bwMode="auto">
            <a:xfrm>
              <a:off x="307139" y="1266822"/>
              <a:ext cx="933403" cy="497361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eaVert" wrap="none" anchor="ctr"/>
            <a:lstStyle/>
            <a:p>
              <a:pPr>
                <a:defRPr/>
              </a:pPr>
              <a:endParaRPr lang="zh-CN" altLang="en-US" sz="1400" b="1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547" name="Text Box 20"/>
            <p:cNvSpPr txBox="1">
              <a:spLocks noChangeArrowheads="1"/>
            </p:cNvSpPr>
            <p:nvPr/>
          </p:nvSpPr>
          <p:spPr bwMode="auto">
            <a:xfrm>
              <a:off x="300789" y="1293810"/>
              <a:ext cx="939752" cy="287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200" b="1">
                  <a:solidFill>
                    <a:srgbClr val="222A35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IMIS</a:t>
              </a:r>
              <a:r>
                <a:rPr lang="zh-CN" altLang="en-US" sz="1200" b="1">
                  <a:solidFill>
                    <a:srgbClr val="222A35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应用</a:t>
              </a:r>
            </a:p>
          </p:txBody>
        </p:sp>
        <p:sp>
          <p:nvSpPr>
            <p:cNvPr id="20548" name="Rectangle 35"/>
            <p:cNvSpPr>
              <a:spLocks noChangeArrowheads="1"/>
            </p:cNvSpPr>
            <p:nvPr/>
          </p:nvSpPr>
          <p:spPr bwMode="auto">
            <a:xfrm>
              <a:off x="372223" y="1660521"/>
              <a:ext cx="777836" cy="2381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000" b="1">
                  <a:solidFill>
                    <a:srgbClr val="222A35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组织架构</a:t>
              </a:r>
            </a:p>
          </p:txBody>
        </p:sp>
        <p:sp>
          <p:nvSpPr>
            <p:cNvPr id="102" name="Rectangle 45"/>
            <p:cNvSpPr>
              <a:spLocks noChangeArrowheads="1"/>
            </p:cNvSpPr>
            <p:nvPr/>
          </p:nvSpPr>
          <p:spPr bwMode="auto">
            <a:xfrm>
              <a:off x="375398" y="2597142"/>
              <a:ext cx="777836" cy="2381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zh-CN" altLang="en-US" sz="1000" b="1" dirty="0">
                  <a:solidFill>
                    <a:schemeClr val="tx2">
                      <a:lumMod val="50000"/>
                    </a:schemeClr>
                  </a:solidFill>
                  <a:ea typeface="微软雅黑" pitchFamily="34" charset="-122"/>
                  <a:cs typeface="Arial" pitchFamily="34" charset="0"/>
                </a:rPr>
                <a:t>流程管理</a:t>
              </a:r>
            </a:p>
          </p:txBody>
        </p:sp>
        <p:sp>
          <p:nvSpPr>
            <p:cNvPr id="20550" name="Rectangle 35"/>
            <p:cNvSpPr>
              <a:spLocks noChangeArrowheads="1"/>
            </p:cNvSpPr>
            <p:nvPr/>
          </p:nvSpPr>
          <p:spPr bwMode="auto">
            <a:xfrm>
              <a:off x="372223" y="1968494"/>
              <a:ext cx="777836" cy="2397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000" b="1">
                  <a:solidFill>
                    <a:srgbClr val="222A35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待办待阅</a:t>
              </a:r>
            </a:p>
          </p:txBody>
        </p:sp>
        <p:sp>
          <p:nvSpPr>
            <p:cNvPr id="20551" name="Rectangle 45"/>
            <p:cNvSpPr>
              <a:spLocks noChangeArrowheads="1"/>
            </p:cNvSpPr>
            <p:nvPr/>
          </p:nvSpPr>
          <p:spPr bwMode="auto">
            <a:xfrm>
              <a:off x="372223" y="2278056"/>
              <a:ext cx="777836" cy="2381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000" b="1">
                  <a:solidFill>
                    <a:srgbClr val="222A35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综合采购</a:t>
              </a:r>
            </a:p>
          </p:txBody>
        </p:sp>
        <p:sp>
          <p:nvSpPr>
            <p:cNvPr id="20552" name="Rectangle 27"/>
            <p:cNvSpPr>
              <a:spLocks noChangeArrowheads="1"/>
            </p:cNvSpPr>
            <p:nvPr/>
          </p:nvSpPr>
          <p:spPr bwMode="auto">
            <a:xfrm>
              <a:off x="8647508" y="2998055"/>
              <a:ext cx="1648800" cy="231568"/>
            </a:xfrm>
            <a:prstGeom prst="rect">
              <a:avLst/>
            </a:prstGeom>
            <a:solidFill>
              <a:srgbClr val="E7E7E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业务押金借款</a:t>
              </a:r>
            </a:p>
          </p:txBody>
        </p:sp>
        <p:sp>
          <p:nvSpPr>
            <p:cNvPr id="20553" name="Rectangle 27"/>
            <p:cNvSpPr>
              <a:spLocks noChangeArrowheads="1"/>
            </p:cNvSpPr>
            <p:nvPr/>
          </p:nvSpPr>
          <p:spPr bwMode="auto">
            <a:xfrm>
              <a:off x="1434731" y="3340257"/>
              <a:ext cx="2340000" cy="239969"/>
            </a:xfrm>
            <a:prstGeom prst="rect">
              <a:avLst/>
            </a:prstGeom>
            <a:solidFill>
              <a:srgbClr val="E7E7E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部门、项目预算执行报表</a:t>
              </a:r>
            </a:p>
          </p:txBody>
        </p:sp>
        <p:sp>
          <p:nvSpPr>
            <p:cNvPr id="20554" name="Rectangle 27"/>
            <p:cNvSpPr>
              <a:spLocks noChangeArrowheads="1"/>
            </p:cNvSpPr>
            <p:nvPr/>
          </p:nvSpPr>
          <p:spPr bwMode="auto">
            <a:xfrm>
              <a:off x="6088438" y="1817982"/>
              <a:ext cx="1086156" cy="239969"/>
            </a:xfrm>
            <a:prstGeom prst="rect">
              <a:avLst/>
            </a:prstGeom>
            <a:solidFill>
              <a:srgbClr val="E7E7E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境内出差报销</a:t>
              </a:r>
            </a:p>
          </p:txBody>
        </p:sp>
        <p:sp>
          <p:nvSpPr>
            <p:cNvPr id="20555" name="Rectangle 27"/>
            <p:cNvSpPr>
              <a:spLocks noChangeArrowheads="1"/>
            </p:cNvSpPr>
            <p:nvPr/>
          </p:nvSpPr>
          <p:spPr bwMode="auto">
            <a:xfrm>
              <a:off x="7273296" y="1820359"/>
              <a:ext cx="1086156" cy="239969"/>
            </a:xfrm>
            <a:prstGeom prst="rect">
              <a:avLst/>
            </a:prstGeom>
            <a:solidFill>
              <a:srgbClr val="E7E7E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境外出差报销</a:t>
              </a:r>
            </a:p>
          </p:txBody>
        </p:sp>
        <p:sp>
          <p:nvSpPr>
            <p:cNvPr id="20556" name="Rectangle 27"/>
            <p:cNvSpPr>
              <a:spLocks noChangeArrowheads="1"/>
            </p:cNvSpPr>
            <p:nvPr/>
          </p:nvSpPr>
          <p:spPr bwMode="auto">
            <a:xfrm>
              <a:off x="6088711" y="2108763"/>
              <a:ext cx="1086156" cy="239969"/>
            </a:xfrm>
            <a:prstGeom prst="rect">
              <a:avLst/>
            </a:prstGeom>
            <a:solidFill>
              <a:srgbClr val="E7E7E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活动费报销</a:t>
              </a:r>
            </a:p>
          </p:txBody>
        </p:sp>
        <p:sp>
          <p:nvSpPr>
            <p:cNvPr id="20557" name="Rectangle 27"/>
            <p:cNvSpPr>
              <a:spLocks noChangeArrowheads="1"/>
            </p:cNvSpPr>
            <p:nvPr/>
          </p:nvSpPr>
          <p:spPr bwMode="auto">
            <a:xfrm>
              <a:off x="7283633" y="2109425"/>
              <a:ext cx="1086156" cy="239969"/>
            </a:xfrm>
            <a:prstGeom prst="rect">
              <a:avLst/>
            </a:prstGeom>
            <a:solidFill>
              <a:srgbClr val="E7E7E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市场费用报销</a:t>
              </a:r>
            </a:p>
          </p:txBody>
        </p:sp>
        <p:sp>
          <p:nvSpPr>
            <p:cNvPr id="20558" name="Rectangle 27"/>
            <p:cNvSpPr>
              <a:spLocks noChangeArrowheads="1"/>
            </p:cNvSpPr>
            <p:nvPr/>
          </p:nvSpPr>
          <p:spPr bwMode="auto">
            <a:xfrm>
              <a:off x="6088437" y="3284257"/>
              <a:ext cx="2281351" cy="195904"/>
            </a:xfrm>
            <a:prstGeom prst="rect">
              <a:avLst/>
            </a:prstGeom>
            <a:solidFill>
              <a:srgbClr val="E7E7E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销售及市场业务费报销</a:t>
              </a:r>
            </a:p>
          </p:txBody>
        </p:sp>
        <p:sp>
          <p:nvSpPr>
            <p:cNvPr id="20559" name="Rectangle 27"/>
            <p:cNvSpPr>
              <a:spLocks noChangeArrowheads="1"/>
            </p:cNvSpPr>
            <p:nvPr/>
          </p:nvSpPr>
          <p:spPr bwMode="auto">
            <a:xfrm>
              <a:off x="6105066" y="3530856"/>
              <a:ext cx="2254386" cy="239969"/>
            </a:xfrm>
            <a:prstGeom prst="rect">
              <a:avLst/>
            </a:prstGeom>
            <a:solidFill>
              <a:srgbClr val="E7E7E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管理及研发业务费报销</a:t>
              </a:r>
            </a:p>
          </p:txBody>
        </p:sp>
        <p:sp>
          <p:nvSpPr>
            <p:cNvPr id="20560" name="Rectangle 27"/>
            <p:cNvSpPr>
              <a:spLocks noChangeArrowheads="1"/>
            </p:cNvSpPr>
            <p:nvPr/>
          </p:nvSpPr>
          <p:spPr bwMode="auto">
            <a:xfrm>
              <a:off x="6088438" y="2410824"/>
              <a:ext cx="1086156" cy="239969"/>
            </a:xfrm>
            <a:prstGeom prst="rect">
              <a:avLst/>
            </a:prstGeom>
            <a:solidFill>
              <a:srgbClr val="E7E7E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机票费分摊报销</a:t>
              </a:r>
            </a:p>
          </p:txBody>
        </p:sp>
        <p:sp>
          <p:nvSpPr>
            <p:cNvPr id="20561" name="Rectangle 27"/>
            <p:cNvSpPr>
              <a:spLocks noChangeArrowheads="1"/>
            </p:cNvSpPr>
            <p:nvPr/>
          </p:nvSpPr>
          <p:spPr bwMode="auto">
            <a:xfrm>
              <a:off x="7273296" y="2408982"/>
              <a:ext cx="1086156" cy="239969"/>
            </a:xfrm>
            <a:prstGeom prst="rect">
              <a:avLst/>
            </a:prstGeom>
            <a:solidFill>
              <a:srgbClr val="E7E7E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咨询和审计费报销</a:t>
              </a:r>
            </a:p>
          </p:txBody>
        </p:sp>
        <p:sp>
          <p:nvSpPr>
            <p:cNvPr id="20562" name="Rectangle 27"/>
            <p:cNvSpPr>
              <a:spLocks noChangeArrowheads="1"/>
            </p:cNvSpPr>
            <p:nvPr/>
          </p:nvSpPr>
          <p:spPr bwMode="auto">
            <a:xfrm>
              <a:off x="6092877" y="2699036"/>
              <a:ext cx="1086156" cy="239969"/>
            </a:xfrm>
            <a:prstGeom prst="rect">
              <a:avLst/>
            </a:prstGeom>
            <a:solidFill>
              <a:srgbClr val="E7E7E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人力及招聘费报销</a:t>
              </a:r>
            </a:p>
          </p:txBody>
        </p:sp>
        <p:sp>
          <p:nvSpPr>
            <p:cNvPr id="20563" name="Rectangle 27"/>
            <p:cNvSpPr>
              <a:spLocks noChangeArrowheads="1"/>
            </p:cNvSpPr>
            <p:nvPr/>
          </p:nvSpPr>
          <p:spPr bwMode="auto">
            <a:xfrm>
              <a:off x="7283633" y="2698376"/>
              <a:ext cx="1086156" cy="239969"/>
            </a:xfrm>
            <a:prstGeom prst="rect">
              <a:avLst/>
            </a:prstGeom>
            <a:solidFill>
              <a:srgbClr val="E7E7E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日常办公费报销</a:t>
              </a:r>
            </a:p>
          </p:txBody>
        </p:sp>
        <p:sp>
          <p:nvSpPr>
            <p:cNvPr id="20564" name="Rectangle 27"/>
            <p:cNvSpPr>
              <a:spLocks noChangeArrowheads="1"/>
            </p:cNvSpPr>
            <p:nvPr/>
          </p:nvSpPr>
          <p:spPr bwMode="auto">
            <a:xfrm>
              <a:off x="6088711" y="2990540"/>
              <a:ext cx="1086156" cy="239969"/>
            </a:xfrm>
            <a:prstGeom prst="rect">
              <a:avLst/>
            </a:prstGeom>
            <a:solidFill>
              <a:srgbClr val="E7E7E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研发费用报销</a:t>
              </a:r>
            </a:p>
          </p:txBody>
        </p:sp>
        <p:sp>
          <p:nvSpPr>
            <p:cNvPr id="20565" name="Rectangle 27"/>
            <p:cNvSpPr>
              <a:spLocks noChangeArrowheads="1"/>
            </p:cNvSpPr>
            <p:nvPr/>
          </p:nvSpPr>
          <p:spPr bwMode="auto">
            <a:xfrm>
              <a:off x="7283633" y="3010087"/>
              <a:ext cx="1086156" cy="239969"/>
            </a:xfrm>
            <a:prstGeom prst="rect">
              <a:avLst/>
            </a:prstGeom>
            <a:solidFill>
              <a:srgbClr val="E7E7E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培训费用报销</a:t>
              </a:r>
            </a:p>
          </p:txBody>
        </p:sp>
        <p:sp>
          <p:nvSpPr>
            <p:cNvPr id="20566" name="Rectangle 27"/>
            <p:cNvSpPr>
              <a:spLocks noChangeArrowheads="1"/>
            </p:cNvSpPr>
            <p:nvPr/>
          </p:nvSpPr>
          <p:spPr bwMode="auto">
            <a:xfrm>
              <a:off x="6105066" y="3796009"/>
              <a:ext cx="2254386" cy="193448"/>
            </a:xfrm>
            <a:prstGeom prst="rect">
              <a:avLst/>
            </a:prstGeom>
            <a:solidFill>
              <a:srgbClr val="E7E7E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其他费用报销</a:t>
              </a:r>
            </a:p>
          </p:txBody>
        </p:sp>
        <p:sp>
          <p:nvSpPr>
            <p:cNvPr id="120" name="Rectangle 30"/>
            <p:cNvSpPr>
              <a:spLocks noChangeArrowheads="1"/>
            </p:cNvSpPr>
            <p:nvPr/>
          </p:nvSpPr>
          <p:spPr bwMode="auto">
            <a:xfrm>
              <a:off x="6467914" y="5613378"/>
              <a:ext cx="827045" cy="2397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zh-CN" altLang="en-US" sz="1000" dirty="0">
                  <a:solidFill>
                    <a:schemeClr val="tx2">
                      <a:lumMod val="50000"/>
                    </a:schemeClr>
                  </a:solidFill>
                  <a:ea typeface="微软雅黑" pitchFamily="34" charset="-122"/>
                  <a:cs typeface="Arial" pitchFamily="34" charset="0"/>
                </a:rPr>
                <a:t>职级</a:t>
              </a:r>
              <a:endParaRPr lang="en-US" altLang="zh-CN" sz="1000" dirty="0">
                <a:solidFill>
                  <a:schemeClr val="tx2">
                    <a:lumMod val="50000"/>
                  </a:schemeClr>
                </a:solidFill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20568" name="Rectangle 27"/>
            <p:cNvSpPr>
              <a:spLocks noChangeArrowheads="1"/>
            </p:cNvSpPr>
            <p:nvPr/>
          </p:nvSpPr>
          <p:spPr bwMode="auto">
            <a:xfrm>
              <a:off x="8649811" y="3543264"/>
              <a:ext cx="1648829" cy="239969"/>
            </a:xfrm>
            <a:prstGeom prst="rect">
              <a:avLst/>
            </a:prstGeom>
            <a:solidFill>
              <a:srgbClr val="E7E7E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发票借款</a:t>
              </a:r>
            </a:p>
          </p:txBody>
        </p:sp>
        <p:sp>
          <p:nvSpPr>
            <p:cNvPr id="20569" name="Rectangle 27"/>
            <p:cNvSpPr>
              <a:spLocks noChangeArrowheads="1"/>
            </p:cNvSpPr>
            <p:nvPr/>
          </p:nvSpPr>
          <p:spPr bwMode="auto">
            <a:xfrm>
              <a:off x="6107383" y="4864426"/>
              <a:ext cx="2262405" cy="239969"/>
            </a:xfrm>
            <a:prstGeom prst="rect">
              <a:avLst/>
            </a:prstGeom>
            <a:solidFill>
              <a:srgbClr val="E7E7E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部门、科目、项目费用明细台账</a:t>
              </a:r>
            </a:p>
          </p:txBody>
        </p:sp>
        <p:sp>
          <p:nvSpPr>
            <p:cNvPr id="20570" name="Rectangle 27"/>
            <p:cNvSpPr>
              <a:spLocks noChangeArrowheads="1"/>
            </p:cNvSpPr>
            <p:nvPr/>
          </p:nvSpPr>
          <p:spPr bwMode="auto">
            <a:xfrm>
              <a:off x="8649811" y="3809836"/>
              <a:ext cx="1648829" cy="239969"/>
            </a:xfrm>
            <a:prstGeom prst="rect">
              <a:avLst/>
            </a:prstGeom>
            <a:solidFill>
              <a:srgbClr val="E7E7E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事前预算控制</a:t>
              </a:r>
            </a:p>
          </p:txBody>
        </p:sp>
        <p:sp>
          <p:nvSpPr>
            <p:cNvPr id="20571" name="Rectangle 27"/>
            <p:cNvSpPr>
              <a:spLocks noChangeArrowheads="1"/>
            </p:cNvSpPr>
            <p:nvPr/>
          </p:nvSpPr>
          <p:spPr bwMode="auto">
            <a:xfrm>
              <a:off x="8655418" y="4096483"/>
              <a:ext cx="1648829" cy="239969"/>
            </a:xfrm>
            <a:prstGeom prst="rect">
              <a:avLst/>
            </a:prstGeom>
            <a:solidFill>
              <a:srgbClr val="E7E7E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还款核销</a:t>
              </a:r>
            </a:p>
          </p:txBody>
        </p:sp>
        <p:sp>
          <p:nvSpPr>
            <p:cNvPr id="20572" name="Rectangle 27"/>
            <p:cNvSpPr>
              <a:spLocks noChangeArrowheads="1"/>
            </p:cNvSpPr>
            <p:nvPr/>
          </p:nvSpPr>
          <p:spPr bwMode="auto">
            <a:xfrm>
              <a:off x="8652147" y="4370195"/>
              <a:ext cx="1648829" cy="239969"/>
            </a:xfrm>
            <a:prstGeom prst="rect">
              <a:avLst/>
            </a:prstGeom>
            <a:solidFill>
              <a:srgbClr val="E7E7E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借款转移</a:t>
              </a:r>
            </a:p>
          </p:txBody>
        </p:sp>
        <p:sp>
          <p:nvSpPr>
            <p:cNvPr id="20573" name="Rectangle 27"/>
            <p:cNvSpPr>
              <a:spLocks noChangeArrowheads="1"/>
            </p:cNvSpPr>
            <p:nvPr/>
          </p:nvSpPr>
          <p:spPr bwMode="auto">
            <a:xfrm>
              <a:off x="8659540" y="4642247"/>
              <a:ext cx="1648829" cy="239969"/>
            </a:xfrm>
            <a:prstGeom prst="rect">
              <a:avLst/>
            </a:prstGeom>
            <a:solidFill>
              <a:srgbClr val="E7E7E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借款统计表</a:t>
              </a:r>
            </a:p>
          </p:txBody>
        </p:sp>
        <p:sp>
          <p:nvSpPr>
            <p:cNvPr id="20574" name="Rectangle 27"/>
            <p:cNvSpPr>
              <a:spLocks noChangeArrowheads="1"/>
            </p:cNvSpPr>
            <p:nvPr/>
          </p:nvSpPr>
          <p:spPr bwMode="auto">
            <a:xfrm>
              <a:off x="2277369" y="5150490"/>
              <a:ext cx="868925" cy="239969"/>
            </a:xfrm>
            <a:prstGeom prst="rect">
              <a:avLst/>
            </a:prstGeom>
            <a:solidFill>
              <a:srgbClr val="E7E7E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凭证查询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575" name="Rectangle 27"/>
            <p:cNvSpPr>
              <a:spLocks noChangeArrowheads="1"/>
            </p:cNvSpPr>
            <p:nvPr/>
          </p:nvSpPr>
          <p:spPr bwMode="auto">
            <a:xfrm>
              <a:off x="1362105" y="4054915"/>
              <a:ext cx="869757" cy="238758"/>
            </a:xfrm>
            <a:prstGeom prst="rect">
              <a:avLst/>
            </a:prstGeom>
            <a:solidFill>
              <a:srgbClr val="E7E7E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支付记录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576" name="Rectangle 27"/>
            <p:cNvSpPr>
              <a:spLocks noChangeArrowheads="1"/>
            </p:cNvSpPr>
            <p:nvPr/>
          </p:nvSpPr>
          <p:spPr bwMode="auto">
            <a:xfrm>
              <a:off x="2283615" y="4061837"/>
              <a:ext cx="869757" cy="238758"/>
            </a:xfrm>
            <a:prstGeom prst="rect">
              <a:avLst/>
            </a:prstGeom>
            <a:solidFill>
              <a:srgbClr val="E7E7E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付款通知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577" name="Rectangle 27"/>
            <p:cNvSpPr>
              <a:spLocks noChangeArrowheads="1"/>
            </p:cNvSpPr>
            <p:nvPr/>
          </p:nvSpPr>
          <p:spPr bwMode="auto">
            <a:xfrm>
              <a:off x="1362104" y="4336452"/>
              <a:ext cx="1800000" cy="238758"/>
            </a:xfrm>
            <a:prstGeom prst="rect">
              <a:avLst/>
            </a:prstGeom>
            <a:solidFill>
              <a:srgbClr val="E7E7E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待付款列表批量</a:t>
              </a:r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EXCEL</a:t>
              </a:r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导出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578" name="Rectangle 27"/>
            <p:cNvSpPr>
              <a:spLocks noChangeArrowheads="1"/>
            </p:cNvSpPr>
            <p:nvPr/>
          </p:nvSpPr>
          <p:spPr bwMode="auto">
            <a:xfrm>
              <a:off x="1358088" y="4609172"/>
              <a:ext cx="1800000" cy="238758"/>
            </a:xfrm>
            <a:prstGeom prst="rect">
              <a:avLst/>
            </a:prstGeom>
            <a:solidFill>
              <a:srgbClr val="E7E7E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已付款列表批量</a:t>
              </a:r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EXCEL</a:t>
              </a:r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导入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2" name="直接连接符 338"/>
            <p:cNvCxnSpPr/>
            <p:nvPr/>
          </p:nvCxnSpPr>
          <p:spPr>
            <a:xfrm>
              <a:off x="3201005" y="4049698"/>
              <a:ext cx="0" cy="13350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80" name="Rectangle 27"/>
            <p:cNvSpPr>
              <a:spLocks noChangeArrowheads="1"/>
            </p:cNvSpPr>
            <p:nvPr/>
          </p:nvSpPr>
          <p:spPr bwMode="auto">
            <a:xfrm>
              <a:off x="3242461" y="4080942"/>
              <a:ext cx="869757" cy="238758"/>
            </a:xfrm>
            <a:prstGeom prst="rect">
              <a:avLst/>
            </a:prstGeom>
            <a:solidFill>
              <a:srgbClr val="E7E7E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借款凭证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581" name="Rectangle 27"/>
            <p:cNvSpPr>
              <a:spLocks noChangeArrowheads="1"/>
            </p:cNvSpPr>
            <p:nvPr/>
          </p:nvSpPr>
          <p:spPr bwMode="auto">
            <a:xfrm>
              <a:off x="4143112" y="4076922"/>
              <a:ext cx="869757" cy="238758"/>
            </a:xfrm>
            <a:prstGeom prst="rect">
              <a:avLst/>
            </a:prstGeom>
            <a:solidFill>
              <a:srgbClr val="E7E7E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借款转移凭证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582" name="Rectangle 27"/>
            <p:cNvSpPr>
              <a:spLocks noChangeArrowheads="1"/>
            </p:cNvSpPr>
            <p:nvPr/>
          </p:nvSpPr>
          <p:spPr bwMode="auto">
            <a:xfrm>
              <a:off x="5040593" y="4084451"/>
              <a:ext cx="869757" cy="238758"/>
            </a:xfrm>
            <a:prstGeom prst="rect">
              <a:avLst/>
            </a:prstGeom>
            <a:solidFill>
              <a:srgbClr val="E7E7E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还款核销凭证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583" name="Rectangle 27"/>
            <p:cNvSpPr>
              <a:spLocks noChangeArrowheads="1"/>
            </p:cNvSpPr>
            <p:nvPr/>
          </p:nvSpPr>
          <p:spPr bwMode="auto">
            <a:xfrm>
              <a:off x="3242460" y="4352721"/>
              <a:ext cx="869757" cy="238758"/>
            </a:xfrm>
            <a:prstGeom prst="rect">
              <a:avLst/>
            </a:prstGeom>
            <a:solidFill>
              <a:srgbClr val="E7E7E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报销凭证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584" name="Rectangle 27"/>
            <p:cNvSpPr>
              <a:spLocks noChangeArrowheads="1"/>
            </p:cNvSpPr>
            <p:nvPr/>
          </p:nvSpPr>
          <p:spPr bwMode="auto">
            <a:xfrm>
              <a:off x="4143111" y="4361605"/>
              <a:ext cx="869757" cy="238758"/>
            </a:xfrm>
            <a:prstGeom prst="rect">
              <a:avLst/>
            </a:prstGeom>
            <a:solidFill>
              <a:srgbClr val="E7E7E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报销冲销凭证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585" name="Rectangle 27"/>
            <p:cNvSpPr>
              <a:spLocks noChangeArrowheads="1"/>
            </p:cNvSpPr>
            <p:nvPr/>
          </p:nvSpPr>
          <p:spPr bwMode="auto">
            <a:xfrm>
              <a:off x="5042572" y="4359104"/>
              <a:ext cx="869757" cy="238758"/>
            </a:xfrm>
            <a:prstGeom prst="rect">
              <a:avLst/>
            </a:prstGeom>
            <a:solidFill>
              <a:srgbClr val="E7E7E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报销含税凭证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586" name="Rectangle 27"/>
            <p:cNvSpPr>
              <a:spLocks noChangeArrowheads="1"/>
            </p:cNvSpPr>
            <p:nvPr/>
          </p:nvSpPr>
          <p:spPr bwMode="auto">
            <a:xfrm>
              <a:off x="3250121" y="4637239"/>
              <a:ext cx="869757" cy="238758"/>
            </a:xfrm>
            <a:prstGeom prst="rect">
              <a:avLst/>
            </a:prstGeom>
            <a:solidFill>
              <a:srgbClr val="E7E7E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报销摊销凭证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587" name="Rectangle 27"/>
            <p:cNvSpPr>
              <a:spLocks noChangeArrowheads="1"/>
            </p:cNvSpPr>
            <p:nvPr/>
          </p:nvSpPr>
          <p:spPr bwMode="auto">
            <a:xfrm>
              <a:off x="4142853" y="4629705"/>
              <a:ext cx="869757" cy="238758"/>
            </a:xfrm>
            <a:prstGeom prst="rect">
              <a:avLst/>
            </a:prstGeom>
            <a:solidFill>
              <a:srgbClr val="E7E7E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预提凭证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588" name="Rectangle 30"/>
            <p:cNvSpPr>
              <a:spLocks noChangeArrowheads="1"/>
            </p:cNvSpPr>
            <p:nvPr/>
          </p:nvSpPr>
          <p:spPr bwMode="auto">
            <a:xfrm>
              <a:off x="9261772" y="5619728"/>
              <a:ext cx="990550" cy="2397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solidFill>
                    <a:srgbClr val="222A35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待摊预提科目</a:t>
              </a:r>
              <a:endParaRPr lang="en-US" altLang="zh-CN" sz="1000">
                <a:solidFill>
                  <a:srgbClr val="222A35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0589" name="Rectangle 30"/>
            <p:cNvSpPr>
              <a:spLocks noChangeArrowheads="1"/>
            </p:cNvSpPr>
            <p:nvPr/>
          </p:nvSpPr>
          <p:spPr bwMode="auto">
            <a:xfrm>
              <a:off x="8344244" y="5926115"/>
              <a:ext cx="988962" cy="23971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solidFill>
                    <a:srgbClr val="222A35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员工银行账户</a:t>
              </a:r>
              <a:endParaRPr lang="en-US" altLang="zh-CN" sz="1000">
                <a:solidFill>
                  <a:srgbClr val="222A35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43" name="Rectangle 30"/>
            <p:cNvSpPr>
              <a:spLocks noChangeArrowheads="1"/>
            </p:cNvSpPr>
            <p:nvPr/>
          </p:nvSpPr>
          <p:spPr bwMode="auto">
            <a:xfrm>
              <a:off x="8322020" y="5618141"/>
              <a:ext cx="828633" cy="23971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zh-CN" altLang="en-US" sz="1000" dirty="0">
                  <a:solidFill>
                    <a:schemeClr val="tx2">
                      <a:lumMod val="50000"/>
                    </a:schemeClr>
                  </a:solidFill>
                  <a:ea typeface="微软雅黑" pitchFamily="34" charset="-122"/>
                  <a:cs typeface="Arial" pitchFamily="34" charset="0"/>
                </a:rPr>
                <a:t>出差地域</a:t>
              </a:r>
              <a:endParaRPr lang="en-US" altLang="zh-CN" sz="1000" dirty="0">
                <a:solidFill>
                  <a:schemeClr val="tx2">
                    <a:lumMod val="50000"/>
                  </a:schemeClr>
                </a:solidFill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20591" name="Rectangle 30"/>
            <p:cNvSpPr>
              <a:spLocks noChangeArrowheads="1"/>
            </p:cNvSpPr>
            <p:nvPr/>
          </p:nvSpPr>
          <p:spPr bwMode="auto">
            <a:xfrm>
              <a:off x="9423689" y="5927702"/>
              <a:ext cx="827045" cy="2397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>
                  <a:solidFill>
                    <a:srgbClr val="222A35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进项税科目</a:t>
              </a:r>
              <a:endParaRPr lang="en-US" altLang="zh-CN" sz="1000">
                <a:solidFill>
                  <a:srgbClr val="222A35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06" y="2348880"/>
            <a:ext cx="6124575" cy="3390900"/>
          </a:xfrm>
          <a:prstGeom prst="rect">
            <a:avLst/>
          </a:prstGeom>
        </p:spPr>
      </p:pic>
      <p:sp>
        <p:nvSpPr>
          <p:cNvPr id="35" name="TextBox 55"/>
          <p:cNvSpPr txBox="1"/>
          <p:nvPr/>
        </p:nvSpPr>
        <p:spPr>
          <a:xfrm>
            <a:off x="763377" y="1164740"/>
            <a:ext cx="3964547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十五载技术与经验积淀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>
                  <a:lumMod val="6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	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数千家大中型客户的共同选择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>
                  <a:lumMod val="6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		500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强企业首选办公品牌</a:t>
            </a:r>
          </a:p>
        </p:txBody>
      </p:sp>
      <p:sp>
        <p:nvSpPr>
          <p:cNvPr id="36" name="矩形 35"/>
          <p:cNvSpPr/>
          <p:nvPr/>
        </p:nvSpPr>
        <p:spPr bwMode="auto">
          <a:xfrm rot="16200000">
            <a:off x="5765031" y="2109911"/>
            <a:ext cx="539999" cy="187330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6222355" y="1933526"/>
            <a:ext cx="4842246" cy="540000"/>
          </a:xfrm>
          <a:prstGeom prst="rect">
            <a:avLst/>
          </a:prstGeom>
          <a:solidFill>
            <a:srgbClr val="ED7D31"/>
          </a:solidFill>
          <a:ln w="952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</a:rPr>
              <a:t>[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</a:rPr>
              <a:t>一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</a:rPr>
              <a:t>]  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</a:rPr>
              <a:t>蓝凌，放心的选择！</a:t>
            </a:r>
          </a:p>
        </p:txBody>
      </p:sp>
      <p:sp>
        <p:nvSpPr>
          <p:cNvPr id="38" name="矩形 37"/>
          <p:cNvSpPr/>
          <p:nvPr/>
        </p:nvSpPr>
        <p:spPr bwMode="auto">
          <a:xfrm>
            <a:off x="6222355" y="2720482"/>
            <a:ext cx="4842246" cy="487363"/>
          </a:xfrm>
          <a:prstGeom prst="rect">
            <a:avLst/>
          </a:prstGeom>
          <a:solidFill>
            <a:srgbClr val="E7E6E6">
              <a:lumMod val="90000"/>
            </a:srgbClr>
          </a:solidFill>
          <a:ln w="952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微软雅黑"/>
                <a:ea typeface="微软雅黑"/>
              </a:rPr>
              <a:t>[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微软雅黑"/>
                <a:ea typeface="微软雅黑"/>
              </a:rPr>
              <a:t>二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微软雅黑"/>
                <a:ea typeface="微软雅黑"/>
              </a:rPr>
              <a:t>]  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微软雅黑"/>
                <a:ea typeface="微软雅黑"/>
              </a:rPr>
              <a:t>费用管理实践方案分享</a:t>
            </a:r>
          </a:p>
        </p:txBody>
      </p:sp>
      <p:sp>
        <p:nvSpPr>
          <p:cNvPr id="39" name="矩形 38"/>
          <p:cNvSpPr/>
          <p:nvPr/>
        </p:nvSpPr>
        <p:spPr bwMode="auto">
          <a:xfrm>
            <a:off x="6222355" y="3439643"/>
            <a:ext cx="4842246" cy="487362"/>
          </a:xfrm>
          <a:prstGeom prst="rect">
            <a:avLst/>
          </a:prstGeom>
          <a:solidFill>
            <a:srgbClr val="E7E6E6">
              <a:lumMod val="90000"/>
            </a:srgbClr>
          </a:solidFill>
          <a:ln w="952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微软雅黑"/>
                <a:ea typeface="微软雅黑"/>
              </a:rPr>
              <a:t>[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微软雅黑"/>
                <a:ea typeface="微软雅黑"/>
              </a:rPr>
              <a:t>三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微软雅黑"/>
                <a:ea typeface="微软雅黑"/>
              </a:rPr>
              <a:t>]  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微软雅黑"/>
                <a:ea typeface="微软雅黑"/>
              </a:rPr>
              <a:t>企业级费用管控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grpSp>
        <p:nvGrpSpPr>
          <p:cNvPr id="40" name="组合 38"/>
          <p:cNvGrpSpPr/>
          <p:nvPr/>
        </p:nvGrpSpPr>
        <p:grpSpPr>
          <a:xfrm>
            <a:off x="5807968" y="988809"/>
            <a:ext cx="2463728" cy="584775"/>
            <a:chOff x="2009254" y="709514"/>
            <a:chExt cx="2463728" cy="584775"/>
          </a:xfrm>
        </p:grpSpPr>
        <p:sp>
          <p:nvSpPr>
            <p:cNvPr id="41" name="TextBox 55"/>
            <p:cNvSpPr txBox="1"/>
            <p:nvPr/>
          </p:nvSpPr>
          <p:spPr>
            <a:xfrm>
              <a:off x="2852217" y="831751"/>
              <a:ext cx="1620765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>
                      <a:lumMod val="65000"/>
                    </a:sys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CONTENTS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2" name="TextBox 56"/>
            <p:cNvSpPr txBox="1"/>
            <p:nvPr/>
          </p:nvSpPr>
          <p:spPr>
            <a:xfrm>
              <a:off x="2009254" y="709514"/>
              <a:ext cx="1005403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>
                      <a:lumMod val="65000"/>
                    </a:sys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目录</a:t>
              </a:r>
            </a:p>
          </p:txBody>
        </p:sp>
      </p:grpSp>
      <p:sp>
        <p:nvSpPr>
          <p:cNvPr id="43" name="矩形 42"/>
          <p:cNvSpPr/>
          <p:nvPr/>
        </p:nvSpPr>
        <p:spPr bwMode="auto">
          <a:xfrm rot="16200000">
            <a:off x="5794524" y="2870451"/>
            <a:ext cx="481013" cy="187327"/>
          </a:xfrm>
          <a:prstGeom prst="rect">
            <a:avLst/>
          </a:prstGeom>
          <a:solidFill>
            <a:sysClr val="windowText" lastClr="000000">
              <a:lumMod val="50000"/>
              <a:lumOff val="50000"/>
            </a:sys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44" name="矩形 43"/>
          <p:cNvSpPr/>
          <p:nvPr/>
        </p:nvSpPr>
        <p:spPr bwMode="auto">
          <a:xfrm rot="16200000">
            <a:off x="5795318" y="3588872"/>
            <a:ext cx="479425" cy="187327"/>
          </a:xfrm>
          <a:prstGeom prst="rect">
            <a:avLst/>
          </a:prstGeom>
          <a:solidFill>
            <a:sysClr val="windowText" lastClr="000000">
              <a:lumMod val="50000"/>
              <a:lumOff val="50000"/>
            </a:sys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6240061" y="4165774"/>
            <a:ext cx="4842246" cy="487362"/>
          </a:xfrm>
          <a:prstGeom prst="rect">
            <a:avLst/>
          </a:prstGeom>
          <a:solidFill>
            <a:srgbClr val="E7E6E6">
              <a:lumMod val="90000"/>
            </a:srgbClr>
          </a:solidFill>
          <a:ln w="952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微软雅黑"/>
                <a:ea typeface="微软雅黑"/>
              </a:rPr>
              <a:t>[</a:t>
            </a: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/>
                <a:ea typeface="微软雅黑"/>
              </a:rPr>
              <a:t>四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微软雅黑"/>
                <a:ea typeface="微软雅黑"/>
              </a:rPr>
              <a:t>]  </a:t>
            </a:r>
            <a:r>
              <a:rPr lang="zh-CN" altLang="en-US" sz="2000" kern="0" noProof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/>
                <a:ea typeface="微软雅黑"/>
              </a:rPr>
              <a:t>交流答疑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14" name="矩形 13"/>
          <p:cNvSpPr/>
          <p:nvPr/>
        </p:nvSpPr>
        <p:spPr bwMode="auto">
          <a:xfrm rot="16200000">
            <a:off x="5813024" y="4315047"/>
            <a:ext cx="479425" cy="187327"/>
          </a:xfrm>
          <a:prstGeom prst="rect">
            <a:avLst/>
          </a:prstGeom>
          <a:solidFill>
            <a:sysClr val="windowText" lastClr="000000">
              <a:lumMod val="50000"/>
              <a:lumOff val="50000"/>
            </a:sys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56344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矩形 2"/>
          <p:cNvSpPr>
            <a:spLocks noChangeArrowheads="1"/>
          </p:cNvSpPr>
          <p:nvPr/>
        </p:nvSpPr>
        <p:spPr bwMode="auto">
          <a:xfrm>
            <a:off x="492125" y="100013"/>
            <a:ext cx="684053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8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ts val="750"/>
              </a:spcBef>
            </a:pPr>
            <a:r>
              <a:rPr lang="zh-CN" altLang="en-US" sz="3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案例分享二：远大集团财务管理痛点</a:t>
            </a:r>
          </a:p>
        </p:txBody>
      </p:sp>
      <p:pic>
        <p:nvPicPr>
          <p:cNvPr id="22531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1844675"/>
            <a:ext cx="3875087" cy="414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588" y="1700213"/>
            <a:ext cx="5046662" cy="297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图片 5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275" y="2060575"/>
            <a:ext cx="5046663" cy="296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图片 6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00" y="2420938"/>
            <a:ext cx="5046663" cy="296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图片 6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338" y="2782888"/>
            <a:ext cx="5046662" cy="296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6" name="图片 6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113088"/>
            <a:ext cx="5045075" cy="296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矩形 2"/>
          <p:cNvSpPr>
            <a:spLocks noChangeArrowheads="1"/>
          </p:cNvSpPr>
          <p:nvPr/>
        </p:nvSpPr>
        <p:spPr bwMode="auto">
          <a:xfrm>
            <a:off x="492125" y="100013"/>
            <a:ext cx="86137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8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ts val="750"/>
              </a:spcBef>
            </a:pPr>
            <a:r>
              <a:rPr lang="zh-CN" altLang="en-US" sz="3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案例分享二：远大集团</a:t>
            </a:r>
            <a:r>
              <a:rPr lang="en-US" altLang="zh-CN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OA+</a:t>
            </a:r>
            <a:r>
              <a:rPr lang="zh-CN" altLang="en-US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费控</a:t>
            </a:r>
            <a:r>
              <a:rPr lang="zh-CN" altLang="en-US" sz="3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方案蓝图规划</a:t>
            </a:r>
          </a:p>
        </p:txBody>
      </p:sp>
      <p:grpSp>
        <p:nvGrpSpPr>
          <p:cNvPr id="24579" name="组 5"/>
          <p:cNvGrpSpPr>
            <a:grpSpLocks/>
          </p:cNvGrpSpPr>
          <p:nvPr/>
        </p:nvGrpSpPr>
        <p:grpSpPr bwMode="auto">
          <a:xfrm>
            <a:off x="263525" y="1341438"/>
            <a:ext cx="11395075" cy="5184775"/>
            <a:chOff x="253431" y="1412776"/>
            <a:chExt cx="11394852" cy="5184874"/>
          </a:xfrm>
        </p:grpSpPr>
        <p:sp>
          <p:nvSpPr>
            <p:cNvPr id="129" name="矩形 128"/>
            <p:cNvSpPr/>
            <p:nvPr/>
          </p:nvSpPr>
          <p:spPr>
            <a:xfrm>
              <a:off x="1377359" y="5740384"/>
              <a:ext cx="10262987" cy="8572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 cmpd="sng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kumimoji="1" lang="en-US" altLang="zh-CN" dirty="0">
                  <a:latin typeface="微软雅黑"/>
                  <a:cs typeface="微软雅黑"/>
                </a:rPr>
                <a:t>c</a:t>
              </a:r>
              <a:endParaRPr kumimoji="1" lang="zh-CN" altLang="en-US" dirty="0">
                <a:latin typeface="微软雅黑"/>
                <a:cs typeface="微软雅黑"/>
              </a:endParaRPr>
            </a:p>
          </p:txBody>
        </p:sp>
        <p:sp>
          <p:nvSpPr>
            <p:cNvPr id="130" name="矩形 129"/>
            <p:cNvSpPr/>
            <p:nvPr/>
          </p:nvSpPr>
          <p:spPr>
            <a:xfrm>
              <a:off x="1377359" y="4949794"/>
              <a:ext cx="10262987" cy="7953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 cmpd="sng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kumimoji="1" lang="en-US" altLang="zh-CN" dirty="0">
                  <a:latin typeface="微软雅黑"/>
                  <a:cs typeface="微软雅黑"/>
                </a:rPr>
                <a:t>c</a:t>
              </a:r>
              <a:endParaRPr kumimoji="1" lang="zh-CN" altLang="en-US" dirty="0">
                <a:latin typeface="微软雅黑"/>
                <a:cs typeface="微软雅黑"/>
              </a:endParaRPr>
            </a:p>
          </p:txBody>
        </p:sp>
        <p:sp>
          <p:nvSpPr>
            <p:cNvPr id="131" name="矩形 130"/>
            <p:cNvSpPr/>
            <p:nvPr/>
          </p:nvSpPr>
          <p:spPr>
            <a:xfrm>
              <a:off x="1377359" y="2141452"/>
              <a:ext cx="10262987" cy="6032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 cmpd="sng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zh-CN" altLang="en-US">
                <a:latin typeface="微软雅黑"/>
                <a:cs typeface="微软雅黑"/>
              </a:endParaRPr>
            </a:p>
          </p:txBody>
        </p:sp>
        <p:sp>
          <p:nvSpPr>
            <p:cNvPr id="24583" name="文本框 131"/>
            <p:cNvSpPr txBox="1">
              <a:spLocks noChangeArrowheads="1"/>
            </p:cNvSpPr>
            <p:nvPr/>
          </p:nvSpPr>
          <p:spPr bwMode="auto">
            <a:xfrm>
              <a:off x="255418" y="2483603"/>
              <a:ext cx="127790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门户展现</a:t>
              </a:r>
            </a:p>
          </p:txBody>
        </p:sp>
        <p:sp>
          <p:nvSpPr>
            <p:cNvPr id="24584" name="文本框 132"/>
            <p:cNvSpPr txBox="1">
              <a:spLocks noChangeArrowheads="1"/>
            </p:cNvSpPr>
            <p:nvPr/>
          </p:nvSpPr>
          <p:spPr bwMode="auto">
            <a:xfrm>
              <a:off x="253432" y="3779747"/>
              <a:ext cx="127790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OA&amp;</a:t>
              </a:r>
              <a:r>
                <a:rPr kumimoji="1"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费控应用</a:t>
              </a:r>
            </a:p>
          </p:txBody>
        </p:sp>
        <p:sp>
          <p:nvSpPr>
            <p:cNvPr id="134" name="矩形 133"/>
            <p:cNvSpPr/>
            <p:nvPr/>
          </p:nvSpPr>
          <p:spPr>
            <a:xfrm>
              <a:off x="1377359" y="2744713"/>
              <a:ext cx="10262987" cy="2205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 cmpd="sng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zh-CN" altLang="en-US">
                <a:latin typeface="微软雅黑"/>
                <a:cs typeface="微软雅黑"/>
              </a:endParaRPr>
            </a:p>
          </p:txBody>
        </p:sp>
        <p:sp>
          <p:nvSpPr>
            <p:cNvPr id="24586" name="文本框 8"/>
            <p:cNvSpPr txBox="1">
              <a:spLocks noChangeArrowheads="1"/>
            </p:cNvSpPr>
            <p:nvPr/>
          </p:nvSpPr>
          <p:spPr bwMode="auto">
            <a:xfrm>
              <a:off x="263352" y="5219908"/>
              <a:ext cx="129213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引擎服务</a:t>
              </a:r>
            </a:p>
          </p:txBody>
        </p:sp>
        <p:sp>
          <p:nvSpPr>
            <p:cNvPr id="24587" name="文本框 12"/>
            <p:cNvSpPr txBox="1">
              <a:spLocks noChangeArrowheads="1"/>
            </p:cNvSpPr>
            <p:nvPr/>
          </p:nvSpPr>
          <p:spPr bwMode="auto">
            <a:xfrm>
              <a:off x="253431" y="6011996"/>
              <a:ext cx="127790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主数据</a:t>
              </a:r>
            </a:p>
          </p:txBody>
        </p:sp>
        <p:sp>
          <p:nvSpPr>
            <p:cNvPr id="142" name="矩形 141"/>
            <p:cNvSpPr/>
            <p:nvPr/>
          </p:nvSpPr>
          <p:spPr bwMode="auto">
            <a:xfrm>
              <a:off x="1556743" y="2925692"/>
              <a:ext cx="4832255" cy="369895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kumimoji="1" lang="en-US" altLang="zh-CN" sz="1600" b="1" dirty="0">
                  <a:solidFill>
                    <a:schemeClr val="tx1"/>
                  </a:solidFill>
                  <a:latin typeface="微软雅黑"/>
                  <a:cs typeface="微软雅黑"/>
                </a:rPr>
                <a:t>OA</a:t>
              </a:r>
              <a:endParaRPr kumimoji="1" lang="zh-CN" altLang="en-US" sz="1600" b="1" dirty="0">
                <a:solidFill>
                  <a:schemeClr val="tx1"/>
                </a:solidFill>
                <a:latin typeface="微软雅黑"/>
                <a:cs typeface="微软雅黑"/>
              </a:endParaRPr>
            </a:p>
          </p:txBody>
        </p:sp>
        <p:sp>
          <p:nvSpPr>
            <p:cNvPr id="143" name="矩形 142"/>
            <p:cNvSpPr/>
            <p:nvPr/>
          </p:nvSpPr>
          <p:spPr bwMode="auto">
            <a:xfrm>
              <a:off x="1556743" y="3295587"/>
              <a:ext cx="4832255" cy="1451003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zh-CN" altLang="en-US" dirty="0">
                <a:solidFill>
                  <a:schemeClr val="tx1"/>
                </a:solidFill>
                <a:latin typeface="微软雅黑"/>
                <a:cs typeface="微软雅黑"/>
              </a:endParaRPr>
            </a:p>
          </p:txBody>
        </p:sp>
        <p:sp>
          <p:nvSpPr>
            <p:cNvPr id="150" name="矩形 149"/>
            <p:cNvSpPr/>
            <p:nvPr/>
          </p:nvSpPr>
          <p:spPr>
            <a:xfrm>
              <a:off x="6482659" y="2932042"/>
              <a:ext cx="4976716" cy="371482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kumimoji="1"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费用管控</a:t>
              </a:r>
            </a:p>
          </p:txBody>
        </p:sp>
        <p:sp>
          <p:nvSpPr>
            <p:cNvPr id="151" name="矩形 150"/>
            <p:cNvSpPr/>
            <p:nvPr/>
          </p:nvSpPr>
          <p:spPr>
            <a:xfrm>
              <a:off x="6496947" y="3303524"/>
              <a:ext cx="4384589" cy="1443066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zh-CN" altLang="en-US" dirty="0">
                <a:solidFill>
                  <a:schemeClr val="tx1"/>
                </a:solidFill>
                <a:latin typeface="微软雅黑"/>
                <a:cs typeface="微软雅黑"/>
              </a:endParaRPr>
            </a:p>
          </p:txBody>
        </p:sp>
        <p:sp>
          <p:nvSpPr>
            <p:cNvPr id="24592" name="文本框 43"/>
            <p:cNvSpPr txBox="1">
              <a:spLocks noChangeArrowheads="1"/>
            </p:cNvSpPr>
            <p:nvPr/>
          </p:nvSpPr>
          <p:spPr bwMode="auto">
            <a:xfrm>
              <a:off x="1736110" y="2312360"/>
              <a:ext cx="163751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集团办公门户</a:t>
              </a:r>
            </a:p>
          </p:txBody>
        </p:sp>
        <p:sp>
          <p:nvSpPr>
            <p:cNvPr id="24593" name="文本框 44"/>
            <p:cNvSpPr txBox="1">
              <a:spLocks noChangeArrowheads="1"/>
            </p:cNvSpPr>
            <p:nvPr/>
          </p:nvSpPr>
          <p:spPr bwMode="auto">
            <a:xfrm>
              <a:off x="3357749" y="2312360"/>
              <a:ext cx="163751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个人工作台</a:t>
              </a:r>
            </a:p>
          </p:txBody>
        </p:sp>
        <p:sp>
          <p:nvSpPr>
            <p:cNvPr id="24594" name="文本框 45"/>
            <p:cNvSpPr txBox="1">
              <a:spLocks noChangeArrowheads="1"/>
            </p:cNvSpPr>
            <p:nvPr/>
          </p:nvSpPr>
          <p:spPr bwMode="auto">
            <a:xfrm>
              <a:off x="4977404" y="2312360"/>
              <a:ext cx="171095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财务门户</a:t>
              </a:r>
            </a:p>
          </p:txBody>
        </p:sp>
        <p:sp>
          <p:nvSpPr>
            <p:cNvPr id="24595" name="文本框 46"/>
            <p:cNvSpPr txBox="1">
              <a:spLocks noChangeArrowheads="1"/>
            </p:cNvSpPr>
            <p:nvPr/>
          </p:nvSpPr>
          <p:spPr bwMode="auto">
            <a:xfrm>
              <a:off x="6599044" y="2312360"/>
              <a:ext cx="198090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企业文化</a:t>
              </a:r>
            </a:p>
          </p:txBody>
        </p:sp>
        <p:sp>
          <p:nvSpPr>
            <p:cNvPr id="160" name="等腰三角形 48"/>
            <p:cNvSpPr/>
            <p:nvPr/>
          </p:nvSpPr>
          <p:spPr>
            <a:xfrm>
              <a:off x="1385297" y="1412776"/>
              <a:ext cx="10262986" cy="72550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6350" cmpd="sng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kumimoji="1" lang="zh-CN" altLang="en-US" sz="20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远大集团办公平台</a:t>
              </a:r>
              <a:endParaRPr kumimoji="1" lang="en-US" altLang="zh-CN" sz="20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defRPr/>
              </a:pPr>
              <a:endParaRPr kumimoji="1" lang="en-US" altLang="zh-CN" sz="20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矩形 180"/>
            <p:cNvSpPr/>
            <p:nvPr/>
          </p:nvSpPr>
          <p:spPr>
            <a:xfrm>
              <a:off x="1917098" y="5949938"/>
              <a:ext cx="2070059" cy="46197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kumimoji="1" lang="zh-CN" altLang="en-US" sz="1600" dirty="0">
                  <a:solidFill>
                    <a:schemeClr val="tx1"/>
                  </a:solidFill>
                  <a:latin typeface="微软雅黑"/>
                  <a:cs typeface="微软雅黑"/>
                </a:rPr>
                <a:t>组织</a:t>
              </a:r>
            </a:p>
          </p:txBody>
        </p:sp>
        <p:sp>
          <p:nvSpPr>
            <p:cNvPr id="182" name="矩形 181"/>
            <p:cNvSpPr/>
            <p:nvPr/>
          </p:nvSpPr>
          <p:spPr>
            <a:xfrm>
              <a:off x="4437999" y="5949938"/>
              <a:ext cx="2070059" cy="46197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kumimoji="1"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供应商</a:t>
              </a:r>
            </a:p>
          </p:txBody>
        </p:sp>
        <p:sp>
          <p:nvSpPr>
            <p:cNvPr id="183" name="矩形 182"/>
            <p:cNvSpPr/>
            <p:nvPr/>
          </p:nvSpPr>
          <p:spPr>
            <a:xfrm>
              <a:off x="6868415" y="5949938"/>
              <a:ext cx="2070059" cy="46197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kumimoji="1"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</a:t>
              </a:r>
            </a:p>
          </p:txBody>
        </p:sp>
        <p:sp>
          <p:nvSpPr>
            <p:cNvPr id="184" name="矩形 183"/>
            <p:cNvSpPr/>
            <p:nvPr/>
          </p:nvSpPr>
          <p:spPr>
            <a:xfrm>
              <a:off x="9389315" y="5949938"/>
              <a:ext cx="2070059" cy="46197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kumimoji="1" lang="en-US" altLang="zh-CN" sz="1600" dirty="0">
                  <a:solidFill>
                    <a:schemeClr val="tx1"/>
                  </a:solidFill>
                  <a:latin typeface="微软雅黑"/>
                  <a:cs typeface="微软雅黑"/>
                </a:rPr>
                <a:t>……</a:t>
              </a:r>
              <a:endParaRPr kumimoji="1" lang="zh-CN" altLang="en-US" sz="1600" dirty="0">
                <a:solidFill>
                  <a:schemeClr val="tx1"/>
                </a:solidFill>
                <a:latin typeface="微软雅黑"/>
                <a:cs typeface="微软雅黑"/>
              </a:endParaRPr>
            </a:p>
          </p:txBody>
        </p:sp>
        <p:sp>
          <p:nvSpPr>
            <p:cNvPr id="24601" name="文本框 46"/>
            <p:cNvSpPr txBox="1">
              <a:spLocks noChangeArrowheads="1"/>
            </p:cNvSpPr>
            <p:nvPr/>
          </p:nvSpPr>
          <p:spPr bwMode="auto">
            <a:xfrm>
              <a:off x="10056440" y="2312360"/>
              <a:ext cx="124277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en-US" altLang="zh-CN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kumimoji="1"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602" name="文本框 46"/>
            <p:cNvSpPr txBox="1">
              <a:spLocks noChangeArrowheads="1"/>
            </p:cNvSpPr>
            <p:nvPr/>
          </p:nvSpPr>
          <p:spPr bwMode="auto">
            <a:xfrm>
              <a:off x="8399321" y="2312360"/>
              <a:ext cx="144101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导航门户</a:t>
              </a:r>
            </a:p>
          </p:txBody>
        </p:sp>
        <p:sp>
          <p:nvSpPr>
            <p:cNvPr id="189" name="椭圆 188"/>
            <p:cNvSpPr/>
            <p:nvPr/>
          </p:nvSpPr>
          <p:spPr>
            <a:xfrm>
              <a:off x="1917098" y="5070446"/>
              <a:ext cx="2044660" cy="59056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kumimoji="1" lang="zh-CN" altLang="en-US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门户引擎</a:t>
              </a:r>
            </a:p>
          </p:txBody>
        </p:sp>
        <p:sp>
          <p:nvSpPr>
            <p:cNvPr id="190" name="椭圆 189"/>
            <p:cNvSpPr/>
            <p:nvPr/>
          </p:nvSpPr>
          <p:spPr>
            <a:xfrm>
              <a:off x="4431649" y="5086321"/>
              <a:ext cx="2076409" cy="57468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kumimoji="1" lang="zh-CN" altLang="en-US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表单引擎</a:t>
              </a:r>
            </a:p>
          </p:txBody>
        </p:sp>
        <p:sp>
          <p:nvSpPr>
            <p:cNvPr id="191" name="椭圆 190"/>
            <p:cNvSpPr/>
            <p:nvPr/>
          </p:nvSpPr>
          <p:spPr>
            <a:xfrm>
              <a:off x="9408365" y="5086321"/>
              <a:ext cx="2051010" cy="57468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kumimoji="1" lang="zh-CN" altLang="en-US" dirty="0">
                  <a:latin typeface="微软雅黑"/>
                  <a:cs typeface="微软雅黑"/>
                </a:rPr>
                <a:t>集成引擎</a:t>
              </a:r>
            </a:p>
          </p:txBody>
        </p:sp>
        <p:sp>
          <p:nvSpPr>
            <p:cNvPr id="192" name="椭圆 191"/>
            <p:cNvSpPr/>
            <p:nvPr/>
          </p:nvSpPr>
          <p:spPr>
            <a:xfrm>
              <a:off x="6868415" y="5086321"/>
              <a:ext cx="2070059" cy="57468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kumimoji="1" lang="zh-CN" altLang="en-US" dirty="0">
                  <a:latin typeface="微软雅黑"/>
                  <a:cs typeface="微软雅黑"/>
                </a:rPr>
                <a:t>流程引擎</a:t>
              </a:r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1631354" y="3428939"/>
              <a:ext cx="1079479" cy="341319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kumimoji="1"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待办事宜</a:t>
              </a:r>
            </a:p>
          </p:txBody>
        </p:sp>
        <p:sp>
          <p:nvSpPr>
            <p:cNvPr id="194" name="圆角矩形 193"/>
            <p:cNvSpPr/>
            <p:nvPr/>
          </p:nvSpPr>
          <p:spPr>
            <a:xfrm>
              <a:off x="2820369" y="3428939"/>
              <a:ext cx="1079479" cy="341319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kumimoji="1"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新闻管理</a:t>
              </a:r>
            </a:p>
          </p:txBody>
        </p:sp>
        <p:sp>
          <p:nvSpPr>
            <p:cNvPr id="195" name="圆角矩形 194"/>
            <p:cNvSpPr/>
            <p:nvPr/>
          </p:nvSpPr>
          <p:spPr>
            <a:xfrm>
              <a:off x="4007796" y="3428939"/>
              <a:ext cx="1081066" cy="341319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zh-CN" altLang="en-US" sz="1400" dirty="0">
                  <a:solidFill>
                    <a:schemeClr val="tx1"/>
                  </a:solidFill>
                  <a:latin typeface="微软雅黑" pitchFamily="34" charset="-122"/>
                </a:rPr>
                <a:t>流程管理</a:t>
              </a:r>
            </a:p>
          </p:txBody>
        </p:sp>
        <p:sp>
          <p:nvSpPr>
            <p:cNvPr id="196" name="圆角矩形 195"/>
            <p:cNvSpPr/>
            <p:nvPr/>
          </p:nvSpPr>
          <p:spPr>
            <a:xfrm>
              <a:off x="5198397" y="3428939"/>
              <a:ext cx="1079479" cy="341319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zh-CN" altLang="en-US" sz="1400" dirty="0">
                  <a:solidFill>
                    <a:schemeClr val="tx1"/>
                  </a:solidFill>
                  <a:latin typeface="微软雅黑" pitchFamily="34" charset="-122"/>
                </a:rPr>
                <a:t>文档中心</a:t>
              </a:r>
            </a:p>
          </p:txBody>
        </p:sp>
        <p:sp>
          <p:nvSpPr>
            <p:cNvPr id="197" name="圆角矩形 196"/>
            <p:cNvSpPr/>
            <p:nvPr/>
          </p:nvSpPr>
          <p:spPr>
            <a:xfrm>
              <a:off x="1631354" y="3863923"/>
              <a:ext cx="1079479" cy="339731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kumimoji="1"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会议管理</a:t>
              </a:r>
            </a:p>
          </p:txBody>
        </p:sp>
        <p:sp>
          <p:nvSpPr>
            <p:cNvPr id="198" name="圆角矩形 197"/>
            <p:cNvSpPr/>
            <p:nvPr/>
          </p:nvSpPr>
          <p:spPr>
            <a:xfrm>
              <a:off x="2820369" y="3863923"/>
              <a:ext cx="1079479" cy="339731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zh-CN" altLang="en-US" sz="1400" dirty="0">
                  <a:solidFill>
                    <a:schemeClr val="tx1"/>
                  </a:solidFill>
                  <a:latin typeface="微软雅黑" pitchFamily="34" charset="-122"/>
                </a:rPr>
                <a:t>合同管理</a:t>
              </a:r>
            </a:p>
          </p:txBody>
        </p:sp>
        <p:sp>
          <p:nvSpPr>
            <p:cNvPr id="199" name="圆角矩形 198"/>
            <p:cNvSpPr/>
            <p:nvPr/>
          </p:nvSpPr>
          <p:spPr>
            <a:xfrm>
              <a:off x="4007796" y="3863923"/>
              <a:ext cx="1081066" cy="339731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kumimoji="1"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项目管理</a:t>
              </a:r>
            </a:p>
          </p:txBody>
        </p:sp>
        <p:sp>
          <p:nvSpPr>
            <p:cNvPr id="200" name="圆角矩形 199"/>
            <p:cNvSpPr/>
            <p:nvPr/>
          </p:nvSpPr>
          <p:spPr>
            <a:xfrm>
              <a:off x="5198397" y="3863923"/>
              <a:ext cx="1079479" cy="339731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kumimoji="1"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固资管理</a:t>
              </a:r>
            </a:p>
          </p:txBody>
        </p:sp>
        <p:sp>
          <p:nvSpPr>
            <p:cNvPr id="201" name="圆角矩形 200"/>
            <p:cNvSpPr/>
            <p:nvPr/>
          </p:nvSpPr>
          <p:spPr>
            <a:xfrm>
              <a:off x="1631354" y="4298906"/>
              <a:ext cx="1079479" cy="339731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kumimoji="1"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工作总结</a:t>
              </a:r>
            </a:p>
          </p:txBody>
        </p:sp>
        <p:sp>
          <p:nvSpPr>
            <p:cNvPr id="202" name="圆角矩形 201"/>
            <p:cNvSpPr/>
            <p:nvPr/>
          </p:nvSpPr>
          <p:spPr>
            <a:xfrm>
              <a:off x="2820369" y="4298906"/>
              <a:ext cx="1079479" cy="339731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kumimoji="1"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会议管理</a:t>
              </a:r>
            </a:p>
          </p:txBody>
        </p:sp>
        <p:sp>
          <p:nvSpPr>
            <p:cNvPr id="203" name="圆角矩形 202"/>
            <p:cNvSpPr/>
            <p:nvPr/>
          </p:nvSpPr>
          <p:spPr>
            <a:xfrm>
              <a:off x="4007796" y="4298906"/>
              <a:ext cx="1081066" cy="339731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kumimoji="1"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车辆管理</a:t>
              </a:r>
            </a:p>
          </p:txBody>
        </p:sp>
        <p:sp>
          <p:nvSpPr>
            <p:cNvPr id="204" name="圆角矩形 203"/>
            <p:cNvSpPr/>
            <p:nvPr/>
          </p:nvSpPr>
          <p:spPr>
            <a:xfrm>
              <a:off x="5198397" y="4298906"/>
              <a:ext cx="1079479" cy="339731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1400" dirty="0">
                  <a:solidFill>
                    <a:schemeClr val="tx1"/>
                  </a:solidFill>
                  <a:latin typeface="微软雅黑" pitchFamily="34" charset="-122"/>
                </a:rPr>
                <a:t>……</a:t>
              </a:r>
              <a:endParaRPr kumimoji="1" lang="zh-CN" altLang="en-US" sz="1400" dirty="0">
                <a:solidFill>
                  <a:schemeClr val="tx1"/>
                </a:solidFill>
                <a:latin typeface="微软雅黑" pitchFamily="34" charset="-122"/>
              </a:endParaRPr>
            </a:p>
          </p:txBody>
        </p:sp>
        <p:sp>
          <p:nvSpPr>
            <p:cNvPr id="238" name="圆角矩形 237"/>
            <p:cNvSpPr/>
            <p:nvPr/>
          </p:nvSpPr>
          <p:spPr>
            <a:xfrm>
              <a:off x="6600132" y="3436877"/>
              <a:ext cx="1316012" cy="339731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kumimoji="1"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项目台账管理</a:t>
              </a:r>
            </a:p>
          </p:txBody>
        </p:sp>
        <p:sp>
          <p:nvSpPr>
            <p:cNvPr id="244" name="圆角矩形 243"/>
            <p:cNvSpPr/>
            <p:nvPr/>
          </p:nvSpPr>
          <p:spPr>
            <a:xfrm>
              <a:off x="8032029" y="3436877"/>
              <a:ext cx="1316012" cy="339731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kumimoji="1"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合同台账管理</a:t>
              </a:r>
            </a:p>
          </p:txBody>
        </p:sp>
        <p:sp>
          <p:nvSpPr>
            <p:cNvPr id="245" name="圆角矩形 244"/>
            <p:cNvSpPr/>
            <p:nvPr/>
          </p:nvSpPr>
          <p:spPr>
            <a:xfrm>
              <a:off x="9471864" y="3428939"/>
              <a:ext cx="1316011" cy="341319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kumimoji="1"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费用事前申请</a:t>
              </a:r>
            </a:p>
          </p:txBody>
        </p:sp>
        <p:sp>
          <p:nvSpPr>
            <p:cNvPr id="246" name="圆角矩形 245"/>
            <p:cNvSpPr/>
            <p:nvPr/>
          </p:nvSpPr>
          <p:spPr>
            <a:xfrm>
              <a:off x="6600132" y="3868685"/>
              <a:ext cx="1316012" cy="34132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zh-CN" altLang="en-US" sz="1400" dirty="0">
                  <a:solidFill>
                    <a:schemeClr val="tx1"/>
                  </a:solidFill>
                  <a:latin typeface="微软雅黑" pitchFamily="34" charset="-122"/>
                </a:rPr>
                <a:t>借款管理</a:t>
              </a:r>
            </a:p>
          </p:txBody>
        </p:sp>
        <p:sp>
          <p:nvSpPr>
            <p:cNvPr id="247" name="圆角矩形 246"/>
            <p:cNvSpPr/>
            <p:nvPr/>
          </p:nvSpPr>
          <p:spPr>
            <a:xfrm>
              <a:off x="8032029" y="3868685"/>
              <a:ext cx="1316012" cy="34132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kumimoji="1"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预付款管理</a:t>
              </a:r>
            </a:p>
          </p:txBody>
        </p:sp>
        <p:sp>
          <p:nvSpPr>
            <p:cNvPr id="248" name="圆角矩形 247"/>
            <p:cNvSpPr/>
            <p:nvPr/>
          </p:nvSpPr>
          <p:spPr>
            <a:xfrm>
              <a:off x="9471864" y="3860748"/>
              <a:ext cx="1316011" cy="341319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kumimoji="1"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费用报销</a:t>
              </a:r>
            </a:p>
          </p:txBody>
        </p:sp>
        <p:sp>
          <p:nvSpPr>
            <p:cNvPr id="249" name="圆角矩形 248"/>
            <p:cNvSpPr/>
            <p:nvPr/>
          </p:nvSpPr>
          <p:spPr>
            <a:xfrm>
              <a:off x="6600132" y="4303668"/>
              <a:ext cx="1316012" cy="34132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kumimoji="1"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付款结算单</a:t>
              </a:r>
            </a:p>
          </p:txBody>
        </p:sp>
        <p:sp>
          <p:nvSpPr>
            <p:cNvPr id="250" name="圆角矩形 249"/>
            <p:cNvSpPr/>
            <p:nvPr/>
          </p:nvSpPr>
          <p:spPr>
            <a:xfrm>
              <a:off x="8030442" y="4303668"/>
              <a:ext cx="1317599" cy="34132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kumimoji="1"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物资领用</a:t>
              </a:r>
            </a:p>
          </p:txBody>
        </p:sp>
        <p:sp>
          <p:nvSpPr>
            <p:cNvPr id="251" name="圆角矩形 250"/>
            <p:cNvSpPr/>
            <p:nvPr/>
          </p:nvSpPr>
          <p:spPr>
            <a:xfrm>
              <a:off x="9471864" y="4295731"/>
              <a:ext cx="1316011" cy="341319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kumimoji="1"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预算管理</a:t>
              </a:r>
            </a:p>
          </p:txBody>
        </p:sp>
        <p:sp>
          <p:nvSpPr>
            <p:cNvPr id="252" name="矩形 251"/>
            <p:cNvSpPr/>
            <p:nvPr/>
          </p:nvSpPr>
          <p:spPr>
            <a:xfrm>
              <a:off x="10911697" y="3309874"/>
              <a:ext cx="541327" cy="1436715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kumimoji="1" lang="en-US" altLang="zh-CN" dirty="0">
                  <a:solidFill>
                    <a:schemeClr val="tx1"/>
                  </a:solidFill>
                  <a:latin typeface="微软雅黑"/>
                  <a:cs typeface="微软雅黑"/>
                </a:rPr>
                <a:t>NC</a:t>
              </a:r>
              <a:endParaRPr kumimoji="1" lang="zh-CN" altLang="en-US" dirty="0">
                <a:solidFill>
                  <a:schemeClr val="tx1"/>
                </a:solidFill>
                <a:latin typeface="微软雅黑"/>
                <a:cs typeface="微软雅黑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矩形 2"/>
          <p:cNvSpPr>
            <a:spLocks noChangeArrowheads="1"/>
          </p:cNvSpPr>
          <p:nvPr/>
        </p:nvSpPr>
        <p:spPr bwMode="auto">
          <a:xfrm>
            <a:off x="492125" y="100013"/>
            <a:ext cx="848201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8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ts val="750"/>
              </a:spcBef>
            </a:pPr>
            <a:r>
              <a:rPr lang="zh-CN" altLang="en-US" sz="3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案例分享二：远大集团费控预算控制逻辑规划</a:t>
            </a:r>
          </a:p>
        </p:txBody>
      </p:sp>
      <p:pic>
        <p:nvPicPr>
          <p:cNvPr id="26627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1108075"/>
            <a:ext cx="10945813" cy="574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矩形 2"/>
          <p:cNvSpPr>
            <a:spLocks noChangeArrowheads="1"/>
          </p:cNvSpPr>
          <p:nvPr/>
        </p:nvSpPr>
        <p:spPr bwMode="auto">
          <a:xfrm>
            <a:off x="492125" y="100013"/>
            <a:ext cx="723423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8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ts val="750"/>
              </a:spcBef>
            </a:pPr>
            <a:r>
              <a:rPr lang="zh-CN" altLang="en-US" sz="3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案例分享二：远大集团费控</a:t>
            </a:r>
            <a:r>
              <a:rPr lang="en-US" altLang="zh-CN" sz="3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3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落地成果</a:t>
            </a:r>
          </a:p>
        </p:txBody>
      </p:sp>
      <p:pic>
        <p:nvPicPr>
          <p:cNvPr id="28675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4900"/>
            <a:ext cx="7548563" cy="575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1138238"/>
            <a:ext cx="7737475" cy="570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88" y="1104900"/>
            <a:ext cx="9217025" cy="573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1125538"/>
            <a:ext cx="12192000" cy="433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4563"/>
            <a:ext cx="12192000" cy="589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925513"/>
            <a:ext cx="12192000" cy="590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2"/>
          <p:cNvSpPr>
            <a:spLocks noChangeArrowheads="1"/>
          </p:cNvSpPr>
          <p:nvPr/>
        </p:nvSpPr>
        <p:spPr bwMode="auto">
          <a:xfrm>
            <a:off x="492125" y="100013"/>
            <a:ext cx="390683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8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ts val="750"/>
              </a:spcBef>
            </a:pPr>
            <a:r>
              <a:rPr lang="zh-CN" altLang="en-US" sz="3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</a:t>
            </a:r>
            <a:r>
              <a:rPr lang="en-US" altLang="zh-CN" sz="3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3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强首选品牌</a:t>
            </a:r>
          </a:p>
        </p:txBody>
      </p:sp>
      <p:grpSp>
        <p:nvGrpSpPr>
          <p:cNvPr id="30723" name="组 3"/>
          <p:cNvGrpSpPr>
            <a:grpSpLocks/>
          </p:cNvGrpSpPr>
          <p:nvPr/>
        </p:nvGrpSpPr>
        <p:grpSpPr bwMode="auto">
          <a:xfrm>
            <a:off x="839788" y="1174750"/>
            <a:ext cx="10379075" cy="5509204"/>
            <a:chOff x="839416" y="1174840"/>
            <a:chExt cx="10378790" cy="5508377"/>
          </a:xfrm>
        </p:grpSpPr>
        <p:pic>
          <p:nvPicPr>
            <p:cNvPr id="30724" name="Picture 2" descr="C:\Documents and Settings\tonley\桌面\LOGO-1.gif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9147" y="1195007"/>
              <a:ext cx="1800225" cy="539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25" name="Picture 2" descr="C:\Documents and Settings\Administrator\My Documents\My Pictures\logo.jpg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1572" y="1195007"/>
              <a:ext cx="1800225" cy="539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26" name="Picture 2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947" y="1177543"/>
              <a:ext cx="1819275" cy="576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27" name="Picture 21" descr="kj07050018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934" y="1891057"/>
              <a:ext cx="1789485" cy="524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28" name="Picture 2" descr="C:\Users\user01\Pictures\logo.png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079" y="2632340"/>
              <a:ext cx="1827262" cy="464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29" name="Picture 25" descr="C:\Users\user01\Pictures\logo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6512" y="2633154"/>
              <a:ext cx="1653275" cy="574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30" name="Picture 3"/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4102" y="1866995"/>
              <a:ext cx="1800000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31" name="图片 15" descr="d439b6003af33a8776d58b79c65c10385343b51d.jp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3669" y="4266029"/>
              <a:ext cx="1800000" cy="561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32" name="Picture 2"/>
            <p:cNvPicPr preferRelativeResize="0"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424" y="4266029"/>
              <a:ext cx="1800000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33" name="图片 17" descr="dfnlogo.jpg"/>
            <p:cNvPicPr preferRelativeResize="0">
              <a:picLocks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6459" y="2678439"/>
              <a:ext cx="1800000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34" name="Picture 3"/>
            <p:cNvPicPr preferRelativeResize="0">
              <a:picLocks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8655" y="3439813"/>
              <a:ext cx="1800000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35" name="图片 19"/>
            <p:cNvPicPr>
              <a:picLocks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382" y="1912580"/>
              <a:ext cx="1800000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36" name="图片 20"/>
            <p:cNvPicPr>
              <a:picLocks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1797" y="1912580"/>
              <a:ext cx="1800000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37" name="图片 21"/>
            <p:cNvPicPr>
              <a:picLocks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9290" y="2632341"/>
              <a:ext cx="1804864" cy="464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38" name="图片 22"/>
            <p:cNvPicPr>
              <a:picLocks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3139" y="3509059"/>
              <a:ext cx="1800000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39" name="图片 23"/>
            <p:cNvPicPr>
              <a:picLocks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8708" y="3492930"/>
              <a:ext cx="1800225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40" name="Picture 47"/>
            <p:cNvPicPr>
              <a:picLocks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7401" y="4271894"/>
              <a:ext cx="1801504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41" name="Picture 5"/>
            <p:cNvPicPr>
              <a:picLocks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3721" y="4271894"/>
              <a:ext cx="1800225" cy="541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42" name="图片 26"/>
            <p:cNvPicPr>
              <a:picLocks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4102" y="1174840"/>
              <a:ext cx="1800000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43" name="Picture 3"/>
            <p:cNvPicPr>
              <a:picLocks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4445" y="5638152"/>
              <a:ext cx="1079500" cy="973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44" name="Picture 2"/>
            <p:cNvPicPr>
              <a:picLocks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4432" y="1916897"/>
              <a:ext cx="1800225" cy="539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45" name="Picture 4" descr="C:\Documents and Settings\tonley\桌面\logo.gif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6789" y="2679784"/>
              <a:ext cx="1800225" cy="49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46" name="Picture 6" descr="C:\Documents and Settings\tonley\桌面\logo.gif"/>
            <p:cNvPicPr>
              <a:picLocks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8377" y="3439813"/>
              <a:ext cx="1798637" cy="539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47" name="Picture 2"/>
            <p:cNvPicPr>
              <a:picLocks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1803" y="4266029"/>
              <a:ext cx="1800225" cy="539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48" name="图片 58" descr="logo.jpg"/>
            <p:cNvPicPr>
              <a:picLocks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416" y="5098402"/>
              <a:ext cx="1800225" cy="539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49" name="图片 33" descr="d439b6003af33a8776d58b79c65c10385343b51d.jp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3139" y="5061414"/>
              <a:ext cx="1800000" cy="561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51" name="图片 35" descr="抬头"/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424" y="3499066"/>
              <a:ext cx="1832106" cy="5579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52" name="Picture 1"/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7876" y="4958593"/>
              <a:ext cx="1937618" cy="514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53" name="图片 37"/>
            <p:cNvPicPr>
              <a:picLocks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4432" y="1174840"/>
              <a:ext cx="1800000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54" name="Picture 6" descr="C:\Documents and Settings\tonley\桌面\{7EC11F9F-4E49-4C16-9973-6F0CE3BDE267}.bmp"/>
            <p:cNvPicPr>
              <a:picLocks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8496" y="5624686"/>
              <a:ext cx="1081088" cy="971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55" name="图片 39"/>
            <p:cNvPicPr>
              <a:picLocks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8206" y="4936962"/>
              <a:ext cx="1800000" cy="540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56" name="图片 40"/>
            <p:cNvPicPr>
              <a:picLocks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424" y="5883671"/>
              <a:ext cx="1800000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57" name="Picture 2" descr="c:\users\public\documents\kk5 files\account\fup@kk5.landray.com.cn\image_cache\ae5f844656964df2a48a66c0c57d9632.png"/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132" y="5941505"/>
              <a:ext cx="1811653" cy="482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30758" name="对象 4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63488599"/>
                </p:ext>
              </p:extLst>
            </p:nvPr>
          </p:nvGraphicFramePr>
          <p:xfrm>
            <a:off x="5366637" y="5143456"/>
            <a:ext cx="1795233" cy="3975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10" name="Visio" r:id="rId36" imgW="1346200" imgH="254000" progId="Visio.Drawing.11">
                    <p:embed/>
                  </p:oleObj>
                </mc:Choice>
                <mc:Fallback>
                  <p:oleObj name="Visio" r:id="rId36" imgW="1346200" imgH="254000" progId="Visio.Drawing.11">
                    <p:embed/>
                    <p:pic>
                      <p:nvPicPr>
                        <p:cNvPr id="0" name="对象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66637" y="5143456"/>
                          <a:ext cx="1795233" cy="3975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30759" name="图片 43"/>
            <p:cNvPicPr>
              <a:picLocks noChangeAspect="1" noChangeArrowheads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48924" y="5623013"/>
              <a:ext cx="1100758" cy="1060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06" y="2348880"/>
            <a:ext cx="6124575" cy="3390900"/>
          </a:xfrm>
          <a:prstGeom prst="rect">
            <a:avLst/>
          </a:prstGeom>
        </p:spPr>
      </p:pic>
      <p:sp>
        <p:nvSpPr>
          <p:cNvPr id="35" name="TextBox 55"/>
          <p:cNvSpPr txBox="1"/>
          <p:nvPr/>
        </p:nvSpPr>
        <p:spPr>
          <a:xfrm>
            <a:off x="763377" y="1164740"/>
            <a:ext cx="3964547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十五载技术与经验积淀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>
                  <a:lumMod val="6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	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数千家大中型客户的共同选择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>
                  <a:lumMod val="6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		500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强企业首选办公品牌</a:t>
            </a:r>
          </a:p>
        </p:txBody>
      </p:sp>
      <p:sp>
        <p:nvSpPr>
          <p:cNvPr id="36" name="矩形 35"/>
          <p:cNvSpPr/>
          <p:nvPr/>
        </p:nvSpPr>
        <p:spPr bwMode="auto">
          <a:xfrm rot="16200000">
            <a:off x="5765031" y="2109911"/>
            <a:ext cx="539999" cy="187330"/>
          </a:xfrm>
          <a:prstGeom prst="rect">
            <a:avLst/>
          </a:prstGeom>
          <a:solidFill>
            <a:sysClr val="windowText" lastClr="000000">
              <a:lumMod val="50000"/>
              <a:lumOff val="50000"/>
            </a:sys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2000" kern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/>
              <a:ea typeface="微软雅黑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6222355" y="1933526"/>
            <a:ext cx="4842246" cy="540000"/>
          </a:xfrm>
          <a:prstGeom prst="rect">
            <a:avLst/>
          </a:prstGeom>
          <a:solidFill>
            <a:srgbClr val="E7E6E6">
              <a:lumMod val="90000"/>
            </a:srgbClr>
          </a:solidFill>
          <a:ln w="952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/>
                <a:ea typeface="微软雅黑"/>
              </a:rPr>
              <a:t>[</a:t>
            </a: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/>
                <a:ea typeface="微软雅黑"/>
              </a:rPr>
              <a:t>一</a:t>
            </a:r>
            <a:r>
              <a:rPr lang="en-US" altLang="zh-CN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/>
                <a:ea typeface="微软雅黑"/>
              </a:rPr>
              <a:t>]  </a:t>
            </a: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/>
                <a:ea typeface="微软雅黑"/>
              </a:rPr>
              <a:t>蓝凌，放心的选择！</a:t>
            </a:r>
          </a:p>
        </p:txBody>
      </p:sp>
      <p:sp>
        <p:nvSpPr>
          <p:cNvPr id="38" name="矩形 37"/>
          <p:cNvSpPr/>
          <p:nvPr/>
        </p:nvSpPr>
        <p:spPr bwMode="auto">
          <a:xfrm>
            <a:off x="6222355" y="2720482"/>
            <a:ext cx="4842246" cy="487363"/>
          </a:xfrm>
          <a:prstGeom prst="rect">
            <a:avLst/>
          </a:prstGeom>
          <a:solidFill>
            <a:srgbClr val="E7E6E6">
              <a:lumMod val="90000"/>
            </a:srgbClr>
          </a:solidFill>
          <a:ln w="952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/>
                <a:ea typeface="微软雅黑"/>
              </a:rPr>
              <a:t>[</a:t>
            </a: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/>
                <a:ea typeface="微软雅黑"/>
              </a:rPr>
              <a:t>二</a:t>
            </a:r>
            <a:r>
              <a:rPr lang="en-US" altLang="zh-CN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/>
                <a:ea typeface="微软雅黑"/>
              </a:rPr>
              <a:t>]  </a:t>
            </a: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/>
                <a:ea typeface="微软雅黑"/>
              </a:rPr>
              <a:t>费用管理实践方案分享</a:t>
            </a:r>
          </a:p>
        </p:txBody>
      </p:sp>
      <p:sp>
        <p:nvSpPr>
          <p:cNvPr id="39" name="矩形 38"/>
          <p:cNvSpPr/>
          <p:nvPr/>
        </p:nvSpPr>
        <p:spPr bwMode="auto">
          <a:xfrm>
            <a:off x="6222355" y="3439643"/>
            <a:ext cx="4842246" cy="487362"/>
          </a:xfrm>
          <a:prstGeom prst="rect">
            <a:avLst/>
          </a:prstGeom>
          <a:solidFill>
            <a:srgbClr val="ED7D31"/>
          </a:solidFill>
          <a:ln w="952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[</a:t>
            </a:r>
            <a:r>
              <a:rPr lang="zh-CN" altLang="en-US" sz="2000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三</a:t>
            </a:r>
            <a:r>
              <a:rPr lang="en-US" altLang="zh-CN" sz="2000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]  </a:t>
            </a:r>
            <a:r>
              <a:rPr lang="zh-CN" altLang="en-US" sz="2000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企业级费用管控</a:t>
            </a:r>
            <a:endParaRPr lang="en-US" altLang="zh-CN" sz="2000" kern="0" dirty="0">
              <a:solidFill>
                <a:sysClr val="window" lastClr="FFFFFF"/>
              </a:solidFill>
              <a:latin typeface="微软雅黑"/>
              <a:ea typeface="微软雅黑"/>
            </a:endParaRPr>
          </a:p>
        </p:txBody>
      </p:sp>
      <p:grpSp>
        <p:nvGrpSpPr>
          <p:cNvPr id="40" name="组合 38"/>
          <p:cNvGrpSpPr/>
          <p:nvPr/>
        </p:nvGrpSpPr>
        <p:grpSpPr>
          <a:xfrm>
            <a:off x="5807968" y="988809"/>
            <a:ext cx="2463728" cy="584775"/>
            <a:chOff x="2009254" y="709514"/>
            <a:chExt cx="2463728" cy="584775"/>
          </a:xfrm>
        </p:grpSpPr>
        <p:sp>
          <p:nvSpPr>
            <p:cNvPr id="41" name="TextBox 55"/>
            <p:cNvSpPr txBox="1"/>
            <p:nvPr/>
          </p:nvSpPr>
          <p:spPr>
            <a:xfrm>
              <a:off x="2852217" y="831751"/>
              <a:ext cx="1620765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>
                      <a:lumMod val="65000"/>
                    </a:sys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CONTENTS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2" name="TextBox 56"/>
            <p:cNvSpPr txBox="1"/>
            <p:nvPr/>
          </p:nvSpPr>
          <p:spPr>
            <a:xfrm>
              <a:off x="2009254" y="709514"/>
              <a:ext cx="1005403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>
                      <a:lumMod val="65000"/>
                    </a:sys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目录</a:t>
              </a:r>
            </a:p>
          </p:txBody>
        </p:sp>
      </p:grpSp>
      <p:sp>
        <p:nvSpPr>
          <p:cNvPr id="43" name="矩形 42"/>
          <p:cNvSpPr/>
          <p:nvPr/>
        </p:nvSpPr>
        <p:spPr bwMode="auto">
          <a:xfrm rot="16200000">
            <a:off x="5794524" y="2870451"/>
            <a:ext cx="481013" cy="187327"/>
          </a:xfrm>
          <a:prstGeom prst="rect">
            <a:avLst/>
          </a:prstGeom>
          <a:solidFill>
            <a:sysClr val="windowText" lastClr="000000">
              <a:lumMod val="50000"/>
              <a:lumOff val="50000"/>
            </a:sys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2000" kern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/>
              <a:ea typeface="微软雅黑"/>
            </a:endParaRPr>
          </a:p>
        </p:txBody>
      </p:sp>
      <p:sp>
        <p:nvSpPr>
          <p:cNvPr id="44" name="矩形 43"/>
          <p:cNvSpPr/>
          <p:nvPr/>
        </p:nvSpPr>
        <p:spPr bwMode="auto">
          <a:xfrm rot="16200000">
            <a:off x="5795318" y="3588872"/>
            <a:ext cx="479425" cy="187327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2400" kern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/>
              <a:ea typeface="微软雅黑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6240061" y="4165774"/>
            <a:ext cx="4842246" cy="487362"/>
          </a:xfrm>
          <a:prstGeom prst="rect">
            <a:avLst/>
          </a:prstGeom>
          <a:solidFill>
            <a:srgbClr val="E7E6E6">
              <a:lumMod val="90000"/>
            </a:srgbClr>
          </a:solidFill>
          <a:ln w="952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微软雅黑"/>
                <a:ea typeface="微软雅黑"/>
              </a:rPr>
              <a:t>[</a:t>
            </a: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/>
                <a:ea typeface="微软雅黑"/>
              </a:rPr>
              <a:t>四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微软雅黑"/>
                <a:ea typeface="微软雅黑"/>
              </a:rPr>
              <a:t>]  </a:t>
            </a:r>
            <a:r>
              <a:rPr lang="zh-CN" altLang="en-US" sz="2000" kern="0" noProof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/>
                <a:ea typeface="微软雅黑"/>
              </a:rPr>
              <a:t>交流答疑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14" name="矩形 13"/>
          <p:cNvSpPr/>
          <p:nvPr/>
        </p:nvSpPr>
        <p:spPr bwMode="auto">
          <a:xfrm rot="16200000">
            <a:off x="5813024" y="4315047"/>
            <a:ext cx="479425" cy="187327"/>
          </a:xfrm>
          <a:prstGeom prst="rect">
            <a:avLst/>
          </a:prstGeom>
          <a:solidFill>
            <a:sysClr val="windowText" lastClr="000000">
              <a:lumMod val="50000"/>
              <a:lumOff val="50000"/>
            </a:sys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51948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>
            <a:spLocks noChangeArrowheads="1"/>
          </p:cNvSpPr>
          <p:nvPr/>
        </p:nvSpPr>
        <p:spPr bwMode="auto">
          <a:xfrm>
            <a:off x="623392" y="147486"/>
            <a:ext cx="519885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889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lvl="1">
              <a:lnSpc>
                <a:spcPct val="150000"/>
              </a:lnSpc>
              <a:spcBef>
                <a:spcPts val="750"/>
              </a:spcBef>
            </a:pPr>
            <a:r>
              <a:rPr lang="zh-CN" altLang="en-US" sz="3200" b="1" dirty="0">
                <a:solidFill>
                  <a:srgbClr val="00B0F0"/>
                </a:solidFill>
                <a:latin typeface="微软雅黑" charset="-122"/>
                <a:ea typeface="微软雅黑" charset="-122"/>
              </a:rPr>
              <a:t>蓝凌费控产品解决方案框架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742951" y="6179874"/>
            <a:ext cx="10692988" cy="544719"/>
          </a:xfrm>
          <a:prstGeom prst="roundRect">
            <a:avLst/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50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75000"/>
                </a:schemeClr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43974" y="6276245"/>
            <a:ext cx="975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技术平台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2383121" y="6278179"/>
            <a:ext cx="1287927" cy="30584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组织引擎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3862229" y="6278178"/>
            <a:ext cx="1287927" cy="30584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门户引擎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5341337" y="6278178"/>
            <a:ext cx="1287927" cy="30584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流程引擎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6820445" y="6278178"/>
            <a:ext cx="1287927" cy="30584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表单引擎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8299553" y="6278178"/>
            <a:ext cx="1287927" cy="30584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报表引擎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9778661" y="6278177"/>
            <a:ext cx="1287927" cy="30584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移动组件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753350" y="4629888"/>
            <a:ext cx="10692988" cy="558141"/>
            <a:chOff x="742951" y="4438689"/>
            <a:chExt cx="10692988" cy="558141"/>
          </a:xfrm>
        </p:grpSpPr>
        <p:sp>
          <p:nvSpPr>
            <p:cNvPr id="14" name="圆角矩形 13"/>
            <p:cNvSpPr/>
            <p:nvPr/>
          </p:nvSpPr>
          <p:spPr>
            <a:xfrm>
              <a:off x="742951" y="4438689"/>
              <a:ext cx="10692988" cy="558141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5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143974" y="4548482"/>
              <a:ext cx="975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财务控制</a:t>
              </a: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2255227" y="4579786"/>
              <a:ext cx="1116387" cy="30584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rPr>
                <a:t>预算控制</a:t>
              </a: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3745504" y="4567757"/>
              <a:ext cx="1494761" cy="30584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rPr>
                <a:t>费用标准控制</a:t>
              </a: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5628609" y="4567757"/>
              <a:ext cx="1494761" cy="30584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rPr>
                <a:t>资金计划控制</a:t>
              </a:r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9430582" y="4577950"/>
              <a:ext cx="1097649" cy="30584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latin typeface="Microsoft YaHei" charset="-122"/>
                  <a:ea typeface="Microsoft YaHei" charset="-122"/>
                  <a:cs typeface="Microsoft YaHei" charset="-122"/>
                </a:rPr>
                <a:t>……</a:t>
              </a:r>
              <a:endPara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62398" y="5285922"/>
            <a:ext cx="10692988" cy="790228"/>
            <a:chOff x="762398" y="5175116"/>
            <a:chExt cx="10692988" cy="790228"/>
          </a:xfrm>
        </p:grpSpPr>
        <p:sp>
          <p:nvSpPr>
            <p:cNvPr id="21" name="圆角矩形 20"/>
            <p:cNvSpPr/>
            <p:nvPr/>
          </p:nvSpPr>
          <p:spPr>
            <a:xfrm>
              <a:off x="762398" y="5175116"/>
              <a:ext cx="10692988" cy="790228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5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143974" y="5412364"/>
              <a:ext cx="975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会计档案</a:t>
              </a: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2383121" y="5223659"/>
              <a:ext cx="1121051" cy="30584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机构映射</a:t>
              </a: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2383121" y="5614866"/>
              <a:ext cx="1121051" cy="30584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费用标准</a:t>
              </a: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3646030" y="5223659"/>
              <a:ext cx="1121051" cy="30584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账套映射</a:t>
              </a: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3646030" y="5614866"/>
              <a:ext cx="1121051" cy="30584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核算项目</a:t>
              </a: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4908939" y="5223659"/>
              <a:ext cx="1121051" cy="30584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成本中心</a:t>
              </a: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4908939" y="5614866"/>
              <a:ext cx="1121051" cy="30584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现金</a:t>
              </a:r>
              <a:r>
                <a:rPr kumimoji="1" lang="zh-CN" altLang="en-US" sz="100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流量项目</a:t>
              </a:r>
              <a:endParaRPr kumimoji="1"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6171848" y="5223659"/>
              <a:ext cx="1121051" cy="30584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人员映射</a:t>
              </a: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6171848" y="5614866"/>
              <a:ext cx="1121051" cy="30584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付款银行</a:t>
              </a: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7434757" y="5223659"/>
              <a:ext cx="1121051" cy="30584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会计科目</a:t>
              </a:r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7434757" y="5614866"/>
              <a:ext cx="1121051" cy="30584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供应商</a:t>
              </a:r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8697721" y="5223659"/>
              <a:ext cx="1121051" cy="30584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预算科目</a:t>
              </a:r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8697721" y="5614866"/>
              <a:ext cx="1121051" cy="30584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币种</a:t>
              </a:r>
              <a:r>
                <a:rPr kumimoji="1"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/</a:t>
              </a:r>
              <a:r>
                <a:rPr kumimoji="1"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汇率</a:t>
              </a:r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9960685" y="5223659"/>
              <a:ext cx="1121051" cy="30584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费用类型</a:t>
              </a: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9960685" y="5614866"/>
              <a:ext cx="1121051" cy="30584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税率</a:t>
              </a: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2250927" y="1951392"/>
            <a:ext cx="7715929" cy="2580325"/>
            <a:chOff x="2228845" y="1731976"/>
            <a:chExt cx="7715929" cy="2580325"/>
          </a:xfrm>
        </p:grpSpPr>
        <p:sp>
          <p:nvSpPr>
            <p:cNvPr id="37" name="圆角矩形 36"/>
            <p:cNvSpPr/>
            <p:nvPr/>
          </p:nvSpPr>
          <p:spPr>
            <a:xfrm>
              <a:off x="2228845" y="1731976"/>
              <a:ext cx="7715929" cy="2580325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5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grpSp>
          <p:nvGrpSpPr>
            <p:cNvPr id="38" name="Group 4"/>
            <p:cNvGrpSpPr>
              <a:grpSpLocks/>
            </p:cNvGrpSpPr>
            <p:nvPr/>
          </p:nvGrpSpPr>
          <p:grpSpPr bwMode="auto">
            <a:xfrm>
              <a:off x="2392276" y="2099458"/>
              <a:ext cx="1109396" cy="2095503"/>
              <a:chOff x="528" y="1392"/>
              <a:chExt cx="1158" cy="2085"/>
            </a:xfrm>
          </p:grpSpPr>
          <p:sp>
            <p:nvSpPr>
              <p:cNvPr id="90" name="AutoShape 5"/>
              <p:cNvSpPr>
                <a:spLocks noChangeArrowheads="1"/>
              </p:cNvSpPr>
              <p:nvPr/>
            </p:nvSpPr>
            <p:spPr bwMode="gray">
              <a:xfrm>
                <a:off x="528" y="1392"/>
                <a:ext cx="1158" cy="2085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  <a:effectLst>
                <a:outerShdw blurRad="63500" dist="107763" dir="2700000" algn="ctr" rotWithShape="0">
                  <a:srgbClr val="000000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1" name="AutoShape 6"/>
              <p:cNvSpPr>
                <a:spLocks noChangeArrowheads="1"/>
              </p:cNvSpPr>
              <p:nvPr/>
            </p:nvSpPr>
            <p:spPr bwMode="gray">
              <a:xfrm>
                <a:off x="576" y="1416"/>
                <a:ext cx="1063" cy="28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70000">
                    <a:schemeClr val="bg1"/>
                  </a:gs>
                  <a:gs pos="100000">
                    <a:schemeClr val="accent1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zh-CN" altLang="en-US" dirty="0"/>
                  <a:t>预算管理</a:t>
                </a:r>
              </a:p>
            </p:txBody>
          </p:sp>
        </p:grpSp>
        <p:sp>
          <p:nvSpPr>
            <p:cNvPr id="39" name="Text Box 13"/>
            <p:cNvSpPr txBox="1">
              <a:spLocks noChangeArrowheads="1"/>
            </p:cNvSpPr>
            <p:nvPr/>
          </p:nvSpPr>
          <p:spPr bwMode="gray">
            <a:xfrm>
              <a:off x="2371721" y="2512777"/>
              <a:ext cx="1084923" cy="14519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120650" indent="-120650">
                <a:defRPr>
                  <a:solidFill>
                    <a:schemeClr val="tx1"/>
                  </a:solidFill>
                  <a:latin typeface="Arial" charset="0"/>
                </a:defRPr>
              </a:lvl1pPr>
              <a:lvl2pPr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Char char="•"/>
              </a:pPr>
              <a:r>
                <a:rPr lang="zh-CN" altLang="en-US" sz="1400" dirty="0">
                  <a:latin typeface="Microsoft YaHei" charset="-122"/>
                  <a:ea typeface="Microsoft YaHei" charset="-122"/>
                  <a:cs typeface="Microsoft YaHei" charset="-122"/>
                </a:rPr>
                <a:t>多维预算</a:t>
              </a:r>
              <a:endParaRPr lang="en-US" altLang="zh-CN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>
                <a:spcBef>
                  <a:spcPct val="50000"/>
                </a:spcBef>
                <a:buFontTx/>
                <a:buChar char="•"/>
              </a:pPr>
              <a:r>
                <a:rPr lang="zh-CN" altLang="en-US" sz="1400" dirty="0">
                  <a:latin typeface="Microsoft YaHei" charset="-122"/>
                  <a:ea typeface="Microsoft YaHei" charset="-122"/>
                  <a:cs typeface="Microsoft YaHei" charset="-122"/>
                </a:rPr>
                <a:t>预算调整</a:t>
              </a:r>
              <a:endParaRPr lang="en-US" altLang="zh-CN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>
                <a:spcBef>
                  <a:spcPct val="50000"/>
                </a:spcBef>
                <a:buFontTx/>
                <a:buChar char="•"/>
              </a:pPr>
              <a:r>
                <a:rPr lang="zh-CN" altLang="en-US" sz="1400" dirty="0">
                  <a:latin typeface="Microsoft YaHei" charset="-122"/>
                  <a:ea typeface="Microsoft YaHei" charset="-122"/>
                  <a:cs typeface="Microsoft YaHei" charset="-122"/>
                </a:rPr>
                <a:t>预算追加</a:t>
              </a:r>
              <a:endParaRPr lang="en-US" altLang="zh-CN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>
                <a:spcBef>
                  <a:spcPct val="50000"/>
                </a:spcBef>
                <a:buFontTx/>
                <a:buChar char="•"/>
              </a:pPr>
              <a:r>
                <a:rPr lang="zh-CN" altLang="en-US" sz="1400" dirty="0">
                  <a:latin typeface="Microsoft YaHei" charset="-122"/>
                  <a:ea typeface="Microsoft YaHei" charset="-122"/>
                  <a:cs typeface="Microsoft YaHei" charset="-122"/>
                </a:rPr>
                <a:t>执行台账</a:t>
              </a:r>
              <a:endParaRPr lang="en-US" altLang="zh-CN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>
                <a:spcBef>
                  <a:spcPct val="50000"/>
                </a:spcBef>
                <a:buFontTx/>
                <a:buChar char="•"/>
              </a:pPr>
              <a:r>
                <a:rPr lang="zh-CN" altLang="en-US" sz="1400" dirty="0">
                  <a:latin typeface="Microsoft YaHei" charset="-122"/>
                  <a:ea typeface="Microsoft YaHei" charset="-122"/>
                  <a:cs typeface="Microsoft YaHei" charset="-122"/>
                </a:rPr>
                <a:t>预算报表</a:t>
              </a:r>
              <a:endParaRPr lang="en-US" altLang="zh-CN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grpSp>
          <p:nvGrpSpPr>
            <p:cNvPr id="40" name="Group 4"/>
            <p:cNvGrpSpPr>
              <a:grpSpLocks/>
            </p:cNvGrpSpPr>
            <p:nvPr/>
          </p:nvGrpSpPr>
          <p:grpSpPr bwMode="auto">
            <a:xfrm>
              <a:off x="3612293" y="2099458"/>
              <a:ext cx="1109396" cy="2095503"/>
              <a:chOff x="528" y="1392"/>
              <a:chExt cx="1158" cy="2085"/>
            </a:xfrm>
          </p:grpSpPr>
          <p:sp>
            <p:nvSpPr>
              <p:cNvPr id="88" name="AutoShape 5"/>
              <p:cNvSpPr>
                <a:spLocks noChangeArrowheads="1"/>
              </p:cNvSpPr>
              <p:nvPr/>
            </p:nvSpPr>
            <p:spPr bwMode="gray">
              <a:xfrm>
                <a:off x="528" y="1392"/>
                <a:ext cx="1158" cy="2085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  <a:effectLst>
                <a:outerShdw blurRad="63500" dist="107763" dir="2700000" algn="ctr" rotWithShape="0">
                  <a:srgbClr val="000000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9" name="AutoShape 6"/>
              <p:cNvSpPr>
                <a:spLocks noChangeArrowheads="1"/>
              </p:cNvSpPr>
              <p:nvPr/>
            </p:nvSpPr>
            <p:spPr bwMode="gray">
              <a:xfrm>
                <a:off x="576" y="1416"/>
                <a:ext cx="1063" cy="28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70000">
                    <a:schemeClr val="bg1"/>
                  </a:gs>
                  <a:gs pos="100000">
                    <a:schemeClr val="accent1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zh-CN" altLang="en-US" dirty="0"/>
                  <a:t>事前申请</a:t>
                </a:r>
              </a:p>
            </p:txBody>
          </p:sp>
        </p:grpSp>
        <p:sp>
          <p:nvSpPr>
            <p:cNvPr id="41" name="Text Box 13"/>
            <p:cNvSpPr txBox="1">
              <a:spLocks noChangeArrowheads="1"/>
            </p:cNvSpPr>
            <p:nvPr/>
          </p:nvSpPr>
          <p:spPr bwMode="gray">
            <a:xfrm>
              <a:off x="3591738" y="2512777"/>
              <a:ext cx="1084923" cy="11587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120650" indent="-120650">
                <a:defRPr>
                  <a:solidFill>
                    <a:schemeClr val="tx1"/>
                  </a:solidFill>
                  <a:latin typeface="Arial" charset="0"/>
                </a:defRPr>
              </a:lvl1pPr>
              <a:lvl2pPr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Char char="•"/>
              </a:pPr>
              <a:r>
                <a:rPr lang="zh-CN" altLang="en-US" sz="1400" dirty="0">
                  <a:latin typeface="Microsoft YaHei" charset="-122"/>
                  <a:ea typeface="Microsoft YaHei" charset="-122"/>
                  <a:cs typeface="Microsoft YaHei" charset="-122"/>
                </a:rPr>
                <a:t>事项审批</a:t>
              </a:r>
              <a:endParaRPr lang="en-US" altLang="zh-CN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>
                <a:spcBef>
                  <a:spcPct val="50000"/>
                </a:spcBef>
                <a:buFontTx/>
                <a:buChar char="•"/>
              </a:pPr>
              <a:r>
                <a:rPr lang="zh-CN" altLang="en-US" sz="1400" dirty="0">
                  <a:latin typeface="Microsoft YaHei" charset="-122"/>
                  <a:ea typeface="Microsoft YaHei" charset="-122"/>
                  <a:cs typeface="Microsoft YaHei" charset="-122"/>
                </a:rPr>
                <a:t>预算审核</a:t>
              </a:r>
              <a:endParaRPr lang="en-US" altLang="zh-CN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>
                <a:spcBef>
                  <a:spcPct val="50000"/>
                </a:spcBef>
                <a:buFontTx/>
                <a:buChar char="•"/>
              </a:pPr>
              <a:r>
                <a:rPr lang="zh-CN" altLang="en-US" sz="1400" dirty="0">
                  <a:latin typeface="Microsoft YaHei" charset="-122"/>
                  <a:ea typeface="Microsoft YaHei" charset="-122"/>
                  <a:cs typeface="Microsoft YaHei" charset="-122"/>
                </a:rPr>
                <a:t>转报销</a:t>
              </a:r>
              <a:endParaRPr lang="en-US" altLang="zh-CN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>
                <a:spcBef>
                  <a:spcPct val="50000"/>
                </a:spcBef>
                <a:buFontTx/>
                <a:buChar char="•"/>
              </a:pPr>
              <a:r>
                <a:rPr lang="zh-CN" altLang="en-US" sz="1400" dirty="0">
                  <a:latin typeface="Microsoft YaHei" charset="-122"/>
                  <a:ea typeface="Microsoft YaHei" charset="-122"/>
                  <a:cs typeface="Microsoft YaHei" charset="-122"/>
                </a:rPr>
                <a:t>结单</a:t>
              </a:r>
              <a:endParaRPr lang="en-US" altLang="zh-CN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grpSp>
          <p:nvGrpSpPr>
            <p:cNvPr id="42" name="组 41"/>
            <p:cNvGrpSpPr/>
            <p:nvPr/>
          </p:nvGrpSpPr>
          <p:grpSpPr>
            <a:xfrm>
              <a:off x="6071532" y="2099458"/>
              <a:ext cx="1129951" cy="2095503"/>
              <a:chOff x="2593798" y="1571628"/>
              <a:chExt cx="1396311" cy="2309813"/>
            </a:xfrm>
          </p:grpSpPr>
          <p:grpSp>
            <p:nvGrpSpPr>
              <p:cNvPr id="84" name="Group 4"/>
              <p:cNvGrpSpPr>
                <a:grpSpLocks/>
              </p:cNvGrpSpPr>
              <p:nvPr/>
            </p:nvGrpSpPr>
            <p:grpSpPr bwMode="auto">
              <a:xfrm>
                <a:off x="2619198" y="1571628"/>
                <a:ext cx="1370911" cy="2309813"/>
                <a:chOff x="528" y="1392"/>
                <a:chExt cx="1158" cy="2085"/>
              </a:xfrm>
            </p:grpSpPr>
            <p:sp>
              <p:nvSpPr>
                <p:cNvPr id="86" name="AutoShape 5"/>
                <p:cNvSpPr>
                  <a:spLocks noChangeArrowheads="1"/>
                </p:cNvSpPr>
                <p:nvPr/>
              </p:nvSpPr>
              <p:spPr bwMode="gray">
                <a:xfrm>
                  <a:off x="528" y="1392"/>
                  <a:ext cx="1158" cy="2085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>
                    <a:lumMod val="95000"/>
                  </a:schemeClr>
                </a:solidFill>
                <a:ln w="38100">
                  <a:solidFill>
                    <a:schemeClr val="bg1"/>
                  </a:solidFill>
                  <a:round/>
                  <a:headEnd/>
                  <a:tailEnd/>
                </a:ln>
                <a:effectLst>
                  <a:outerShdw blurRad="63500" dist="107763" dir="2700000" algn="ctr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7" name="AutoShape 6"/>
                <p:cNvSpPr>
                  <a:spLocks noChangeArrowheads="1"/>
                </p:cNvSpPr>
                <p:nvPr/>
              </p:nvSpPr>
              <p:spPr bwMode="gray">
                <a:xfrm>
                  <a:off x="576" y="1416"/>
                  <a:ext cx="1063" cy="28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7000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zh-CN" altLang="en-US" dirty="0"/>
                    <a:t>费用报销</a:t>
                  </a:r>
                </a:p>
              </p:txBody>
            </p:sp>
          </p:grpSp>
          <p:sp>
            <p:nvSpPr>
              <p:cNvPr id="85" name="Text Box 13"/>
              <p:cNvSpPr txBox="1">
                <a:spLocks noChangeArrowheads="1"/>
              </p:cNvSpPr>
              <p:nvPr/>
            </p:nvSpPr>
            <p:spPr bwMode="gray">
              <a:xfrm>
                <a:off x="2593798" y="2027218"/>
                <a:ext cx="1340669" cy="16004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marL="120650" indent="-12065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Char char="•"/>
                </a:pPr>
                <a:r>
                  <a:rPr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报销审批</a:t>
                </a:r>
                <a:endParaRPr lang="en-US" altLang="zh-CN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algn="ctr">
                  <a:spcBef>
                    <a:spcPct val="50000"/>
                  </a:spcBef>
                  <a:buFontTx/>
                  <a:buChar char="•"/>
                </a:pPr>
                <a:r>
                  <a:rPr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预算扣减</a:t>
                </a:r>
                <a:endParaRPr lang="en-US" altLang="zh-CN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algn="ctr">
                  <a:spcBef>
                    <a:spcPct val="50000"/>
                  </a:spcBef>
                  <a:buFontTx/>
                  <a:buChar char="•"/>
                </a:pPr>
                <a:r>
                  <a:rPr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事前关联</a:t>
                </a:r>
                <a:endParaRPr lang="en-US" altLang="zh-CN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algn="ctr">
                  <a:spcBef>
                    <a:spcPct val="50000"/>
                  </a:spcBef>
                  <a:buFontTx/>
                  <a:buChar char="•"/>
                </a:pPr>
                <a:r>
                  <a:rPr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冲抵借款</a:t>
                </a:r>
                <a:endParaRPr lang="en-US" altLang="zh-CN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algn="ctr">
                  <a:spcBef>
                    <a:spcPct val="50000"/>
                  </a:spcBef>
                  <a:buFontTx/>
                  <a:buChar char="•"/>
                </a:pPr>
                <a:r>
                  <a:rPr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台账</a:t>
                </a:r>
                <a:endParaRPr lang="en-US" altLang="zh-CN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grpSp>
          <p:nvGrpSpPr>
            <p:cNvPr id="43" name="组 42"/>
            <p:cNvGrpSpPr/>
            <p:nvPr/>
          </p:nvGrpSpPr>
          <p:grpSpPr>
            <a:xfrm>
              <a:off x="7333950" y="2099458"/>
              <a:ext cx="1129951" cy="2095503"/>
              <a:chOff x="2593798" y="1571628"/>
              <a:chExt cx="1396311" cy="2309813"/>
            </a:xfrm>
          </p:grpSpPr>
          <p:grpSp>
            <p:nvGrpSpPr>
              <p:cNvPr id="80" name="Group 4"/>
              <p:cNvGrpSpPr>
                <a:grpSpLocks/>
              </p:cNvGrpSpPr>
              <p:nvPr/>
            </p:nvGrpSpPr>
            <p:grpSpPr bwMode="auto">
              <a:xfrm>
                <a:off x="2619198" y="1571628"/>
                <a:ext cx="1370911" cy="2309813"/>
                <a:chOff x="528" y="1392"/>
                <a:chExt cx="1158" cy="2085"/>
              </a:xfrm>
            </p:grpSpPr>
            <p:sp>
              <p:nvSpPr>
                <p:cNvPr id="82" name="AutoShape 5"/>
                <p:cNvSpPr>
                  <a:spLocks noChangeArrowheads="1"/>
                </p:cNvSpPr>
                <p:nvPr/>
              </p:nvSpPr>
              <p:spPr bwMode="gray">
                <a:xfrm>
                  <a:off x="528" y="1392"/>
                  <a:ext cx="1158" cy="2085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>
                    <a:lumMod val="95000"/>
                  </a:schemeClr>
                </a:solidFill>
                <a:ln w="38100">
                  <a:solidFill>
                    <a:schemeClr val="bg1"/>
                  </a:solidFill>
                  <a:round/>
                  <a:headEnd/>
                  <a:tailEnd/>
                </a:ln>
                <a:effectLst>
                  <a:outerShdw blurRad="63500" dist="107763" dir="2700000" algn="ctr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3" name="AutoShape 6"/>
                <p:cNvSpPr>
                  <a:spLocks noChangeArrowheads="1"/>
                </p:cNvSpPr>
                <p:nvPr/>
              </p:nvSpPr>
              <p:spPr bwMode="gray">
                <a:xfrm>
                  <a:off x="576" y="1416"/>
                  <a:ext cx="1063" cy="28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7000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zh-CN" altLang="en-US" dirty="0"/>
                    <a:t>对公付款</a:t>
                  </a:r>
                </a:p>
              </p:txBody>
            </p:sp>
          </p:grpSp>
          <p:sp>
            <p:nvSpPr>
              <p:cNvPr id="81" name="Text Box 13"/>
              <p:cNvSpPr txBox="1">
                <a:spLocks noChangeArrowheads="1"/>
              </p:cNvSpPr>
              <p:nvPr/>
            </p:nvSpPr>
            <p:spPr bwMode="gray">
              <a:xfrm>
                <a:off x="2593798" y="2027218"/>
                <a:ext cx="1340669" cy="12772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marL="120650" indent="-12065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Char char="•"/>
                </a:pPr>
                <a:r>
                  <a:rPr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合同台账</a:t>
                </a:r>
                <a:endParaRPr lang="en-US" altLang="zh-CN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algn="ctr">
                  <a:spcBef>
                    <a:spcPct val="50000"/>
                  </a:spcBef>
                  <a:buFontTx/>
                  <a:buChar char="•"/>
                </a:pPr>
                <a:r>
                  <a:rPr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付款审批</a:t>
                </a:r>
                <a:endParaRPr lang="en-US" altLang="zh-CN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algn="ctr">
                  <a:spcBef>
                    <a:spcPct val="50000"/>
                  </a:spcBef>
                  <a:buFontTx/>
                  <a:buChar char="•"/>
                </a:pPr>
                <a:r>
                  <a:rPr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预算关联</a:t>
                </a:r>
                <a:endParaRPr lang="en-US" altLang="zh-CN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algn="ctr">
                  <a:spcBef>
                    <a:spcPct val="50000"/>
                  </a:spcBef>
                  <a:buFontTx/>
                  <a:buChar char="•"/>
                </a:pPr>
                <a:r>
                  <a:rPr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冲预付款</a:t>
                </a:r>
                <a:endParaRPr lang="en-US" altLang="zh-CN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grpSp>
          <p:nvGrpSpPr>
            <p:cNvPr id="44" name="Group 4"/>
            <p:cNvGrpSpPr>
              <a:grpSpLocks/>
            </p:cNvGrpSpPr>
            <p:nvPr/>
          </p:nvGrpSpPr>
          <p:grpSpPr bwMode="auto">
            <a:xfrm>
              <a:off x="4849706" y="2105407"/>
              <a:ext cx="1109396" cy="2095503"/>
              <a:chOff x="528" y="1392"/>
              <a:chExt cx="1158" cy="2085"/>
            </a:xfrm>
          </p:grpSpPr>
          <p:sp>
            <p:nvSpPr>
              <p:cNvPr id="78" name="AutoShape 5"/>
              <p:cNvSpPr>
                <a:spLocks noChangeArrowheads="1"/>
              </p:cNvSpPr>
              <p:nvPr/>
            </p:nvSpPr>
            <p:spPr bwMode="gray">
              <a:xfrm>
                <a:off x="528" y="1392"/>
                <a:ext cx="1158" cy="2085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  <a:effectLst>
                <a:outerShdw blurRad="63500" dist="107763" dir="2700000" algn="ctr" rotWithShape="0">
                  <a:srgbClr val="000000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9" name="AutoShape 6"/>
              <p:cNvSpPr>
                <a:spLocks noChangeArrowheads="1"/>
              </p:cNvSpPr>
              <p:nvPr/>
            </p:nvSpPr>
            <p:spPr bwMode="gray">
              <a:xfrm>
                <a:off x="576" y="1416"/>
                <a:ext cx="1063" cy="28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70000">
                    <a:schemeClr val="bg1"/>
                  </a:gs>
                  <a:gs pos="100000">
                    <a:schemeClr val="accent1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zh-CN" altLang="en-US"/>
                  <a:t>借款</a:t>
                </a:r>
                <a:endParaRPr lang="zh-CN" altLang="en-US" dirty="0"/>
              </a:p>
            </p:txBody>
          </p:sp>
        </p:grpSp>
        <p:sp>
          <p:nvSpPr>
            <p:cNvPr id="45" name="Text Box 13"/>
            <p:cNvSpPr txBox="1">
              <a:spLocks noChangeArrowheads="1"/>
            </p:cNvSpPr>
            <p:nvPr/>
          </p:nvSpPr>
          <p:spPr bwMode="gray">
            <a:xfrm>
              <a:off x="4829151" y="2518726"/>
              <a:ext cx="1084923" cy="11587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120650" indent="-120650">
                <a:defRPr>
                  <a:solidFill>
                    <a:schemeClr val="tx1"/>
                  </a:solidFill>
                  <a:latin typeface="Arial" charset="0"/>
                </a:defRPr>
              </a:lvl1pPr>
              <a:lvl2pPr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Char char="•"/>
              </a:pPr>
              <a:r>
                <a:rPr lang="zh-CN" altLang="en-US" sz="1400" dirty="0">
                  <a:latin typeface="Microsoft YaHei" charset="-122"/>
                  <a:ea typeface="Microsoft YaHei" charset="-122"/>
                  <a:cs typeface="Microsoft YaHei" charset="-122"/>
                </a:rPr>
                <a:t>借款单</a:t>
              </a:r>
              <a:endParaRPr lang="en-US" altLang="zh-CN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>
                <a:spcBef>
                  <a:spcPct val="50000"/>
                </a:spcBef>
                <a:buFontTx/>
                <a:buChar char="•"/>
              </a:pPr>
              <a:r>
                <a:rPr lang="zh-CN" altLang="en-US" sz="1400" dirty="0">
                  <a:latin typeface="Microsoft YaHei" charset="-122"/>
                  <a:ea typeface="Microsoft YaHei" charset="-122"/>
                  <a:cs typeface="Microsoft YaHei" charset="-122"/>
                </a:rPr>
                <a:t>还款</a:t>
              </a:r>
              <a:endParaRPr lang="en-US" altLang="zh-CN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>
                <a:spcBef>
                  <a:spcPct val="50000"/>
                </a:spcBef>
                <a:buFontTx/>
                <a:buChar char="•"/>
              </a:pPr>
              <a:r>
                <a:rPr lang="zh-CN" altLang="en-US" sz="1400" dirty="0">
                  <a:latin typeface="Microsoft YaHei" charset="-122"/>
                  <a:ea typeface="Microsoft YaHei" charset="-122"/>
                  <a:cs typeface="Microsoft YaHei" charset="-122"/>
                </a:rPr>
                <a:t>冲抵明细</a:t>
              </a:r>
              <a:endParaRPr lang="en-US" altLang="zh-CN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>
                <a:spcBef>
                  <a:spcPct val="50000"/>
                </a:spcBef>
                <a:buFontTx/>
                <a:buChar char="•"/>
              </a:pPr>
              <a:r>
                <a:rPr lang="zh-CN" altLang="en-US" sz="1400" dirty="0">
                  <a:latin typeface="Microsoft YaHei" charset="-122"/>
                  <a:ea typeface="Microsoft YaHei" charset="-122"/>
                  <a:cs typeface="Microsoft YaHei" charset="-122"/>
                </a:rPr>
                <a:t>借款控制</a:t>
              </a:r>
              <a:endParaRPr lang="en-US" altLang="zh-CN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grpSp>
          <p:nvGrpSpPr>
            <p:cNvPr id="46" name="组 45"/>
            <p:cNvGrpSpPr/>
            <p:nvPr/>
          </p:nvGrpSpPr>
          <p:grpSpPr>
            <a:xfrm>
              <a:off x="8598817" y="2101376"/>
              <a:ext cx="1129951" cy="2095503"/>
              <a:chOff x="2593798" y="1571628"/>
              <a:chExt cx="1396311" cy="2309813"/>
            </a:xfrm>
          </p:grpSpPr>
          <p:grpSp>
            <p:nvGrpSpPr>
              <p:cNvPr id="74" name="Group 4"/>
              <p:cNvGrpSpPr>
                <a:grpSpLocks/>
              </p:cNvGrpSpPr>
              <p:nvPr/>
            </p:nvGrpSpPr>
            <p:grpSpPr bwMode="auto">
              <a:xfrm>
                <a:off x="2619198" y="1571628"/>
                <a:ext cx="1370911" cy="2309813"/>
                <a:chOff x="528" y="1392"/>
                <a:chExt cx="1158" cy="2085"/>
              </a:xfrm>
            </p:grpSpPr>
            <p:sp>
              <p:nvSpPr>
                <p:cNvPr id="76" name="AutoShape 5"/>
                <p:cNvSpPr>
                  <a:spLocks noChangeArrowheads="1"/>
                </p:cNvSpPr>
                <p:nvPr/>
              </p:nvSpPr>
              <p:spPr bwMode="gray">
                <a:xfrm>
                  <a:off x="528" y="1392"/>
                  <a:ext cx="1158" cy="2085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>
                    <a:lumMod val="95000"/>
                  </a:schemeClr>
                </a:solidFill>
                <a:ln w="38100">
                  <a:solidFill>
                    <a:schemeClr val="bg1"/>
                  </a:solidFill>
                  <a:round/>
                  <a:headEnd/>
                  <a:tailEnd/>
                </a:ln>
                <a:effectLst>
                  <a:outerShdw blurRad="63500" dist="107763" dir="2700000" algn="ctr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" name="AutoShape 6"/>
                <p:cNvSpPr>
                  <a:spLocks noChangeArrowheads="1"/>
                </p:cNvSpPr>
                <p:nvPr/>
              </p:nvSpPr>
              <p:spPr bwMode="gray">
                <a:xfrm>
                  <a:off x="576" y="1416"/>
                  <a:ext cx="1063" cy="28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7000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zh-CN" altLang="en-US" dirty="0"/>
                    <a:t>凭证中心</a:t>
                  </a:r>
                </a:p>
              </p:txBody>
            </p:sp>
          </p:grpSp>
          <p:sp>
            <p:nvSpPr>
              <p:cNvPr id="75" name="Text Box 13"/>
              <p:cNvSpPr txBox="1">
                <a:spLocks noChangeArrowheads="1"/>
              </p:cNvSpPr>
              <p:nvPr/>
            </p:nvSpPr>
            <p:spPr bwMode="gray">
              <a:xfrm>
                <a:off x="2593798" y="2027218"/>
                <a:ext cx="1340669" cy="12772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marL="120650" indent="-12065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Char char="•"/>
                </a:pPr>
                <a:r>
                  <a:rPr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凭证模板</a:t>
                </a:r>
                <a:endParaRPr lang="en-US" altLang="zh-CN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algn="ctr">
                  <a:spcBef>
                    <a:spcPct val="50000"/>
                  </a:spcBef>
                  <a:buFontTx/>
                  <a:buChar char="•"/>
                </a:pPr>
                <a:r>
                  <a:rPr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预制凭证</a:t>
                </a:r>
                <a:endParaRPr lang="en-US" altLang="zh-CN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algn="ctr">
                  <a:spcBef>
                    <a:spcPct val="50000"/>
                  </a:spcBef>
                  <a:buFontTx/>
                  <a:buChar char="•"/>
                </a:pPr>
                <a:r>
                  <a:rPr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凭证修改</a:t>
                </a:r>
                <a:endParaRPr lang="en-US" altLang="zh-CN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algn="ctr">
                  <a:spcBef>
                    <a:spcPct val="50000"/>
                  </a:spcBef>
                  <a:buFontTx/>
                  <a:buChar char="•"/>
                </a:pPr>
                <a:r>
                  <a:rPr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合并凭证</a:t>
                </a:r>
                <a:endParaRPr lang="en-US" altLang="zh-CN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sp>
          <p:nvSpPr>
            <p:cNvPr id="47" name="文本框 46"/>
            <p:cNvSpPr txBox="1"/>
            <p:nvPr/>
          </p:nvSpPr>
          <p:spPr>
            <a:xfrm>
              <a:off x="5366099" y="1754759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费控应用模块包</a:t>
              </a:r>
            </a:p>
          </p:txBody>
        </p:sp>
      </p:grpSp>
      <p:sp>
        <p:nvSpPr>
          <p:cNvPr id="50" name="圆角矩形 49"/>
          <p:cNvSpPr/>
          <p:nvPr/>
        </p:nvSpPr>
        <p:spPr>
          <a:xfrm>
            <a:off x="745220" y="1134356"/>
            <a:ext cx="3429002" cy="764878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94" name="组合 93"/>
          <p:cNvGrpSpPr/>
          <p:nvPr/>
        </p:nvGrpSpPr>
        <p:grpSpPr>
          <a:xfrm>
            <a:off x="742951" y="1949455"/>
            <a:ext cx="1438692" cy="2578590"/>
            <a:chOff x="742951" y="1731975"/>
            <a:chExt cx="1438692" cy="2578590"/>
          </a:xfrm>
        </p:grpSpPr>
        <p:sp>
          <p:nvSpPr>
            <p:cNvPr id="49" name="五边形 48"/>
            <p:cNvSpPr/>
            <p:nvPr/>
          </p:nvSpPr>
          <p:spPr>
            <a:xfrm>
              <a:off x="742951" y="1731975"/>
              <a:ext cx="1438692" cy="2578590"/>
            </a:xfrm>
            <a:prstGeom prst="homePlate">
              <a:avLst>
                <a:gd name="adj" fmla="val 19443"/>
              </a:avLst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75000"/>
                  </a:schemeClr>
                </a:gs>
                <a:gs pos="50000">
                  <a:schemeClr val="accent1">
                    <a:lumMod val="60000"/>
                    <a:lumOff val="4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1">
              <a:schemeClr val="accent3"/>
            </a:lnRef>
            <a:fillRef idx="1003">
              <a:schemeClr val="lt1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圆角矩形 50"/>
            <p:cNvSpPr/>
            <p:nvPr/>
          </p:nvSpPr>
          <p:spPr>
            <a:xfrm>
              <a:off x="804224" y="2060148"/>
              <a:ext cx="1116387" cy="30584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rPr>
                <a:t>随手记</a:t>
              </a:r>
            </a:p>
          </p:txBody>
        </p:sp>
        <p:sp>
          <p:nvSpPr>
            <p:cNvPr id="52" name="圆角矩形 51"/>
            <p:cNvSpPr/>
            <p:nvPr/>
          </p:nvSpPr>
          <p:spPr>
            <a:xfrm>
              <a:off x="801727" y="2441542"/>
              <a:ext cx="1116387" cy="30584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rPr>
                <a:t>单据管理</a:t>
              </a:r>
            </a:p>
          </p:txBody>
        </p:sp>
        <p:sp>
          <p:nvSpPr>
            <p:cNvPr id="53" name="圆角矩形 52"/>
            <p:cNvSpPr/>
            <p:nvPr/>
          </p:nvSpPr>
          <p:spPr>
            <a:xfrm>
              <a:off x="800743" y="2822936"/>
              <a:ext cx="1116387" cy="30584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>
                  <a:latin typeface="Microsoft YaHei" charset="-122"/>
                  <a:ea typeface="Microsoft YaHei" charset="-122"/>
                  <a:cs typeface="Microsoft YaHei" charset="-122"/>
                </a:rPr>
                <a:t>电子发票</a:t>
              </a:r>
              <a:endPara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54" name="圆角矩形 53"/>
            <p:cNvSpPr/>
            <p:nvPr/>
          </p:nvSpPr>
          <p:spPr>
            <a:xfrm>
              <a:off x="800743" y="3203971"/>
              <a:ext cx="1116387" cy="30584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>
                  <a:latin typeface="Microsoft YaHei" charset="-122"/>
                  <a:ea typeface="Microsoft YaHei" charset="-122"/>
                  <a:cs typeface="Microsoft YaHei" charset="-122"/>
                </a:rPr>
                <a:t>预提</a:t>
              </a:r>
              <a:r>
                <a:rPr kumimoji="1" lang="en-US" altLang="zh-CN" sz="1400" dirty="0">
                  <a:latin typeface="Microsoft YaHei" charset="-122"/>
                  <a:ea typeface="Microsoft YaHei" charset="-122"/>
                  <a:cs typeface="Microsoft YaHei" charset="-122"/>
                </a:rPr>
                <a:t>/</a:t>
              </a:r>
              <a:r>
                <a: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rPr>
                <a:t>分摊</a:t>
              </a:r>
            </a:p>
          </p:txBody>
        </p:sp>
        <p:sp>
          <p:nvSpPr>
            <p:cNvPr id="55" name="圆角矩形 54"/>
            <p:cNvSpPr/>
            <p:nvPr/>
          </p:nvSpPr>
          <p:spPr>
            <a:xfrm>
              <a:off x="800743" y="3585227"/>
              <a:ext cx="1116387" cy="30584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rPr>
                <a:t>预算结转</a:t>
              </a:r>
            </a:p>
          </p:txBody>
        </p:sp>
        <p:sp>
          <p:nvSpPr>
            <p:cNvPr id="56" name="圆角矩形 55"/>
            <p:cNvSpPr/>
            <p:nvPr/>
          </p:nvSpPr>
          <p:spPr>
            <a:xfrm>
              <a:off x="803408" y="3966483"/>
              <a:ext cx="1116387" cy="30584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rPr>
                <a:t>代票</a:t>
              </a:r>
              <a:r>
                <a:rPr kumimoji="1" lang="en-US" altLang="zh-CN" sz="1400" dirty="0">
                  <a:latin typeface="Microsoft YaHei" charset="-122"/>
                  <a:ea typeface="Microsoft YaHei" charset="-122"/>
                  <a:cs typeface="Microsoft YaHei" charset="-122"/>
                </a:rPr>
                <a:t>…</a:t>
              </a:r>
              <a:endPara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907530" y="1748788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扩展功能</a:t>
              </a:r>
              <a:endParaRPr kumimoji="1"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48" name="五边形 47"/>
          <p:cNvSpPr/>
          <p:nvPr/>
        </p:nvSpPr>
        <p:spPr>
          <a:xfrm rot="10800000">
            <a:off x="9997507" y="1952855"/>
            <a:ext cx="1445177" cy="1851152"/>
          </a:xfrm>
          <a:prstGeom prst="homePlate">
            <a:avLst>
              <a:gd name="adj" fmla="val 19443"/>
            </a:avLst>
          </a:prstGeom>
          <a:gradFill flip="none" rotWithShape="1">
            <a:gsLst>
              <a:gs pos="50000">
                <a:schemeClr val="accent4">
                  <a:lumMod val="60000"/>
                  <a:lumOff val="40000"/>
                </a:schemeClr>
              </a:gs>
              <a:gs pos="0">
                <a:schemeClr val="accent3">
                  <a:lumMod val="0"/>
                  <a:lumOff val="100000"/>
                </a:schemeClr>
              </a:gs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1">
            <a:schemeClr val="accent3"/>
          </a:lnRef>
          <a:fillRef idx="1003">
            <a:schemeClr val="lt1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10267437" y="2293414"/>
            <a:ext cx="1112905" cy="30584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Hyperion/TM1</a:t>
            </a:r>
          </a:p>
        </p:txBody>
      </p:sp>
      <p:sp>
        <p:nvSpPr>
          <p:cNvPr id="58" name="圆角矩形 57"/>
          <p:cNvSpPr/>
          <p:nvPr/>
        </p:nvSpPr>
        <p:spPr>
          <a:xfrm>
            <a:off x="10264940" y="2660520"/>
            <a:ext cx="1116387" cy="30584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SAP/EBS…</a:t>
            </a:r>
            <a:endParaRPr kumimoji="1" lang="zh-CN" altLang="en-US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10263956" y="3041914"/>
            <a:ext cx="1116387" cy="30584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err="1">
                <a:latin typeface="Microsoft YaHei" charset="-122"/>
                <a:ea typeface="Microsoft YaHei" charset="-122"/>
                <a:cs typeface="Microsoft YaHei" charset="-122"/>
              </a:rPr>
              <a:t>Bytter</a:t>
            </a:r>
            <a:endParaRPr kumimoji="1" lang="zh-CN" altLang="en-US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0191207" y="1969674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企业系统集成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10263955" y="3422961"/>
            <a:ext cx="1116387" cy="30584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影像</a:t>
            </a:r>
          </a:p>
        </p:txBody>
      </p:sp>
      <p:sp>
        <p:nvSpPr>
          <p:cNvPr id="63" name="五边形 62"/>
          <p:cNvSpPr/>
          <p:nvPr/>
        </p:nvSpPr>
        <p:spPr>
          <a:xfrm rot="10800000">
            <a:off x="9996557" y="3814168"/>
            <a:ext cx="1445177" cy="701914"/>
          </a:xfrm>
          <a:prstGeom prst="homePlate">
            <a:avLst>
              <a:gd name="adj" fmla="val 34767"/>
            </a:avLst>
          </a:prstGeom>
          <a:gradFill flip="none" rotWithShape="1">
            <a:gsLst>
              <a:gs pos="50000">
                <a:schemeClr val="accent4">
                  <a:lumMod val="60000"/>
                  <a:lumOff val="40000"/>
                </a:schemeClr>
              </a:gs>
              <a:gs pos="0">
                <a:schemeClr val="accent3">
                  <a:lumMod val="0"/>
                  <a:lumOff val="100000"/>
                </a:schemeClr>
              </a:gs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1">
            <a:schemeClr val="accent3"/>
          </a:lnRef>
          <a:fillRef idx="1003">
            <a:schemeClr val="lt1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圆角矩形 63"/>
          <p:cNvSpPr/>
          <p:nvPr/>
        </p:nvSpPr>
        <p:spPr>
          <a:xfrm>
            <a:off x="10285111" y="4192197"/>
            <a:ext cx="1116387" cy="30584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携程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京东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1831939" y="1122386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日常费用管理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4376735" y="1124089"/>
            <a:ext cx="3429002" cy="764878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8008250" y="1124089"/>
            <a:ext cx="3429002" cy="764878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1020865" y="1385006"/>
            <a:ext cx="2877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招待费、差旅费、水电费、通讯费</a:t>
            </a:r>
            <a:endParaRPr kumimoji="1"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活动费、社保、房租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5463454" y="1114275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项目费用管理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4746082" y="1492522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项目预算、项目费用、项目结算</a:t>
            </a:r>
            <a:endParaRPr kumimoji="1"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9049519" y="1136400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合同费用管理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8177198" y="1492522"/>
            <a:ext cx="3057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合同台帐、预付款、付款、合同结算</a:t>
            </a:r>
            <a:endParaRPr kumimoji="1"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3" name="圆角矩形 18"/>
          <p:cNvSpPr/>
          <p:nvPr/>
        </p:nvSpPr>
        <p:spPr>
          <a:xfrm>
            <a:off x="7523206" y="4765318"/>
            <a:ext cx="1494761" cy="30584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流程控制</a:t>
            </a:r>
          </a:p>
        </p:txBody>
      </p:sp>
      <p:sp>
        <p:nvSpPr>
          <p:cNvPr id="97" name="圆角矩形 63"/>
          <p:cNvSpPr/>
          <p:nvPr/>
        </p:nvSpPr>
        <p:spPr>
          <a:xfrm>
            <a:off x="10293657" y="3861346"/>
            <a:ext cx="1116387" cy="30584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供应链</a:t>
            </a:r>
          </a:p>
        </p:txBody>
      </p:sp>
    </p:spTree>
    <p:extLst>
      <p:ext uri="{BB962C8B-B14F-4D97-AF65-F5344CB8AC3E}">
        <p14:creationId xmlns:p14="http://schemas.microsoft.com/office/powerpoint/2010/main" val="84020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矩形 2"/>
          <p:cNvSpPr>
            <a:spLocks noChangeArrowheads="1"/>
          </p:cNvSpPr>
          <p:nvPr/>
        </p:nvSpPr>
        <p:spPr bwMode="auto">
          <a:xfrm>
            <a:off x="492125" y="100013"/>
            <a:ext cx="51990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8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ts val="750"/>
              </a:spcBef>
            </a:pPr>
            <a:r>
              <a:rPr lang="zh-CN" altLang="en-US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“全”</a:t>
            </a:r>
            <a:r>
              <a:rPr lang="zh-CN" altLang="en-US" sz="3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费用控制的过程设计</a:t>
            </a:r>
          </a:p>
        </p:txBody>
      </p:sp>
      <p:graphicFrame>
        <p:nvGraphicFramePr>
          <p:cNvPr id="12" name="图示 4"/>
          <p:cNvGraphicFramePr/>
          <p:nvPr/>
        </p:nvGraphicFramePr>
        <p:xfrm>
          <a:off x="2426690" y="1611464"/>
          <a:ext cx="6517133" cy="4347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820" name="文本框 12"/>
          <p:cNvSpPr txBox="1">
            <a:spLocks noChangeArrowheads="1"/>
          </p:cNvSpPr>
          <p:nvPr/>
        </p:nvSpPr>
        <p:spPr bwMode="auto">
          <a:xfrm>
            <a:off x="5992813" y="1316038"/>
            <a:ext cx="23352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预算导入、控制、执行台账，以及预算的调整，追加等</a:t>
            </a:r>
          </a:p>
        </p:txBody>
      </p:sp>
      <p:sp>
        <p:nvSpPr>
          <p:cNvPr id="34821" name="文本框 13"/>
          <p:cNvSpPr txBox="1">
            <a:spLocks noChangeArrowheads="1"/>
          </p:cNvSpPr>
          <p:nvPr/>
        </p:nvSpPr>
        <p:spPr bwMode="auto">
          <a:xfrm>
            <a:off x="7605713" y="2663825"/>
            <a:ext cx="28305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出差、会议、招待、采购、合同、项目等事前申请管理</a:t>
            </a:r>
          </a:p>
        </p:txBody>
      </p:sp>
      <p:sp>
        <p:nvSpPr>
          <p:cNvPr id="34822" name="文本框 14"/>
          <p:cNvSpPr txBox="1">
            <a:spLocks noChangeArrowheads="1"/>
          </p:cNvSpPr>
          <p:nvPr/>
        </p:nvSpPr>
        <p:spPr bwMode="auto">
          <a:xfrm>
            <a:off x="7912100" y="3998913"/>
            <a:ext cx="29749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完整的费用报销流程管理，包括报销申请、业务财务审批、预算控制、进度查询等</a:t>
            </a:r>
          </a:p>
        </p:txBody>
      </p:sp>
      <p:sp>
        <p:nvSpPr>
          <p:cNvPr id="34823" name="文本框 15"/>
          <p:cNvSpPr txBox="1">
            <a:spLocks noChangeArrowheads="1"/>
          </p:cNvSpPr>
          <p:nvPr/>
        </p:nvSpPr>
        <p:spPr bwMode="auto">
          <a:xfrm>
            <a:off x="6913563" y="5497513"/>
            <a:ext cx="2974975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完整的对公支付报销流程管理，包括付款申请、业务财务审批、合同关联、预算控制、进度查询等</a:t>
            </a:r>
          </a:p>
        </p:txBody>
      </p:sp>
      <p:sp>
        <p:nvSpPr>
          <p:cNvPr id="34824" name="文本框 16"/>
          <p:cNvSpPr txBox="1">
            <a:spLocks noChangeArrowheads="1"/>
          </p:cNvSpPr>
          <p:nvPr/>
        </p:nvSpPr>
        <p:spPr bwMode="auto">
          <a:xfrm>
            <a:off x="1482725" y="5529263"/>
            <a:ext cx="29749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实现借款单申请，借款逻辑控制，还款登记，冲抵明细以及台账查询</a:t>
            </a:r>
          </a:p>
        </p:txBody>
      </p:sp>
      <p:sp>
        <p:nvSpPr>
          <p:cNvPr id="34825" name="文本框 17"/>
          <p:cNvSpPr txBox="1">
            <a:spLocks noChangeArrowheads="1"/>
          </p:cNvSpPr>
          <p:nvPr/>
        </p:nvSpPr>
        <p:spPr bwMode="auto">
          <a:xfrm>
            <a:off x="935038" y="3876675"/>
            <a:ext cx="259873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出纳集中支付操作中心，可与网银、银企直联、资金系统等系统接口集成，实现资金支付无缝衔接</a:t>
            </a:r>
          </a:p>
        </p:txBody>
      </p:sp>
      <p:sp>
        <p:nvSpPr>
          <p:cNvPr id="34826" name="文本框 18"/>
          <p:cNvSpPr txBox="1">
            <a:spLocks noChangeArrowheads="1"/>
          </p:cNvSpPr>
          <p:nvPr/>
        </p:nvSpPr>
        <p:spPr bwMode="auto">
          <a:xfrm>
            <a:off x="1482725" y="2133600"/>
            <a:ext cx="2395538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会计集中凭证操作中心，可与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NC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等财务系统总账集成，自动生成会计凭证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矩形 2"/>
          <p:cNvSpPr>
            <a:spLocks noChangeArrowheads="1"/>
          </p:cNvSpPr>
          <p:nvPr/>
        </p:nvSpPr>
        <p:spPr bwMode="auto">
          <a:xfrm>
            <a:off x="492125" y="100013"/>
            <a:ext cx="895191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8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ts val="750"/>
              </a:spcBef>
            </a:pPr>
            <a:r>
              <a:rPr lang="zh-CN" altLang="en-US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“全”</a:t>
            </a:r>
            <a:r>
              <a:rPr lang="zh-CN" altLang="en-US" sz="3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费控过程设计</a:t>
            </a:r>
            <a:r>
              <a:rPr lang="en-US" altLang="zh-CN" sz="3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申请</a:t>
            </a:r>
            <a:r>
              <a:rPr lang="zh-CN" altLang="en-US" sz="3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报销业务流设计</a:t>
            </a:r>
            <a:endParaRPr lang="zh-CN" altLang="en-US" sz="3200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867" name="组 111"/>
          <p:cNvGrpSpPr>
            <a:grpSpLocks/>
          </p:cNvGrpSpPr>
          <p:nvPr/>
        </p:nvGrpSpPr>
        <p:grpSpPr bwMode="auto">
          <a:xfrm>
            <a:off x="623888" y="1258888"/>
            <a:ext cx="10944225" cy="5483225"/>
            <a:chOff x="591741" y="1046411"/>
            <a:chExt cx="10945216" cy="5482436"/>
          </a:xfrm>
        </p:grpSpPr>
        <p:sp>
          <p:nvSpPr>
            <p:cNvPr id="113" name="圆角矩形 112"/>
            <p:cNvSpPr/>
            <p:nvPr/>
          </p:nvSpPr>
          <p:spPr bwMode="auto">
            <a:xfrm>
              <a:off x="726690" y="1673383"/>
              <a:ext cx="850977" cy="360311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720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Clr>
                  <a:srgbClr val="E1B40C"/>
                </a:buClr>
                <a:buSzPct val="80000"/>
                <a:defRPr/>
              </a:pPr>
              <a:r>
                <a:rPr lang="zh-CN" altLang="en-US" sz="12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预算数据</a:t>
              </a:r>
            </a:p>
          </p:txBody>
        </p:sp>
        <p:sp>
          <p:nvSpPr>
            <p:cNvPr id="114" name="圆角矩形 113"/>
            <p:cNvSpPr/>
            <p:nvPr/>
          </p:nvSpPr>
          <p:spPr bwMode="auto">
            <a:xfrm>
              <a:off x="2658853" y="3224148"/>
              <a:ext cx="850977" cy="361898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720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Clr>
                  <a:srgbClr val="E1B40C"/>
                </a:buClr>
                <a:buSzPct val="80000"/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费用申请</a:t>
              </a:r>
            </a:p>
          </p:txBody>
        </p:sp>
        <p:sp>
          <p:nvSpPr>
            <p:cNvPr id="115" name="圆角矩形 114"/>
            <p:cNvSpPr/>
            <p:nvPr/>
          </p:nvSpPr>
          <p:spPr bwMode="auto">
            <a:xfrm>
              <a:off x="4370333" y="4068576"/>
              <a:ext cx="850977" cy="360310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720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Clr>
                  <a:srgbClr val="E1B40C"/>
                </a:buClr>
                <a:buSzPct val="80000"/>
                <a:defRPr/>
              </a:pPr>
              <a:r>
                <a:rPr lang="zh-CN" altLang="en-US" sz="12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费用执行</a:t>
              </a:r>
              <a:r>
                <a:rPr lang="en-US" altLang="zh-CN" sz="12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A…N</a:t>
              </a:r>
              <a:endParaRPr lang="zh-CN" altLang="en-US" sz="12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116" name="圆角矩形 115"/>
            <p:cNvSpPr/>
            <p:nvPr/>
          </p:nvSpPr>
          <p:spPr bwMode="auto">
            <a:xfrm>
              <a:off x="5519787" y="4439998"/>
              <a:ext cx="1152629" cy="736494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720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Clr>
                  <a:srgbClr val="E1B40C"/>
                </a:buClr>
                <a:buSzPct val="80000"/>
                <a:defRPr/>
              </a:pPr>
              <a:r>
                <a:rPr lang="zh-CN" altLang="en-US" sz="12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费用报销申请</a:t>
              </a:r>
              <a:endParaRPr lang="en-US" altLang="zh-CN" sz="12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  <a:p>
              <a:pPr algn="ctr" eaLnBrk="1" hangingPunct="1">
                <a:buClr>
                  <a:srgbClr val="E1B40C"/>
                </a:buClr>
                <a:buSzPct val="80000"/>
                <a:defRPr/>
              </a:pPr>
              <a:r>
                <a:rPr lang="zh-CN" altLang="en-US" sz="12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对公付款申请</a:t>
              </a:r>
              <a:endParaRPr lang="en-US" altLang="zh-CN" sz="12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  <a:p>
              <a:pPr algn="ctr" eaLnBrk="1" hangingPunct="1">
                <a:buClr>
                  <a:srgbClr val="E1B40C"/>
                </a:buClr>
                <a:buSzPct val="80000"/>
                <a:defRPr/>
              </a:pPr>
              <a:r>
                <a:rPr lang="en-US" altLang="zh-CN" sz="12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A…N</a:t>
              </a:r>
              <a:endParaRPr lang="zh-CN" altLang="en-US" sz="12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118" name="圆角矩形 117"/>
            <p:cNvSpPr/>
            <p:nvPr/>
          </p:nvSpPr>
          <p:spPr bwMode="auto">
            <a:xfrm>
              <a:off x="7867912" y="5506644"/>
              <a:ext cx="850977" cy="361898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720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Clr>
                  <a:srgbClr val="E1B40C"/>
                </a:buClr>
                <a:buSzPct val="80000"/>
                <a:defRPr/>
              </a:pPr>
              <a:r>
                <a:rPr lang="zh-CN" altLang="en-US" sz="12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凭证记账</a:t>
              </a:r>
            </a:p>
          </p:txBody>
        </p:sp>
        <p:sp>
          <p:nvSpPr>
            <p:cNvPr id="119" name="圆角矩形 118"/>
            <p:cNvSpPr/>
            <p:nvPr/>
          </p:nvSpPr>
          <p:spPr bwMode="auto">
            <a:xfrm>
              <a:off x="8885592" y="6001873"/>
              <a:ext cx="849389" cy="361898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720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Clr>
                  <a:srgbClr val="E1B40C"/>
                </a:buClr>
                <a:buSzPct val="80000"/>
                <a:defRPr/>
              </a:pPr>
              <a:r>
                <a:rPr lang="zh-CN" altLang="en-US" sz="12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查询分析</a:t>
              </a:r>
            </a:p>
          </p:txBody>
        </p:sp>
        <p:sp>
          <p:nvSpPr>
            <p:cNvPr id="120" name="圆角矩形 119"/>
            <p:cNvSpPr/>
            <p:nvPr/>
          </p:nvSpPr>
          <p:spPr bwMode="auto">
            <a:xfrm>
              <a:off x="5448343" y="3044785"/>
              <a:ext cx="582666" cy="361898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72000" anchor="ctr"/>
            <a:lstStyle/>
            <a:p>
              <a:pPr algn="ctr" eaLnBrk="1" hangingPunct="1">
                <a:buClr>
                  <a:srgbClr val="E1B40C"/>
                </a:buClr>
                <a:buSzPct val="80000"/>
                <a:defRPr/>
              </a:pPr>
              <a:r>
                <a:rPr lang="zh-CN" altLang="en-US" sz="1200" dirty="0"/>
                <a:t>借款</a:t>
              </a:r>
            </a:p>
          </p:txBody>
        </p:sp>
        <p:cxnSp>
          <p:nvCxnSpPr>
            <p:cNvPr id="122" name="直接连接符 19"/>
            <p:cNvCxnSpPr/>
            <p:nvPr/>
          </p:nvCxnSpPr>
          <p:spPr bwMode="auto">
            <a:xfrm rot="5400000">
              <a:off x="-1046861" y="3786835"/>
              <a:ext cx="5463389" cy="1587"/>
            </a:xfrm>
            <a:prstGeom prst="line">
              <a:avLst/>
            </a:prstGeom>
            <a:ln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直接连接符 20"/>
            <p:cNvCxnSpPr/>
            <p:nvPr/>
          </p:nvCxnSpPr>
          <p:spPr bwMode="auto">
            <a:xfrm rot="5400000">
              <a:off x="1444152" y="3796359"/>
              <a:ext cx="5463389" cy="1588"/>
            </a:xfrm>
            <a:prstGeom prst="line">
              <a:avLst/>
            </a:prstGeom>
            <a:ln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直接连接符 21"/>
            <p:cNvCxnSpPr/>
            <p:nvPr/>
          </p:nvCxnSpPr>
          <p:spPr bwMode="auto">
            <a:xfrm rot="5400000">
              <a:off x="2688864" y="3794771"/>
              <a:ext cx="5463389" cy="1588"/>
            </a:xfrm>
            <a:prstGeom prst="line">
              <a:avLst/>
            </a:prstGeom>
            <a:ln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直接连接符 22"/>
            <p:cNvCxnSpPr/>
            <p:nvPr/>
          </p:nvCxnSpPr>
          <p:spPr bwMode="auto">
            <a:xfrm rot="5400000">
              <a:off x="4017723" y="3793185"/>
              <a:ext cx="5463389" cy="1587"/>
            </a:xfrm>
            <a:prstGeom prst="line">
              <a:avLst/>
            </a:prstGeom>
            <a:ln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6" name="直接连接符 23"/>
            <p:cNvCxnSpPr/>
            <p:nvPr/>
          </p:nvCxnSpPr>
          <p:spPr bwMode="auto">
            <a:xfrm rot="5400000">
              <a:off x="5037784" y="3790803"/>
              <a:ext cx="5461802" cy="1587"/>
            </a:xfrm>
            <a:prstGeom prst="line">
              <a:avLst/>
            </a:prstGeom>
            <a:ln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7" name="直接连接符 24"/>
            <p:cNvCxnSpPr/>
            <p:nvPr/>
          </p:nvCxnSpPr>
          <p:spPr bwMode="auto">
            <a:xfrm rot="5400000">
              <a:off x="6080071" y="3777312"/>
              <a:ext cx="5463389" cy="1588"/>
            </a:xfrm>
            <a:prstGeom prst="line">
              <a:avLst/>
            </a:prstGeom>
            <a:ln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28" name="圆角矩形 127"/>
            <p:cNvSpPr/>
            <p:nvPr/>
          </p:nvSpPr>
          <p:spPr bwMode="auto">
            <a:xfrm>
              <a:off x="6821655" y="5160619"/>
              <a:ext cx="850977" cy="360310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720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Clr>
                  <a:srgbClr val="E1B40C"/>
                </a:buClr>
                <a:buSzPct val="80000"/>
                <a:defRPr/>
              </a:pPr>
              <a:r>
                <a:rPr lang="zh-CN" altLang="en-US" sz="12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款项支付</a:t>
              </a:r>
            </a:p>
          </p:txBody>
        </p:sp>
        <p:sp>
          <p:nvSpPr>
            <p:cNvPr id="36883" name="TextBox 37"/>
            <p:cNvSpPr txBox="1">
              <a:spLocks noChangeArrowheads="1"/>
            </p:cNvSpPr>
            <p:nvPr/>
          </p:nvSpPr>
          <p:spPr bwMode="auto">
            <a:xfrm>
              <a:off x="876747" y="1091134"/>
              <a:ext cx="49244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预算</a:t>
              </a:r>
            </a:p>
          </p:txBody>
        </p:sp>
        <p:sp>
          <p:nvSpPr>
            <p:cNvPr id="36884" name="TextBox 38"/>
            <p:cNvSpPr txBox="1">
              <a:spLocks noChangeArrowheads="1"/>
            </p:cNvSpPr>
            <p:nvPr/>
          </p:nvSpPr>
          <p:spPr bwMode="auto">
            <a:xfrm>
              <a:off x="2371069" y="1089154"/>
              <a:ext cx="110799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费用业务申请</a:t>
              </a:r>
            </a:p>
          </p:txBody>
        </p:sp>
        <p:sp>
          <p:nvSpPr>
            <p:cNvPr id="36885" name="TextBox 39"/>
            <p:cNvSpPr txBox="1">
              <a:spLocks noChangeArrowheads="1"/>
            </p:cNvSpPr>
            <p:nvPr/>
          </p:nvSpPr>
          <p:spPr bwMode="auto">
            <a:xfrm>
              <a:off x="4411594" y="1087179"/>
              <a:ext cx="80021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费用执行</a:t>
              </a:r>
            </a:p>
          </p:txBody>
        </p:sp>
        <p:sp>
          <p:nvSpPr>
            <p:cNvPr id="36886" name="TextBox 51"/>
            <p:cNvSpPr txBox="1">
              <a:spLocks noChangeArrowheads="1"/>
            </p:cNvSpPr>
            <p:nvPr/>
          </p:nvSpPr>
          <p:spPr bwMode="auto">
            <a:xfrm>
              <a:off x="5454619" y="1097079"/>
              <a:ext cx="12618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报销和支付申请</a:t>
              </a:r>
            </a:p>
          </p:txBody>
        </p:sp>
        <p:sp>
          <p:nvSpPr>
            <p:cNvPr id="36887" name="TextBox 52"/>
            <p:cNvSpPr txBox="1">
              <a:spLocks noChangeArrowheads="1"/>
            </p:cNvSpPr>
            <p:nvPr/>
          </p:nvSpPr>
          <p:spPr bwMode="auto">
            <a:xfrm>
              <a:off x="7032019" y="1095104"/>
              <a:ext cx="49244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付款</a:t>
              </a:r>
            </a:p>
          </p:txBody>
        </p:sp>
        <p:sp>
          <p:nvSpPr>
            <p:cNvPr id="36888" name="TextBox 53"/>
            <p:cNvSpPr txBox="1">
              <a:spLocks noChangeArrowheads="1"/>
            </p:cNvSpPr>
            <p:nvPr/>
          </p:nvSpPr>
          <p:spPr bwMode="auto">
            <a:xfrm>
              <a:off x="8063169" y="1093129"/>
              <a:ext cx="49244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记账</a:t>
              </a:r>
            </a:p>
          </p:txBody>
        </p:sp>
        <p:sp>
          <p:nvSpPr>
            <p:cNvPr id="36889" name="TextBox 54"/>
            <p:cNvSpPr txBox="1">
              <a:spLocks noChangeArrowheads="1"/>
            </p:cNvSpPr>
            <p:nvPr/>
          </p:nvSpPr>
          <p:spPr bwMode="auto">
            <a:xfrm>
              <a:off x="9046819" y="1091154"/>
              <a:ext cx="49244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</a:p>
          </p:txBody>
        </p:sp>
        <p:cxnSp>
          <p:nvCxnSpPr>
            <p:cNvPr id="136" name="直接箭头连接符 33"/>
            <p:cNvCxnSpPr/>
            <p:nvPr/>
          </p:nvCxnSpPr>
          <p:spPr bwMode="auto">
            <a:xfrm>
              <a:off x="687000" y="1352754"/>
              <a:ext cx="8930496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形状 58"/>
            <p:cNvCxnSpPr>
              <a:cxnSpLocks/>
              <a:stCxn id="113" idx="2"/>
              <a:endCxn id="114" idx="1"/>
            </p:cNvCxnSpPr>
            <p:nvPr/>
          </p:nvCxnSpPr>
          <p:spPr bwMode="auto">
            <a:xfrm rot="16200000" flipH="1">
              <a:off x="1219815" y="1966058"/>
              <a:ext cx="1371403" cy="1506674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0" name="形状 59"/>
            <p:cNvCxnSpPr/>
            <p:nvPr/>
          </p:nvCxnSpPr>
          <p:spPr bwMode="auto">
            <a:xfrm rot="16200000" flipH="1">
              <a:off x="1805854" y="1375257"/>
              <a:ext cx="3060260" cy="4367608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6893" name="形状 62"/>
            <p:cNvCxnSpPr>
              <a:cxnSpLocks noChangeShapeType="1"/>
              <a:stCxn id="114" idx="0"/>
              <a:endCxn id="113" idx="3"/>
            </p:cNvCxnSpPr>
            <p:nvPr/>
          </p:nvCxnSpPr>
          <p:spPr bwMode="auto">
            <a:xfrm rot="16200000" flipV="1">
              <a:off x="1645604" y="1785603"/>
              <a:ext cx="1370114" cy="1505985"/>
            </a:xfrm>
            <a:prstGeom prst="bentConnector2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94" name="形状 63"/>
            <p:cNvCxnSpPr>
              <a:cxnSpLocks noChangeShapeType="1"/>
              <a:stCxn id="126" idx="0"/>
            </p:cNvCxnSpPr>
            <p:nvPr/>
          </p:nvCxnSpPr>
          <p:spPr bwMode="auto">
            <a:xfrm rot="16200000" flipV="1">
              <a:off x="3108830" y="321505"/>
              <a:ext cx="3652947" cy="6716644"/>
            </a:xfrm>
            <a:prstGeom prst="bentConnector2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5" name="形状 64"/>
            <p:cNvCxnSpPr>
              <a:cxnSpLocks/>
              <a:stCxn id="124" idx="2"/>
              <a:endCxn id="136" idx="1"/>
            </p:cNvCxnSpPr>
            <p:nvPr/>
          </p:nvCxnSpPr>
          <p:spPr bwMode="auto">
            <a:xfrm rot="16200000" flipH="1">
              <a:off x="6377134" y="4895459"/>
              <a:ext cx="163488" cy="725554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形状 65"/>
            <p:cNvCxnSpPr>
              <a:cxnSpLocks/>
              <a:stCxn id="136" idx="2"/>
              <a:endCxn id="126" idx="1"/>
            </p:cNvCxnSpPr>
            <p:nvPr/>
          </p:nvCxnSpPr>
          <p:spPr bwMode="auto">
            <a:xfrm rot="16200000" flipH="1">
              <a:off x="7474196" y="5293877"/>
              <a:ext cx="166664" cy="620768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形状 66"/>
            <p:cNvCxnSpPr>
              <a:cxnSpLocks/>
              <a:stCxn id="114" idx="2"/>
              <a:endCxn id="115" idx="1"/>
            </p:cNvCxnSpPr>
            <p:nvPr/>
          </p:nvCxnSpPr>
          <p:spPr bwMode="auto">
            <a:xfrm rot="16200000" flipH="1">
              <a:off x="3396392" y="3273996"/>
              <a:ext cx="661892" cy="1285991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98" name="形状 68"/>
            <p:cNvCxnSpPr>
              <a:cxnSpLocks noChangeShapeType="1"/>
              <a:stCxn id="124" idx="0"/>
            </p:cNvCxnSpPr>
            <p:nvPr/>
          </p:nvCxnSpPr>
          <p:spPr bwMode="auto">
            <a:xfrm rot="16200000" flipV="1">
              <a:off x="5562798" y="3906769"/>
              <a:ext cx="191224" cy="875178"/>
            </a:xfrm>
            <a:prstGeom prst="bentConnector2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0" name="形状 69"/>
            <p:cNvCxnSpPr>
              <a:cxnSpLocks/>
              <a:stCxn id="123" idx="2"/>
              <a:endCxn id="124" idx="1"/>
            </p:cNvCxnSpPr>
            <p:nvPr/>
          </p:nvCxnSpPr>
          <p:spPr bwMode="auto">
            <a:xfrm rot="16200000" flipH="1">
              <a:off x="4968125" y="4256583"/>
              <a:ext cx="379358" cy="723966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圆角矩形 150"/>
            <p:cNvSpPr/>
            <p:nvPr/>
          </p:nvSpPr>
          <p:spPr bwMode="auto">
            <a:xfrm>
              <a:off x="5981791" y="2254324"/>
              <a:ext cx="581078" cy="361898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720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Clr>
                  <a:srgbClr val="E1B40C"/>
                </a:buClr>
                <a:buSzPct val="80000"/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还款</a:t>
              </a:r>
            </a:p>
          </p:txBody>
        </p:sp>
        <p:cxnSp>
          <p:nvCxnSpPr>
            <p:cNvPr id="152" name="肘形连接符 151"/>
            <p:cNvCxnSpPr>
              <a:cxnSpLocks/>
              <a:stCxn id="114" idx="3"/>
            </p:cNvCxnSpPr>
            <p:nvPr/>
          </p:nvCxnSpPr>
          <p:spPr bwMode="auto">
            <a:xfrm flipV="1">
              <a:off x="3509830" y="3306686"/>
              <a:ext cx="2254454" cy="98411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02" name="形状 88"/>
            <p:cNvCxnSpPr>
              <a:cxnSpLocks noChangeShapeType="1"/>
              <a:stCxn id="115" idx="0"/>
              <a:endCxn id="114" idx="3"/>
            </p:cNvCxnSpPr>
            <p:nvPr/>
          </p:nvCxnSpPr>
          <p:spPr bwMode="auto">
            <a:xfrm rot="16200000" flipV="1">
              <a:off x="3820494" y="3093248"/>
              <a:ext cx="663974" cy="1286680"/>
            </a:xfrm>
            <a:prstGeom prst="bentConnector2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4" name="肘形连接符 153"/>
            <p:cNvCxnSpPr>
              <a:cxnSpLocks/>
              <a:stCxn id="124" idx="3"/>
              <a:endCxn id="128" idx="3"/>
            </p:cNvCxnSpPr>
            <p:nvPr/>
          </p:nvCxnSpPr>
          <p:spPr bwMode="auto">
            <a:xfrm flipH="1" flipV="1">
              <a:off x="6031008" y="3225734"/>
              <a:ext cx="641408" cy="1582510"/>
            </a:xfrm>
            <a:prstGeom prst="bentConnector3">
              <a:avLst>
                <a:gd name="adj1" fmla="val -35643"/>
              </a:avLst>
            </a:prstGeom>
            <a:ln>
              <a:headEnd type="none" w="med" len="med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904" name="TextBox 74"/>
            <p:cNvSpPr txBox="1">
              <a:spLocks noChangeArrowheads="1"/>
            </p:cNvSpPr>
            <p:nvPr/>
          </p:nvSpPr>
          <p:spPr bwMode="auto">
            <a:xfrm>
              <a:off x="6202868" y="2921977"/>
              <a:ext cx="896399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Wingdings" panose="05000000000000000000" pitchFamily="2" charset="2"/>
                <a:buChar char="n"/>
              </a:pPr>
              <a:r>
                <a:rPr lang="zh-CN" alt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冲销借款</a:t>
              </a:r>
              <a:endParaRPr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905" name="TextBox 75"/>
            <p:cNvSpPr txBox="1">
              <a:spLocks noChangeArrowheads="1"/>
            </p:cNvSpPr>
            <p:nvPr/>
          </p:nvSpPr>
          <p:spPr bwMode="auto">
            <a:xfrm>
              <a:off x="6889658" y="1578086"/>
              <a:ext cx="1319592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chemeClr val="tx1"/>
                </a:buClr>
                <a:buFont typeface="Wingdings" panose="05000000000000000000" pitchFamily="2" charset="2"/>
                <a:buChar char="n"/>
              </a:pPr>
              <a:r>
                <a:rPr lang="zh-CN" altLang="en-US" sz="110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预算执行实际数</a:t>
              </a:r>
              <a:endParaRPr lang="en-US" altLang="zh-CN" sz="11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7" name="形状 76"/>
            <p:cNvCxnSpPr>
              <a:cxnSpLocks/>
              <a:stCxn id="114" idx="2"/>
              <a:endCxn id="116" idx="1"/>
            </p:cNvCxnSpPr>
            <p:nvPr/>
          </p:nvCxnSpPr>
          <p:spPr bwMode="auto">
            <a:xfrm rot="16200000" flipH="1">
              <a:off x="3690965" y="2979422"/>
              <a:ext cx="1222199" cy="2435446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907" name="TextBox 77"/>
            <p:cNvSpPr txBox="1">
              <a:spLocks noChangeArrowheads="1"/>
            </p:cNvSpPr>
            <p:nvPr/>
          </p:nvSpPr>
          <p:spPr bwMode="auto">
            <a:xfrm>
              <a:off x="591741" y="2926964"/>
              <a:ext cx="617517" cy="144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chemeClr val="tx1"/>
                </a:buClr>
                <a:buFont typeface="Wingdings" panose="05000000000000000000" pitchFamily="2" charset="2"/>
                <a:buChar char="n"/>
              </a:pPr>
              <a:r>
                <a:rPr lang="zh-CN" altLang="en-US" sz="11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预算控制申请、执行、报销环节</a:t>
              </a:r>
              <a:endParaRPr lang="en-US" altLang="zh-CN" sz="1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buClr>
                  <a:schemeClr val="tx1"/>
                </a:buClr>
                <a:buFont typeface="Wingdings" panose="05000000000000000000" pitchFamily="2" charset="2"/>
                <a:buChar char="n"/>
              </a:pPr>
              <a:r>
                <a:rPr lang="en-US" altLang="zh-CN" sz="11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1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预算占用、冻结</a:t>
              </a:r>
              <a:endParaRPr lang="en-US" altLang="zh-CN" sz="1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908" name="TextBox 78"/>
            <p:cNvSpPr txBox="1">
              <a:spLocks noChangeArrowheads="1"/>
            </p:cNvSpPr>
            <p:nvPr/>
          </p:nvSpPr>
          <p:spPr bwMode="auto">
            <a:xfrm>
              <a:off x="2644196" y="2117467"/>
              <a:ext cx="191390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chemeClr val="tx1"/>
                </a:buClr>
                <a:buFont typeface="Wingdings" panose="05000000000000000000" pitchFamily="2" charset="2"/>
                <a:buChar char="n"/>
              </a:pPr>
              <a:r>
                <a:rPr lang="zh-CN" altLang="en-US" sz="110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预算释放、扣减回写</a:t>
              </a:r>
              <a:endParaRPr lang="en-US" altLang="zh-CN" sz="11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buClr>
                  <a:schemeClr val="tx1"/>
                </a:buClr>
                <a:buFont typeface="Wingdings" panose="05000000000000000000" pitchFamily="2" charset="2"/>
                <a:buChar char="n"/>
              </a:pPr>
              <a:r>
                <a:rPr lang="en-US" altLang="zh-CN" sz="110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10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申请额度解冻、扣减回写</a:t>
              </a:r>
              <a:endParaRPr lang="en-US" altLang="zh-CN" sz="11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909" name="TextBox 79"/>
            <p:cNvSpPr txBox="1">
              <a:spLocks noChangeArrowheads="1"/>
            </p:cNvSpPr>
            <p:nvPr/>
          </p:nvSpPr>
          <p:spPr bwMode="auto">
            <a:xfrm>
              <a:off x="7368593" y="4728055"/>
              <a:ext cx="76398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Wingdings" panose="05000000000000000000" pitchFamily="2" charset="2"/>
                <a:buChar char="n"/>
              </a:pPr>
              <a:r>
                <a:rPr lang="zh-CN" alt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支付安全控制</a:t>
              </a:r>
              <a:endParaRPr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910" name="TextBox 80"/>
            <p:cNvSpPr txBox="1">
              <a:spLocks noChangeArrowheads="1"/>
            </p:cNvSpPr>
            <p:nvPr/>
          </p:nvSpPr>
          <p:spPr bwMode="auto">
            <a:xfrm>
              <a:off x="8435395" y="5070460"/>
              <a:ext cx="90846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Wingdings" panose="05000000000000000000" pitchFamily="2" charset="2"/>
                <a:buChar char="n"/>
              </a:pPr>
              <a:r>
                <a:rPr lang="zh-CN" alt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核算控制</a:t>
              </a:r>
              <a:endParaRPr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buFont typeface="Wingdings" panose="05000000000000000000" pitchFamily="2" charset="2"/>
                <a:buChar char="n"/>
              </a:pPr>
              <a:r>
                <a:rPr lang="en-US" altLang="zh-CN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生成凭证</a:t>
              </a:r>
              <a:endParaRPr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左右箭头 161"/>
            <p:cNvSpPr/>
            <p:nvPr/>
          </p:nvSpPr>
          <p:spPr bwMode="auto">
            <a:xfrm>
              <a:off x="1850742" y="5841558"/>
              <a:ext cx="6861796" cy="368247"/>
            </a:xfrm>
            <a:prstGeom prst="leftRightArrow">
              <a:avLst/>
            </a:prstGeom>
            <a:solidFill>
              <a:srgbClr val="FFFF00"/>
            </a:solidFill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720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Clr>
                  <a:srgbClr val="E1B40C"/>
                </a:buClr>
                <a:buSzPct val="80000"/>
                <a:defRPr/>
              </a:pPr>
              <a:r>
                <a:rPr lang="zh-CN" altLang="en-US" sz="12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合规执行、检查、控制</a:t>
              </a:r>
            </a:p>
          </p:txBody>
        </p:sp>
        <p:sp>
          <p:nvSpPr>
            <p:cNvPr id="36912" name="TextBox 82"/>
            <p:cNvSpPr txBox="1">
              <a:spLocks noChangeArrowheads="1"/>
            </p:cNvSpPr>
            <p:nvPr/>
          </p:nvSpPr>
          <p:spPr bwMode="auto">
            <a:xfrm>
              <a:off x="1157506" y="3667613"/>
              <a:ext cx="1730760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chemeClr val="tx1"/>
                </a:buClr>
                <a:buFont typeface="Wingdings" panose="05000000000000000000" pitchFamily="2" charset="2"/>
                <a:buChar char="n"/>
              </a:pPr>
              <a:r>
                <a:rPr lang="zh-CN" altLang="en-US" sz="110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引用费用申请单</a:t>
              </a:r>
              <a:endParaRPr lang="en-US" altLang="zh-CN" sz="1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buClr>
                  <a:schemeClr val="tx1"/>
                </a:buClr>
                <a:buFont typeface="Wingdings" panose="05000000000000000000" pitchFamily="2" charset="2"/>
                <a:buChar char="n"/>
              </a:pPr>
              <a:r>
                <a:rPr lang="zh-CN" altLang="en-US" sz="110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费用申请控制借款、费用执行（采购</a:t>
              </a:r>
              <a:r>
                <a:rPr lang="en-US" altLang="zh-CN" sz="110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10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合同）、费用报销环节</a:t>
              </a:r>
              <a:endParaRPr lang="en-US" altLang="zh-CN" sz="1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buClr>
                  <a:schemeClr val="tx1"/>
                </a:buClr>
                <a:buFont typeface="Wingdings" panose="05000000000000000000" pitchFamily="2" charset="2"/>
                <a:buChar char="n"/>
              </a:pPr>
              <a:r>
                <a:rPr lang="en-US" altLang="zh-CN" sz="110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10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费用申请额度控制、占用、冻结</a:t>
              </a:r>
            </a:p>
          </p:txBody>
        </p:sp>
        <p:cxnSp>
          <p:nvCxnSpPr>
            <p:cNvPr id="164" name="直接连接符 61"/>
            <p:cNvCxnSpPr/>
            <p:nvPr/>
          </p:nvCxnSpPr>
          <p:spPr bwMode="auto">
            <a:xfrm rot="5400000">
              <a:off x="-272398" y="3463031"/>
              <a:ext cx="2844391" cy="1588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5" name="肘形连接符 164"/>
            <p:cNvCxnSpPr/>
            <p:nvPr/>
          </p:nvCxnSpPr>
          <p:spPr bwMode="auto">
            <a:xfrm flipV="1">
              <a:off x="1150592" y="4381268"/>
              <a:ext cx="3203865" cy="509515"/>
            </a:xfrm>
            <a:prstGeom prst="bentConnector3">
              <a:avLst>
                <a:gd name="adj1" fmla="val 86897"/>
              </a:avLst>
            </a:prstGeom>
            <a:ln>
              <a:headEnd type="none" w="med" len="med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6915" name="TextBox 85"/>
            <p:cNvSpPr txBox="1">
              <a:spLocks noChangeArrowheads="1"/>
            </p:cNvSpPr>
            <p:nvPr/>
          </p:nvSpPr>
          <p:spPr bwMode="auto">
            <a:xfrm>
              <a:off x="4702620" y="5186205"/>
              <a:ext cx="1244894" cy="60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chemeClr val="tx1"/>
                </a:buClr>
                <a:buFont typeface="Wingdings" panose="05000000000000000000" pitchFamily="2" charset="2"/>
                <a:buChar char="n"/>
              </a:pPr>
              <a:r>
                <a:rPr lang="zh-CN" altLang="en-US" sz="11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费用在执行和报销支付环节预算得以实际执行</a:t>
              </a:r>
              <a:endParaRPr lang="en-US" altLang="zh-CN" sz="1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67" name="形状 86"/>
            <p:cNvCxnSpPr>
              <a:cxnSpLocks/>
              <a:stCxn id="126" idx="2"/>
              <a:endCxn id="127" idx="1"/>
            </p:cNvCxnSpPr>
            <p:nvPr/>
          </p:nvCxnSpPr>
          <p:spPr bwMode="auto">
            <a:xfrm rot="16200000" flipH="1">
              <a:off x="8432356" y="5729587"/>
              <a:ext cx="314280" cy="592192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8" name="矩形 167"/>
            <p:cNvSpPr/>
            <p:nvPr/>
          </p:nvSpPr>
          <p:spPr bwMode="auto">
            <a:xfrm>
              <a:off x="9404751" y="1554338"/>
              <a:ext cx="2132206" cy="269518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720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  <a:buClr>
                  <a:srgbClr val="E1B40C"/>
                </a:buClr>
                <a:buSzPct val="80000"/>
                <a:defRPr/>
              </a:pPr>
              <a:r>
                <a:rPr lang="en-US" alt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以预算为源头，业务的发生必需先申请报告才能执行，通过费用申报和审批并与财务核算对接，实现业务事前控制，过程跟踪和事后分析</a:t>
              </a:r>
            </a:p>
            <a:p>
              <a:pPr>
                <a:lnSpc>
                  <a:spcPct val="150000"/>
                </a:lnSpc>
                <a:buClr>
                  <a:srgbClr val="E1B40C"/>
                </a:buClr>
                <a:buSzPct val="80000"/>
                <a:defRPr/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buClr>
                  <a:srgbClr val="E1B40C"/>
                </a:buClr>
                <a:buSzPct val="80000"/>
                <a:defRPr/>
              </a:pPr>
              <a:r>
                <a:rPr lang="en-US" alt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以预算为核心，费用的发生与业务紧密联系，通过费用发生的全过程控制以达到对业务执行管控；</a:t>
              </a:r>
            </a:p>
          </p:txBody>
        </p:sp>
      </p:grpSp>
      <p:cxnSp>
        <p:nvCxnSpPr>
          <p:cNvPr id="36868" name="形状 88"/>
          <p:cNvCxnSpPr>
            <a:cxnSpLocks noChangeShapeType="1"/>
            <a:stCxn id="151" idx="1"/>
            <a:endCxn id="120" idx="0"/>
          </p:cNvCxnSpPr>
          <p:nvPr/>
        </p:nvCxnSpPr>
        <p:spPr bwMode="auto">
          <a:xfrm rot="10800000" flipV="1">
            <a:off x="5772150" y="2647950"/>
            <a:ext cx="241300" cy="609600"/>
          </a:xfrm>
          <a:prstGeom prst="bentConnector2">
            <a:avLst/>
          </a:prstGeom>
          <a:noFill/>
          <a:ln w="952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矩形 2"/>
          <p:cNvSpPr>
            <a:spLocks noChangeArrowheads="1"/>
          </p:cNvSpPr>
          <p:nvPr/>
        </p:nvSpPr>
        <p:spPr bwMode="auto">
          <a:xfrm>
            <a:off x="492125" y="100013"/>
            <a:ext cx="813911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8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ts val="750"/>
              </a:spcBef>
            </a:pPr>
            <a:r>
              <a:rPr lang="zh-CN" altLang="en-US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“全”</a:t>
            </a:r>
            <a:r>
              <a:rPr lang="zh-CN" altLang="en-US" sz="3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费控过程设计</a:t>
            </a:r>
            <a:r>
              <a:rPr lang="en-US" altLang="zh-CN" sz="3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预算控制执行逻辑</a:t>
            </a:r>
          </a:p>
        </p:txBody>
      </p:sp>
      <p:grpSp>
        <p:nvGrpSpPr>
          <p:cNvPr id="35843" name="组 56"/>
          <p:cNvGrpSpPr>
            <a:grpSpLocks/>
          </p:cNvGrpSpPr>
          <p:nvPr/>
        </p:nvGrpSpPr>
        <p:grpSpPr bwMode="auto">
          <a:xfrm>
            <a:off x="676275" y="1076325"/>
            <a:ext cx="10748963" cy="5808663"/>
            <a:chOff x="1983562" y="1013245"/>
            <a:chExt cx="7663264" cy="5809312"/>
          </a:xfrm>
        </p:grpSpPr>
        <p:sp>
          <p:nvSpPr>
            <p:cNvPr id="35845" name="Rectangle 2"/>
            <p:cNvSpPr>
              <a:spLocks noChangeArrowheads="1"/>
            </p:cNvSpPr>
            <p:nvPr/>
          </p:nvSpPr>
          <p:spPr bwMode="auto">
            <a:xfrm>
              <a:off x="8053474" y="2861035"/>
              <a:ext cx="1593352" cy="3514148"/>
            </a:xfrm>
            <a:prstGeom prst="rect">
              <a:avLst/>
            </a:prstGeom>
            <a:noFill/>
            <a:ln w="25400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kumimoji="1" lang="zh-CN" altLang="en-US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846" name="Rectangle 3"/>
            <p:cNvSpPr>
              <a:spLocks noChangeArrowheads="1"/>
            </p:cNvSpPr>
            <p:nvPr/>
          </p:nvSpPr>
          <p:spPr bwMode="auto">
            <a:xfrm>
              <a:off x="1983562" y="3395796"/>
              <a:ext cx="1517478" cy="2902992"/>
            </a:xfrm>
            <a:prstGeom prst="rect">
              <a:avLst/>
            </a:prstGeom>
            <a:noFill/>
            <a:ln w="25400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kumimoji="1" lang="zh-CN" altLang="en-US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847" name="矩形 155"/>
            <p:cNvSpPr>
              <a:spLocks noChangeArrowheads="1"/>
            </p:cNvSpPr>
            <p:nvPr/>
          </p:nvSpPr>
          <p:spPr bwMode="auto">
            <a:xfrm>
              <a:off x="4942644" y="4388925"/>
              <a:ext cx="1289856" cy="183346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70C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 sz="11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848" name="TextBox 10"/>
            <p:cNvSpPr txBox="1">
              <a:spLocks noChangeArrowheads="1"/>
            </p:cNvSpPr>
            <p:nvPr/>
          </p:nvSpPr>
          <p:spPr bwMode="auto">
            <a:xfrm>
              <a:off x="5432665" y="1602118"/>
              <a:ext cx="1255081" cy="1114087"/>
            </a:xfrm>
            <a:prstGeom prst="rect">
              <a:avLst/>
            </a:prstGeom>
            <a:noFill/>
            <a:ln w="9525">
              <a:solidFill>
                <a:srgbClr val="007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累计预算总额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累计可使用额度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累计已使用额度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累计冻结额度</a:t>
              </a:r>
            </a:p>
          </p:txBody>
        </p:sp>
        <p:sp>
          <p:nvSpPr>
            <p:cNvPr id="35849" name="TextBox 15"/>
            <p:cNvSpPr txBox="1">
              <a:spLocks noChangeArrowheads="1"/>
            </p:cNvSpPr>
            <p:nvPr/>
          </p:nvSpPr>
          <p:spPr bwMode="auto">
            <a:xfrm>
              <a:off x="5246142" y="3499248"/>
              <a:ext cx="834613" cy="354916"/>
            </a:xfrm>
            <a:prstGeom prst="rect">
              <a:avLst/>
            </a:prstGeom>
            <a:noFill/>
            <a:ln w="9525">
              <a:solidFill>
                <a:srgbClr val="007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预算检查</a:t>
              </a:r>
            </a:p>
          </p:txBody>
        </p:sp>
        <p:sp>
          <p:nvSpPr>
            <p:cNvPr id="35850" name="TextBox 19"/>
            <p:cNvSpPr txBox="1">
              <a:spLocks noChangeArrowheads="1"/>
            </p:cNvSpPr>
            <p:nvPr/>
          </p:nvSpPr>
          <p:spPr bwMode="auto">
            <a:xfrm>
              <a:off x="5168688" y="4562406"/>
              <a:ext cx="889987" cy="346249"/>
            </a:xfrm>
            <a:prstGeom prst="rect">
              <a:avLst/>
            </a:prstGeom>
            <a:noFill/>
            <a:ln w="9525">
              <a:solidFill>
                <a:srgbClr val="007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zh-CN" altLang="en-US" sz="11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冻结预算额</a:t>
              </a:r>
            </a:p>
          </p:txBody>
        </p:sp>
        <p:sp>
          <p:nvSpPr>
            <p:cNvPr id="35851" name="TextBox 19"/>
            <p:cNvSpPr txBox="1">
              <a:spLocks noChangeArrowheads="1"/>
            </p:cNvSpPr>
            <p:nvPr/>
          </p:nvSpPr>
          <p:spPr bwMode="auto">
            <a:xfrm>
              <a:off x="5162365" y="5205393"/>
              <a:ext cx="889987" cy="346249"/>
            </a:xfrm>
            <a:prstGeom prst="rect">
              <a:avLst/>
            </a:prstGeom>
            <a:noFill/>
            <a:ln w="9525">
              <a:solidFill>
                <a:srgbClr val="007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zh-CN" altLang="en-US" sz="11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释放预算额</a:t>
              </a:r>
            </a:p>
          </p:txBody>
        </p:sp>
        <p:sp>
          <p:nvSpPr>
            <p:cNvPr id="35852" name="TextBox 19"/>
            <p:cNvSpPr txBox="1">
              <a:spLocks noChangeArrowheads="1"/>
            </p:cNvSpPr>
            <p:nvPr/>
          </p:nvSpPr>
          <p:spPr bwMode="auto">
            <a:xfrm>
              <a:off x="5154461" y="5805409"/>
              <a:ext cx="889987" cy="346249"/>
            </a:xfrm>
            <a:prstGeom prst="rect">
              <a:avLst/>
            </a:prstGeom>
            <a:noFill/>
            <a:ln w="9525">
              <a:solidFill>
                <a:srgbClr val="007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zh-CN" altLang="en-US" sz="11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扣减预算额</a:t>
              </a:r>
            </a:p>
          </p:txBody>
        </p:sp>
        <p:sp>
          <p:nvSpPr>
            <p:cNvPr id="35853" name="TextBox 19"/>
            <p:cNvSpPr txBox="1">
              <a:spLocks noChangeArrowheads="1"/>
            </p:cNvSpPr>
            <p:nvPr/>
          </p:nvSpPr>
          <p:spPr bwMode="auto">
            <a:xfrm>
              <a:off x="3213353" y="2434501"/>
              <a:ext cx="1031051" cy="346249"/>
            </a:xfrm>
            <a:prstGeom prst="rect">
              <a:avLst/>
            </a:prstGeom>
            <a:noFill/>
            <a:ln w="28575">
              <a:solidFill>
                <a:srgbClr val="0070C0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zh-CN" altLang="en-US" sz="11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预算调整流程</a:t>
              </a:r>
            </a:p>
          </p:txBody>
        </p:sp>
        <p:sp>
          <p:nvSpPr>
            <p:cNvPr id="35854" name="TextBox 122"/>
            <p:cNvSpPr txBox="1">
              <a:spLocks noChangeArrowheads="1"/>
            </p:cNvSpPr>
            <p:nvPr/>
          </p:nvSpPr>
          <p:spPr bwMode="auto">
            <a:xfrm>
              <a:off x="3197545" y="2784643"/>
              <a:ext cx="2498282" cy="431987"/>
            </a:xfrm>
            <a:prstGeom prst="rect">
              <a:avLst/>
            </a:prstGeom>
            <a:noFill/>
            <a:ln w="28575">
              <a:solidFill>
                <a:srgbClr val="0070C0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超预算，不能提交</a:t>
              </a:r>
              <a:r>
                <a:rPr lang="en-US" altLang="zh-CN" sz="1100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100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预警提示</a:t>
              </a:r>
              <a:r>
                <a:rPr lang="en-US" altLang="zh-CN" sz="1100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;</a:t>
              </a:r>
            </a:p>
            <a:p>
              <a:pPr eaLnBrk="1" hangingPunct="1"/>
              <a:r>
                <a:rPr lang="zh-CN" altLang="en-US" sz="1100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预算超支后提预算调整流程追加预算</a:t>
              </a:r>
            </a:p>
          </p:txBody>
        </p:sp>
        <p:sp>
          <p:nvSpPr>
            <p:cNvPr id="35855" name="TextBox 158"/>
            <p:cNvSpPr txBox="1">
              <a:spLocks noChangeArrowheads="1"/>
            </p:cNvSpPr>
            <p:nvPr/>
          </p:nvSpPr>
          <p:spPr bwMode="auto">
            <a:xfrm>
              <a:off x="5549635" y="4067434"/>
              <a:ext cx="1138108" cy="345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zh-CN" altLang="en-US" sz="11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预算执行逻辑</a:t>
              </a:r>
            </a:p>
          </p:txBody>
        </p:sp>
        <p:grpSp>
          <p:nvGrpSpPr>
            <p:cNvPr id="35856" name="Group 30"/>
            <p:cNvGrpSpPr>
              <a:grpSpLocks/>
            </p:cNvGrpSpPr>
            <p:nvPr/>
          </p:nvGrpSpPr>
          <p:grpSpPr bwMode="auto">
            <a:xfrm>
              <a:off x="4715023" y="1103961"/>
              <a:ext cx="834613" cy="676410"/>
              <a:chOff x="336" y="2448"/>
              <a:chExt cx="528" cy="432"/>
            </a:xfrm>
          </p:grpSpPr>
          <p:sp>
            <p:nvSpPr>
              <p:cNvPr id="35896" name="AutoShape 31"/>
              <p:cNvSpPr>
                <a:spLocks noChangeArrowheads="1"/>
              </p:cNvSpPr>
              <p:nvPr/>
            </p:nvSpPr>
            <p:spPr bwMode="auto">
              <a:xfrm>
                <a:off x="336" y="2448"/>
                <a:ext cx="528" cy="432"/>
              </a:xfrm>
              <a:prstGeom prst="flowChartMagneticDisk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897" name="Text Box 32"/>
              <p:cNvSpPr txBox="1">
                <a:spLocks noChangeArrowheads="1"/>
              </p:cNvSpPr>
              <p:nvPr/>
            </p:nvSpPr>
            <p:spPr bwMode="auto">
              <a:xfrm>
                <a:off x="336" y="2592"/>
                <a:ext cx="528" cy="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11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费控系统</a:t>
                </a:r>
                <a:br>
                  <a:rPr lang="zh-CN" altLang="en-US" sz="11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</a:br>
                <a:r>
                  <a:rPr lang="zh-CN" altLang="en-US" sz="11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预算数据</a:t>
                </a:r>
              </a:p>
            </p:txBody>
          </p:sp>
        </p:grpSp>
        <p:sp>
          <p:nvSpPr>
            <p:cNvPr id="35857" name="Text Box 18"/>
            <p:cNvSpPr txBox="1">
              <a:spLocks noChangeArrowheads="1"/>
            </p:cNvSpPr>
            <p:nvPr/>
          </p:nvSpPr>
          <p:spPr bwMode="auto">
            <a:xfrm>
              <a:off x="5549638" y="1013245"/>
              <a:ext cx="312938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1)</a:t>
              </a:r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、预算主体</a:t>
              </a:r>
              <a:r>
                <a:rPr lang="en-US" altLang="zh-CN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管理年度</a:t>
              </a:r>
              <a:r>
                <a:rPr lang="en-US" altLang="zh-CN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成本中心</a:t>
              </a:r>
              <a:r>
                <a:rPr lang="en-US" altLang="zh-CN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科目</a:t>
              </a:r>
              <a:r>
                <a:rPr lang="en-US" altLang="zh-CN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额度</a:t>
              </a:r>
            </a:p>
            <a:p>
              <a:pPr eaLnBrk="1" hangingPunct="1"/>
              <a:r>
                <a:rPr lang="en-US" altLang="zh-CN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2)</a:t>
              </a:r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、预算主体</a:t>
              </a:r>
              <a:r>
                <a:rPr lang="en-US" altLang="zh-CN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管理年度</a:t>
              </a:r>
              <a:r>
                <a:rPr lang="en-US" altLang="zh-CN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专项</a:t>
              </a:r>
              <a:r>
                <a:rPr lang="en-US" altLang="zh-CN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科目</a:t>
              </a:r>
              <a:r>
                <a:rPr lang="en-US" altLang="zh-CN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额度</a:t>
              </a:r>
            </a:p>
          </p:txBody>
        </p:sp>
        <p:sp>
          <p:nvSpPr>
            <p:cNvPr id="35858" name="Text Box 19"/>
            <p:cNvSpPr txBox="1">
              <a:spLocks noChangeArrowheads="1"/>
            </p:cNvSpPr>
            <p:nvPr/>
          </p:nvSpPr>
          <p:spPr bwMode="auto">
            <a:xfrm>
              <a:off x="2059436" y="3515166"/>
              <a:ext cx="1255472" cy="346249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altLang="zh-CN" sz="11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1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、填写费用申请</a:t>
              </a:r>
            </a:p>
          </p:txBody>
        </p:sp>
        <p:sp>
          <p:nvSpPr>
            <p:cNvPr id="35859" name="Text Box 20"/>
            <p:cNvSpPr txBox="1">
              <a:spLocks noChangeArrowheads="1"/>
            </p:cNvSpPr>
            <p:nvPr/>
          </p:nvSpPr>
          <p:spPr bwMode="auto">
            <a:xfrm>
              <a:off x="2211186" y="4188392"/>
              <a:ext cx="973343" cy="346249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altLang="zh-CN" sz="11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1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、提交申请</a:t>
              </a:r>
            </a:p>
          </p:txBody>
        </p:sp>
        <p:sp>
          <p:nvSpPr>
            <p:cNvPr id="35860" name="Text Box 21"/>
            <p:cNvSpPr txBox="1">
              <a:spLocks noChangeArrowheads="1"/>
            </p:cNvSpPr>
            <p:nvPr/>
          </p:nvSpPr>
          <p:spPr bwMode="auto">
            <a:xfrm>
              <a:off x="2211186" y="4875942"/>
              <a:ext cx="973343" cy="346249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altLang="zh-CN" sz="11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1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、业务审批</a:t>
              </a:r>
            </a:p>
          </p:txBody>
        </p:sp>
        <p:sp>
          <p:nvSpPr>
            <p:cNvPr id="35861" name="Text Box 22"/>
            <p:cNvSpPr txBox="1">
              <a:spLocks noChangeArrowheads="1"/>
            </p:cNvSpPr>
            <p:nvPr/>
          </p:nvSpPr>
          <p:spPr bwMode="auto">
            <a:xfrm>
              <a:off x="2211186" y="5563493"/>
              <a:ext cx="973343" cy="346249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altLang="zh-CN" sz="11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1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、审批通过</a:t>
              </a:r>
            </a:p>
          </p:txBody>
        </p:sp>
        <p:cxnSp>
          <p:nvCxnSpPr>
            <p:cNvPr id="35862" name="AutoShape 23"/>
            <p:cNvCxnSpPr>
              <a:cxnSpLocks noChangeShapeType="1"/>
              <a:stCxn id="35865" idx="2"/>
              <a:endCxn id="35866" idx="0"/>
            </p:cNvCxnSpPr>
            <p:nvPr/>
          </p:nvCxnSpPr>
          <p:spPr bwMode="auto">
            <a:xfrm>
              <a:off x="2687172" y="3861415"/>
              <a:ext cx="10686" cy="32697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63" name="AutoShape 24"/>
            <p:cNvCxnSpPr>
              <a:cxnSpLocks noChangeShapeType="1"/>
              <a:stCxn id="35866" idx="2"/>
              <a:endCxn id="35867" idx="0"/>
            </p:cNvCxnSpPr>
            <p:nvPr/>
          </p:nvCxnSpPr>
          <p:spPr bwMode="auto">
            <a:xfrm>
              <a:off x="2697858" y="4534641"/>
              <a:ext cx="0" cy="34130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64" name="AutoShape 25"/>
            <p:cNvCxnSpPr>
              <a:cxnSpLocks noChangeShapeType="1"/>
              <a:stCxn id="35867" idx="2"/>
              <a:endCxn id="35868" idx="0"/>
            </p:cNvCxnSpPr>
            <p:nvPr/>
          </p:nvCxnSpPr>
          <p:spPr bwMode="auto">
            <a:xfrm>
              <a:off x="2697858" y="5222191"/>
              <a:ext cx="0" cy="34130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865" name="Text Box 26"/>
            <p:cNvSpPr txBox="1">
              <a:spLocks noChangeArrowheads="1"/>
            </p:cNvSpPr>
            <p:nvPr/>
          </p:nvSpPr>
          <p:spPr bwMode="auto">
            <a:xfrm>
              <a:off x="8192576" y="3056799"/>
              <a:ext cx="1255472" cy="346249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altLang="zh-CN" sz="11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1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、填写报销申请</a:t>
              </a:r>
            </a:p>
          </p:txBody>
        </p:sp>
        <p:sp>
          <p:nvSpPr>
            <p:cNvPr id="35866" name="Text Box 27"/>
            <p:cNvSpPr txBox="1">
              <a:spLocks noChangeArrowheads="1"/>
            </p:cNvSpPr>
            <p:nvPr/>
          </p:nvSpPr>
          <p:spPr bwMode="auto">
            <a:xfrm>
              <a:off x="8325357" y="3730025"/>
              <a:ext cx="973343" cy="346249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altLang="zh-CN" sz="11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1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、提交申请</a:t>
              </a:r>
            </a:p>
          </p:txBody>
        </p:sp>
        <p:sp>
          <p:nvSpPr>
            <p:cNvPr id="35867" name="Text Box 28"/>
            <p:cNvSpPr txBox="1">
              <a:spLocks noChangeArrowheads="1"/>
            </p:cNvSpPr>
            <p:nvPr/>
          </p:nvSpPr>
          <p:spPr bwMode="auto">
            <a:xfrm>
              <a:off x="8325357" y="4417575"/>
              <a:ext cx="973343" cy="346249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altLang="zh-CN" sz="11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1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、业务审批</a:t>
              </a:r>
            </a:p>
          </p:txBody>
        </p:sp>
        <p:sp>
          <p:nvSpPr>
            <p:cNvPr id="35868" name="Text Box 29"/>
            <p:cNvSpPr txBox="1">
              <a:spLocks noChangeArrowheads="1"/>
            </p:cNvSpPr>
            <p:nvPr/>
          </p:nvSpPr>
          <p:spPr bwMode="auto">
            <a:xfrm>
              <a:off x="8325357" y="5105126"/>
              <a:ext cx="973343" cy="346249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altLang="zh-CN" sz="11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1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、财务审核</a:t>
              </a:r>
            </a:p>
          </p:txBody>
        </p:sp>
        <p:cxnSp>
          <p:nvCxnSpPr>
            <p:cNvPr id="35869" name="AutoShape 30"/>
            <p:cNvCxnSpPr>
              <a:cxnSpLocks noChangeShapeType="1"/>
              <a:stCxn id="35872" idx="2"/>
            </p:cNvCxnSpPr>
            <p:nvPr/>
          </p:nvCxnSpPr>
          <p:spPr bwMode="auto">
            <a:xfrm flipH="1">
              <a:off x="8812029" y="3403048"/>
              <a:ext cx="8283" cy="32697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70" name="AutoShape 31"/>
            <p:cNvCxnSpPr>
              <a:cxnSpLocks noChangeShapeType="1"/>
            </p:cNvCxnSpPr>
            <p:nvPr/>
          </p:nvCxnSpPr>
          <p:spPr bwMode="auto">
            <a:xfrm>
              <a:off x="8812029" y="4076274"/>
              <a:ext cx="0" cy="34130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71" name="AutoShape 32"/>
            <p:cNvCxnSpPr>
              <a:cxnSpLocks noChangeShapeType="1"/>
              <a:stCxn id="35874" idx="2"/>
              <a:endCxn id="35875" idx="0"/>
            </p:cNvCxnSpPr>
            <p:nvPr/>
          </p:nvCxnSpPr>
          <p:spPr bwMode="auto">
            <a:xfrm>
              <a:off x="8812029" y="4763824"/>
              <a:ext cx="0" cy="34130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872" name="Text Box 33"/>
            <p:cNvSpPr txBox="1">
              <a:spLocks noChangeArrowheads="1"/>
            </p:cNvSpPr>
            <p:nvPr/>
          </p:nvSpPr>
          <p:spPr bwMode="auto">
            <a:xfrm>
              <a:off x="8325357" y="5701959"/>
              <a:ext cx="973343" cy="346249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altLang="zh-CN" sz="11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11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、审批通过</a:t>
              </a:r>
            </a:p>
          </p:txBody>
        </p:sp>
        <p:cxnSp>
          <p:nvCxnSpPr>
            <p:cNvPr id="35873" name="AutoShape 34"/>
            <p:cNvCxnSpPr>
              <a:cxnSpLocks noChangeShapeType="1"/>
              <a:stCxn id="35875" idx="2"/>
              <a:endCxn id="35879" idx="0"/>
            </p:cNvCxnSpPr>
            <p:nvPr/>
          </p:nvCxnSpPr>
          <p:spPr bwMode="auto">
            <a:xfrm>
              <a:off x="8812029" y="5451375"/>
              <a:ext cx="0" cy="2505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874" name="Text Box 35"/>
            <p:cNvSpPr txBox="1">
              <a:spLocks noChangeArrowheads="1"/>
            </p:cNvSpPr>
            <p:nvPr/>
          </p:nvSpPr>
          <p:spPr bwMode="auto">
            <a:xfrm>
              <a:off x="1983563" y="6072788"/>
              <a:ext cx="1026638" cy="262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事前申请流程</a:t>
              </a:r>
            </a:p>
          </p:txBody>
        </p:sp>
        <p:sp>
          <p:nvSpPr>
            <p:cNvPr id="35875" name="Text Box 36"/>
            <p:cNvSpPr txBox="1">
              <a:spLocks noChangeArrowheads="1"/>
            </p:cNvSpPr>
            <p:nvPr/>
          </p:nvSpPr>
          <p:spPr bwMode="auto">
            <a:xfrm>
              <a:off x="2938309" y="1837667"/>
              <a:ext cx="131318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预算总额、实际数</a:t>
              </a:r>
            </a:p>
          </p:txBody>
        </p:sp>
        <p:sp>
          <p:nvSpPr>
            <p:cNvPr id="35876" name="Text Box 37"/>
            <p:cNvSpPr txBox="1">
              <a:spLocks noChangeArrowheads="1"/>
            </p:cNvSpPr>
            <p:nvPr/>
          </p:nvSpPr>
          <p:spPr bwMode="auto">
            <a:xfrm>
              <a:off x="3121671" y="4374602"/>
              <a:ext cx="1172116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提交时冻结预算</a:t>
              </a:r>
            </a:p>
          </p:txBody>
        </p:sp>
        <p:sp>
          <p:nvSpPr>
            <p:cNvPr id="35877" name="Text Box 38"/>
            <p:cNvSpPr txBox="1">
              <a:spLocks noChangeArrowheads="1"/>
            </p:cNvSpPr>
            <p:nvPr/>
          </p:nvSpPr>
          <p:spPr bwMode="auto">
            <a:xfrm>
              <a:off x="3121673" y="5062152"/>
              <a:ext cx="1031051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驳回释放冻结</a:t>
              </a:r>
            </a:p>
          </p:txBody>
        </p:sp>
        <p:sp>
          <p:nvSpPr>
            <p:cNvPr id="35878" name="Text Box 39"/>
            <p:cNvSpPr txBox="1">
              <a:spLocks noChangeArrowheads="1"/>
            </p:cNvSpPr>
            <p:nvPr/>
          </p:nvSpPr>
          <p:spPr bwMode="auto">
            <a:xfrm>
              <a:off x="3045797" y="5673308"/>
              <a:ext cx="1454244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审批通过后扣减预算</a:t>
              </a:r>
            </a:p>
          </p:txBody>
        </p:sp>
        <p:sp>
          <p:nvSpPr>
            <p:cNvPr id="35879" name="Text Box 40"/>
            <p:cNvSpPr txBox="1">
              <a:spLocks noChangeArrowheads="1"/>
            </p:cNvSpPr>
            <p:nvPr/>
          </p:nvSpPr>
          <p:spPr bwMode="auto">
            <a:xfrm>
              <a:off x="8053476" y="6079154"/>
              <a:ext cx="748923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报销流程</a:t>
              </a:r>
            </a:p>
          </p:txBody>
        </p:sp>
        <p:sp>
          <p:nvSpPr>
            <p:cNvPr id="35880" name="Text Box 41"/>
            <p:cNvSpPr txBox="1">
              <a:spLocks noChangeArrowheads="1"/>
            </p:cNvSpPr>
            <p:nvPr/>
          </p:nvSpPr>
          <p:spPr bwMode="auto">
            <a:xfrm>
              <a:off x="4639149" y="6222393"/>
              <a:ext cx="2582758" cy="60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关联事前申请单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报销额度与申请额度差额调整预算执行</a:t>
              </a:r>
            </a:p>
          </p:txBody>
        </p:sp>
        <p:sp>
          <p:nvSpPr>
            <p:cNvPr id="35881" name="AutoShape 42"/>
            <p:cNvSpPr>
              <a:spLocks noChangeArrowheads="1"/>
            </p:cNvSpPr>
            <p:nvPr/>
          </p:nvSpPr>
          <p:spPr bwMode="auto">
            <a:xfrm>
              <a:off x="5246142" y="4006952"/>
              <a:ext cx="455243" cy="229184"/>
            </a:xfrm>
            <a:prstGeom prst="up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kumimoji="1" lang="zh-CN" altLang="en-US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5882" name="AutoShape 43"/>
            <p:cNvCxnSpPr>
              <a:cxnSpLocks noChangeShapeType="1"/>
              <a:stCxn id="35853" idx="1"/>
              <a:endCxn id="35851" idx="0"/>
            </p:cNvCxnSpPr>
            <p:nvPr/>
          </p:nvCxnSpPr>
          <p:spPr bwMode="auto">
            <a:xfrm rot="10800000" flipV="1">
              <a:off x="2742303" y="2159163"/>
              <a:ext cx="2690362" cy="1223903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83" name="AutoShape 44"/>
            <p:cNvCxnSpPr>
              <a:cxnSpLocks noChangeShapeType="1"/>
              <a:stCxn id="35853" idx="3"/>
              <a:endCxn id="35850" idx="0"/>
            </p:cNvCxnSpPr>
            <p:nvPr/>
          </p:nvCxnSpPr>
          <p:spPr bwMode="auto">
            <a:xfrm>
              <a:off x="6687744" y="2159161"/>
              <a:ext cx="2162406" cy="689142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84" name="AutoShape 45"/>
            <p:cNvCxnSpPr>
              <a:cxnSpLocks noChangeShapeType="1"/>
              <a:stCxn id="35866" idx="3"/>
              <a:endCxn id="35855" idx="1"/>
            </p:cNvCxnSpPr>
            <p:nvPr/>
          </p:nvCxnSpPr>
          <p:spPr bwMode="auto">
            <a:xfrm>
              <a:off x="3184529" y="4361517"/>
              <a:ext cx="1984159" cy="374014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FF99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85" name="AutoShape 46"/>
            <p:cNvCxnSpPr>
              <a:cxnSpLocks noChangeShapeType="1"/>
              <a:stCxn id="35867" idx="3"/>
            </p:cNvCxnSpPr>
            <p:nvPr/>
          </p:nvCxnSpPr>
          <p:spPr bwMode="auto">
            <a:xfrm>
              <a:off x="3184529" y="5049067"/>
              <a:ext cx="1977836" cy="329451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FF99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86" name="AutoShape 48"/>
            <p:cNvCxnSpPr>
              <a:cxnSpLocks noChangeShapeType="1"/>
            </p:cNvCxnSpPr>
            <p:nvPr/>
          </p:nvCxnSpPr>
          <p:spPr bwMode="auto">
            <a:xfrm rot="10800000" flipV="1">
              <a:off x="6058675" y="3903149"/>
              <a:ext cx="2266682" cy="832381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FF99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87" name="AutoShape 49"/>
            <p:cNvCxnSpPr>
              <a:cxnSpLocks noChangeShapeType="1"/>
              <a:stCxn id="35874" idx="1"/>
            </p:cNvCxnSpPr>
            <p:nvPr/>
          </p:nvCxnSpPr>
          <p:spPr bwMode="auto">
            <a:xfrm rot="10800000" flipV="1">
              <a:off x="6052353" y="4590700"/>
              <a:ext cx="2273005" cy="787818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FF99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88" name="AutoShape 50"/>
            <p:cNvCxnSpPr>
              <a:cxnSpLocks noChangeShapeType="1"/>
              <a:stCxn id="35879" idx="1"/>
              <a:endCxn id="35857" idx="3"/>
            </p:cNvCxnSpPr>
            <p:nvPr/>
          </p:nvCxnSpPr>
          <p:spPr bwMode="auto">
            <a:xfrm rot="10800000" flipV="1">
              <a:off x="6044449" y="5875084"/>
              <a:ext cx="2280909" cy="103450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FF99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89" name="AutoShape 51"/>
            <p:cNvCxnSpPr>
              <a:cxnSpLocks noChangeShapeType="1"/>
              <a:stCxn id="35851" idx="2"/>
              <a:endCxn id="35872" idx="3"/>
            </p:cNvCxnSpPr>
            <p:nvPr/>
          </p:nvCxnSpPr>
          <p:spPr bwMode="auto">
            <a:xfrm rot="5400000" flipH="1" flipV="1">
              <a:off x="4560742" y="1411482"/>
              <a:ext cx="3068864" cy="6705747"/>
            </a:xfrm>
            <a:prstGeom prst="bentConnector4">
              <a:avLst>
                <a:gd name="adj1" fmla="val -7449"/>
                <a:gd name="adj2" fmla="val 103407"/>
              </a:avLst>
            </a:prstGeom>
            <a:noFill/>
            <a:ln w="22225">
              <a:solidFill>
                <a:srgbClr val="0000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890" name="Rectangle 53"/>
            <p:cNvSpPr>
              <a:spLocks noChangeArrowheads="1"/>
            </p:cNvSpPr>
            <p:nvPr/>
          </p:nvSpPr>
          <p:spPr bwMode="auto">
            <a:xfrm>
              <a:off x="6959627" y="3916234"/>
              <a:ext cx="1031051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差额调整冻结</a:t>
              </a:r>
            </a:p>
          </p:txBody>
        </p:sp>
        <p:sp>
          <p:nvSpPr>
            <p:cNvPr id="35891" name="Text Box 54"/>
            <p:cNvSpPr txBox="1">
              <a:spLocks noChangeArrowheads="1"/>
            </p:cNvSpPr>
            <p:nvPr/>
          </p:nvSpPr>
          <p:spPr bwMode="auto">
            <a:xfrm>
              <a:off x="6991240" y="4586280"/>
              <a:ext cx="986361" cy="429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驳回释放冻结的调整额</a:t>
              </a:r>
            </a:p>
          </p:txBody>
        </p:sp>
        <p:sp>
          <p:nvSpPr>
            <p:cNvPr id="35892" name="Text Box 55"/>
            <p:cNvSpPr txBox="1">
              <a:spLocks noChangeArrowheads="1"/>
            </p:cNvSpPr>
            <p:nvPr/>
          </p:nvSpPr>
          <p:spPr bwMode="auto">
            <a:xfrm>
              <a:off x="7067115" y="5671719"/>
              <a:ext cx="1093849" cy="429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审批通过后调整扣减预算</a:t>
              </a:r>
            </a:p>
          </p:txBody>
        </p:sp>
        <p:cxnSp>
          <p:nvCxnSpPr>
            <p:cNvPr id="35893" name="AutoShape 60"/>
            <p:cNvCxnSpPr>
              <a:cxnSpLocks noChangeShapeType="1"/>
              <a:stCxn id="35866" idx="3"/>
              <a:endCxn id="35854" idx="1"/>
            </p:cNvCxnSpPr>
            <p:nvPr/>
          </p:nvCxnSpPr>
          <p:spPr bwMode="auto">
            <a:xfrm flipV="1">
              <a:off x="3184529" y="3676706"/>
              <a:ext cx="2061613" cy="684811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rgbClr val="3399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94" name="AutoShape 62"/>
            <p:cNvCxnSpPr>
              <a:cxnSpLocks noChangeShapeType="1"/>
            </p:cNvCxnSpPr>
            <p:nvPr/>
          </p:nvCxnSpPr>
          <p:spPr bwMode="auto">
            <a:xfrm rot="10800000">
              <a:off x="6080755" y="3676706"/>
              <a:ext cx="2244602" cy="226444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rgbClr val="3399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895" name="Text Box 63"/>
            <p:cNvSpPr txBox="1">
              <a:spLocks noChangeArrowheads="1"/>
            </p:cNvSpPr>
            <p:nvPr/>
          </p:nvSpPr>
          <p:spPr bwMode="auto">
            <a:xfrm>
              <a:off x="7977600" y="1853582"/>
              <a:ext cx="131318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预算总额、实际数</a:t>
              </a:r>
            </a:p>
          </p:txBody>
        </p:sp>
      </p:grpSp>
      <p:cxnSp>
        <p:nvCxnSpPr>
          <p:cNvPr id="35844" name="AutoShape 47"/>
          <p:cNvCxnSpPr>
            <a:cxnSpLocks noChangeShapeType="1"/>
          </p:cNvCxnSpPr>
          <p:nvPr/>
        </p:nvCxnSpPr>
        <p:spPr bwMode="auto">
          <a:xfrm flipV="1">
            <a:off x="2379663" y="4848225"/>
            <a:ext cx="2763837" cy="104775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FF99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矩形 2"/>
          <p:cNvSpPr>
            <a:spLocks noChangeArrowheads="1"/>
          </p:cNvSpPr>
          <p:nvPr/>
        </p:nvSpPr>
        <p:spPr bwMode="auto">
          <a:xfrm>
            <a:off x="492125" y="100013"/>
            <a:ext cx="725011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8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ts val="750"/>
              </a:spcBef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为什么选择蓝凌</a:t>
            </a:r>
            <a:r>
              <a:rPr lang="zh-CN" altLang="en-US" sz="3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构建企业费用管控平台</a:t>
            </a:r>
          </a:p>
        </p:txBody>
      </p:sp>
      <p:grpSp>
        <p:nvGrpSpPr>
          <p:cNvPr id="10243" name="组 2"/>
          <p:cNvGrpSpPr>
            <a:grpSpLocks/>
          </p:cNvGrpSpPr>
          <p:nvPr/>
        </p:nvGrpSpPr>
        <p:grpSpPr bwMode="auto">
          <a:xfrm>
            <a:off x="839788" y="2203450"/>
            <a:ext cx="3582987" cy="3313113"/>
            <a:chOff x="1199456" y="2132856"/>
            <a:chExt cx="3584149" cy="3314574"/>
          </a:xfrm>
        </p:grpSpPr>
        <p:sp>
          <p:nvSpPr>
            <p:cNvPr id="10249" name="圆角矩形 17"/>
            <p:cNvSpPr>
              <a:spLocks noChangeArrowheads="1"/>
            </p:cNvSpPr>
            <p:nvPr/>
          </p:nvSpPr>
          <p:spPr bwMode="auto">
            <a:xfrm>
              <a:off x="2160204" y="2132856"/>
              <a:ext cx="1616599" cy="1616788"/>
            </a:xfrm>
            <a:prstGeom prst="roundRect">
              <a:avLst>
                <a:gd name="adj" fmla="val 50000"/>
              </a:avLst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 sz="17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9" name="组合 10"/>
            <p:cNvGrpSpPr/>
            <p:nvPr/>
          </p:nvGrpSpPr>
          <p:grpSpPr>
            <a:xfrm>
              <a:off x="2471448" y="2456282"/>
              <a:ext cx="992918" cy="992918"/>
              <a:chOff x="2771798" y="699543"/>
              <a:chExt cx="3528392" cy="3528392"/>
            </a:xfrm>
            <a:solidFill>
              <a:sysClr val="window" lastClr="FFFFFF"/>
            </a:solidFill>
          </p:grpSpPr>
          <p:sp>
            <p:nvSpPr>
              <p:cNvPr id="20" name="Freeform 5"/>
              <p:cNvSpPr>
                <a:spLocks/>
              </p:cNvSpPr>
              <p:nvPr/>
            </p:nvSpPr>
            <p:spPr bwMode="auto">
              <a:xfrm>
                <a:off x="2771798" y="699543"/>
                <a:ext cx="3528392" cy="3528392"/>
              </a:xfrm>
              <a:custGeom>
                <a:avLst/>
                <a:gdLst/>
                <a:ahLst/>
                <a:cxnLst/>
                <a:rect l="l" t="t" r="r" b="b"/>
                <a:pathLst>
                  <a:path w="3528392" h="3528392">
                    <a:moveTo>
                      <a:pt x="1764197" y="3168152"/>
                    </a:moveTo>
                    <a:cubicBezTo>
                      <a:pt x="1863675" y="3168152"/>
                      <a:pt x="1944317" y="3248794"/>
                      <a:pt x="1944317" y="3348272"/>
                    </a:cubicBezTo>
                    <a:cubicBezTo>
                      <a:pt x="1944317" y="3447750"/>
                      <a:pt x="1863675" y="3528392"/>
                      <a:pt x="1764197" y="3528392"/>
                    </a:cubicBezTo>
                    <a:cubicBezTo>
                      <a:pt x="1664719" y="3528392"/>
                      <a:pt x="1584077" y="3447750"/>
                      <a:pt x="1584077" y="3348272"/>
                    </a:cubicBezTo>
                    <a:cubicBezTo>
                      <a:pt x="1584077" y="3248794"/>
                      <a:pt x="1664719" y="3168152"/>
                      <a:pt x="1764197" y="3168152"/>
                    </a:cubicBezTo>
                    <a:close/>
                    <a:moveTo>
                      <a:pt x="2306111" y="3088523"/>
                    </a:moveTo>
                    <a:cubicBezTo>
                      <a:pt x="2405589" y="3088523"/>
                      <a:pt x="2486231" y="3169165"/>
                      <a:pt x="2486231" y="3268643"/>
                    </a:cubicBezTo>
                    <a:cubicBezTo>
                      <a:pt x="2486231" y="3368121"/>
                      <a:pt x="2405589" y="3448763"/>
                      <a:pt x="2306111" y="3448763"/>
                    </a:cubicBezTo>
                    <a:cubicBezTo>
                      <a:pt x="2206633" y="3448763"/>
                      <a:pt x="2125991" y="3368121"/>
                      <a:pt x="2125991" y="3268643"/>
                    </a:cubicBezTo>
                    <a:cubicBezTo>
                      <a:pt x="2125991" y="3169165"/>
                      <a:pt x="2206633" y="3088523"/>
                      <a:pt x="2306111" y="3088523"/>
                    </a:cubicBezTo>
                    <a:close/>
                    <a:moveTo>
                      <a:pt x="1222281" y="3088523"/>
                    </a:moveTo>
                    <a:cubicBezTo>
                      <a:pt x="1321759" y="3088523"/>
                      <a:pt x="1402401" y="3169165"/>
                      <a:pt x="1402401" y="3268643"/>
                    </a:cubicBezTo>
                    <a:cubicBezTo>
                      <a:pt x="1402401" y="3368121"/>
                      <a:pt x="1321759" y="3448763"/>
                      <a:pt x="1222281" y="3448763"/>
                    </a:cubicBezTo>
                    <a:cubicBezTo>
                      <a:pt x="1122803" y="3448763"/>
                      <a:pt x="1042161" y="3368121"/>
                      <a:pt x="1042161" y="3268643"/>
                    </a:cubicBezTo>
                    <a:cubicBezTo>
                      <a:pt x="1042161" y="3169165"/>
                      <a:pt x="1122803" y="3088523"/>
                      <a:pt x="1222281" y="3088523"/>
                    </a:cubicBezTo>
                    <a:close/>
                    <a:moveTo>
                      <a:pt x="2848027" y="2808310"/>
                    </a:moveTo>
                    <a:cubicBezTo>
                      <a:pt x="2947505" y="2808310"/>
                      <a:pt x="3028147" y="2888952"/>
                      <a:pt x="3028147" y="2988430"/>
                    </a:cubicBezTo>
                    <a:cubicBezTo>
                      <a:pt x="3028147" y="3087908"/>
                      <a:pt x="2947505" y="3168550"/>
                      <a:pt x="2848027" y="3168550"/>
                    </a:cubicBezTo>
                    <a:cubicBezTo>
                      <a:pt x="2748549" y="3168550"/>
                      <a:pt x="2667907" y="3087908"/>
                      <a:pt x="2667907" y="2988430"/>
                    </a:cubicBezTo>
                    <a:cubicBezTo>
                      <a:pt x="2667907" y="2888952"/>
                      <a:pt x="2748549" y="2808310"/>
                      <a:pt x="2848027" y="2808310"/>
                    </a:cubicBezTo>
                    <a:close/>
                    <a:moveTo>
                      <a:pt x="680366" y="2808310"/>
                    </a:moveTo>
                    <a:cubicBezTo>
                      <a:pt x="779844" y="2808310"/>
                      <a:pt x="860486" y="2888952"/>
                      <a:pt x="860486" y="2988430"/>
                    </a:cubicBezTo>
                    <a:cubicBezTo>
                      <a:pt x="860486" y="3087908"/>
                      <a:pt x="779844" y="3168550"/>
                      <a:pt x="680366" y="3168550"/>
                    </a:cubicBezTo>
                    <a:cubicBezTo>
                      <a:pt x="580888" y="3168550"/>
                      <a:pt x="500246" y="3087908"/>
                      <a:pt x="500246" y="2988430"/>
                    </a:cubicBezTo>
                    <a:cubicBezTo>
                      <a:pt x="500246" y="2888952"/>
                      <a:pt x="580888" y="2808310"/>
                      <a:pt x="680366" y="2808310"/>
                    </a:cubicBezTo>
                    <a:close/>
                    <a:moveTo>
                      <a:pt x="1933280" y="1530863"/>
                    </a:moveTo>
                    <a:cubicBezTo>
                      <a:pt x="1933283" y="1530934"/>
                      <a:pt x="1934674" y="1568342"/>
                      <a:pt x="2041765" y="1607037"/>
                    </a:cubicBezTo>
                    <a:cubicBezTo>
                      <a:pt x="2041824" y="1607056"/>
                      <a:pt x="2079385" y="1618930"/>
                      <a:pt x="2124584" y="1638478"/>
                    </a:cubicBezTo>
                    <a:cubicBezTo>
                      <a:pt x="2123612" y="1668724"/>
                      <a:pt x="2123924" y="1682833"/>
                      <a:pt x="2152189" y="1730974"/>
                    </a:cubicBezTo>
                    <a:cubicBezTo>
                      <a:pt x="2160358" y="1788157"/>
                      <a:pt x="2168527" y="1816563"/>
                      <a:pt x="2219792" y="1889423"/>
                    </a:cubicBezTo>
                    <a:cubicBezTo>
                      <a:pt x="2216989" y="1899436"/>
                      <a:pt x="2200563" y="1930473"/>
                      <a:pt x="2112241" y="1962387"/>
                    </a:cubicBezTo>
                    <a:cubicBezTo>
                      <a:pt x="2112160" y="1962413"/>
                      <a:pt x="1912054" y="2025664"/>
                      <a:pt x="1878482" y="2097950"/>
                    </a:cubicBezTo>
                    <a:cubicBezTo>
                      <a:pt x="1878446" y="2098031"/>
                      <a:pt x="1828865" y="2210606"/>
                      <a:pt x="1804925" y="2351957"/>
                    </a:cubicBezTo>
                    <a:cubicBezTo>
                      <a:pt x="1777821" y="2353788"/>
                      <a:pt x="1749966" y="2353916"/>
                      <a:pt x="1721477" y="2353281"/>
                    </a:cubicBezTo>
                    <a:cubicBezTo>
                      <a:pt x="1721446" y="2353280"/>
                      <a:pt x="1715416" y="2352980"/>
                      <a:pt x="1704479" y="2352222"/>
                    </a:cubicBezTo>
                    <a:cubicBezTo>
                      <a:pt x="1681823" y="2202694"/>
                      <a:pt x="1628042" y="2080618"/>
                      <a:pt x="1628042" y="2080618"/>
                    </a:cubicBezTo>
                    <a:cubicBezTo>
                      <a:pt x="1594464" y="2008318"/>
                      <a:pt x="1394283" y="1945055"/>
                      <a:pt x="1394283" y="1945055"/>
                    </a:cubicBezTo>
                    <a:cubicBezTo>
                      <a:pt x="1327470" y="1920913"/>
                      <a:pt x="1301800" y="1897273"/>
                      <a:pt x="1291951" y="1882881"/>
                    </a:cubicBezTo>
                    <a:cubicBezTo>
                      <a:pt x="1339421" y="1814842"/>
                      <a:pt x="1347347" y="1786451"/>
                      <a:pt x="1355271" y="1730974"/>
                    </a:cubicBezTo>
                    <a:cubicBezTo>
                      <a:pt x="1384239" y="1681636"/>
                      <a:pt x="1383846" y="1668045"/>
                      <a:pt x="1382833" y="1636192"/>
                    </a:cubicBezTo>
                    <a:cubicBezTo>
                      <a:pt x="1447978" y="1613075"/>
                      <a:pt x="1552891" y="1570191"/>
                      <a:pt x="1562624" y="1532154"/>
                    </a:cubicBezTo>
                    <a:cubicBezTo>
                      <a:pt x="1562680" y="1532297"/>
                      <a:pt x="1722805" y="1946519"/>
                      <a:pt x="1933280" y="1530863"/>
                    </a:cubicBezTo>
                    <a:close/>
                    <a:moveTo>
                      <a:pt x="1764196" y="0"/>
                    </a:moveTo>
                    <a:cubicBezTo>
                      <a:pt x="2738535" y="0"/>
                      <a:pt x="3528392" y="789857"/>
                      <a:pt x="3528392" y="1764196"/>
                    </a:cubicBezTo>
                    <a:cubicBezTo>
                      <a:pt x="3528392" y="2147647"/>
                      <a:pt x="3406058" y="2502524"/>
                      <a:pt x="3196911" y="2790940"/>
                    </a:cubicBezTo>
                    <a:cubicBezTo>
                      <a:pt x="3105238" y="2711167"/>
                      <a:pt x="2985186" y="2664296"/>
                      <a:pt x="2854187" y="2664296"/>
                    </a:cubicBezTo>
                    <a:lnTo>
                      <a:pt x="1928833" y="2664296"/>
                    </a:lnTo>
                    <a:cubicBezTo>
                      <a:pt x="1911688" y="2659265"/>
                      <a:pt x="1895407" y="2652750"/>
                      <a:pt x="1879764" y="2645821"/>
                    </a:cubicBezTo>
                    <a:cubicBezTo>
                      <a:pt x="1879731" y="2645813"/>
                      <a:pt x="1850060" y="2638034"/>
                      <a:pt x="1848768" y="2567065"/>
                    </a:cubicBezTo>
                    <a:cubicBezTo>
                      <a:pt x="1848775" y="2566880"/>
                      <a:pt x="1859129" y="2258454"/>
                      <a:pt x="1953379" y="2119060"/>
                    </a:cubicBezTo>
                    <a:cubicBezTo>
                      <a:pt x="1953426" y="2118995"/>
                      <a:pt x="1979266" y="2082887"/>
                      <a:pt x="2042491" y="2058379"/>
                    </a:cubicBezTo>
                    <a:cubicBezTo>
                      <a:pt x="2042574" y="2058355"/>
                      <a:pt x="2259465" y="1992523"/>
                      <a:pt x="2273667" y="1937017"/>
                    </a:cubicBezTo>
                    <a:cubicBezTo>
                      <a:pt x="2273696" y="1937091"/>
                      <a:pt x="2433831" y="2351417"/>
                      <a:pt x="2644324" y="1935726"/>
                    </a:cubicBezTo>
                    <a:cubicBezTo>
                      <a:pt x="2644328" y="1935807"/>
                      <a:pt x="2645732" y="1973209"/>
                      <a:pt x="2752809" y="2011900"/>
                    </a:cubicBezTo>
                    <a:cubicBezTo>
                      <a:pt x="2752952" y="2011945"/>
                      <a:pt x="2953001" y="2075188"/>
                      <a:pt x="2986568" y="2147463"/>
                    </a:cubicBezTo>
                    <a:cubicBezTo>
                      <a:pt x="2986588" y="2147508"/>
                      <a:pt x="3026939" y="2239115"/>
                      <a:pt x="3052650" y="2360791"/>
                    </a:cubicBezTo>
                    <a:cubicBezTo>
                      <a:pt x="3138252" y="2179861"/>
                      <a:pt x="3185256" y="1977518"/>
                      <a:pt x="3185256" y="1764196"/>
                    </a:cubicBezTo>
                    <a:cubicBezTo>
                      <a:pt x="3185256" y="979366"/>
                      <a:pt x="2549026" y="343136"/>
                      <a:pt x="1764196" y="343136"/>
                    </a:cubicBezTo>
                    <a:cubicBezTo>
                      <a:pt x="979366" y="343136"/>
                      <a:pt x="343136" y="979366"/>
                      <a:pt x="343136" y="1764196"/>
                    </a:cubicBezTo>
                    <a:cubicBezTo>
                      <a:pt x="343136" y="1963681"/>
                      <a:pt x="384240" y="2153565"/>
                      <a:pt x="458827" y="2325675"/>
                    </a:cubicBezTo>
                    <a:cubicBezTo>
                      <a:pt x="472240" y="2242413"/>
                      <a:pt x="497036" y="2153940"/>
                      <a:pt x="536658" y="2095340"/>
                    </a:cubicBezTo>
                    <a:cubicBezTo>
                      <a:pt x="536680" y="2095310"/>
                      <a:pt x="562515" y="2059182"/>
                      <a:pt x="625771" y="2034661"/>
                    </a:cubicBezTo>
                    <a:cubicBezTo>
                      <a:pt x="625886" y="2034627"/>
                      <a:pt x="842747" y="1968800"/>
                      <a:pt x="856948" y="1913299"/>
                    </a:cubicBezTo>
                    <a:cubicBezTo>
                      <a:pt x="856991" y="1913411"/>
                      <a:pt x="1017121" y="2327680"/>
                      <a:pt x="1227604" y="1912008"/>
                    </a:cubicBezTo>
                    <a:cubicBezTo>
                      <a:pt x="1227605" y="1912072"/>
                      <a:pt x="1228990" y="1949480"/>
                      <a:pt x="1336089" y="1988181"/>
                    </a:cubicBezTo>
                    <a:cubicBezTo>
                      <a:pt x="1336259" y="1988235"/>
                      <a:pt x="1536284" y="2051476"/>
                      <a:pt x="1569848" y="2123746"/>
                    </a:cubicBezTo>
                    <a:cubicBezTo>
                      <a:pt x="1569906" y="2123878"/>
                      <a:pt x="1679619" y="2372983"/>
                      <a:pt x="1653795" y="2594989"/>
                    </a:cubicBezTo>
                    <a:cubicBezTo>
                      <a:pt x="1653791" y="2595036"/>
                      <a:pt x="1652457" y="2613096"/>
                      <a:pt x="1616341" y="2636305"/>
                    </a:cubicBezTo>
                    <a:cubicBezTo>
                      <a:pt x="1616298" y="2636324"/>
                      <a:pt x="1586869" y="2648627"/>
                      <a:pt x="1534270" y="2664296"/>
                    </a:cubicBezTo>
                    <a:lnTo>
                      <a:pt x="688643" y="2664296"/>
                    </a:lnTo>
                    <a:cubicBezTo>
                      <a:pt x="553466" y="2664296"/>
                      <a:pt x="429945" y="2714205"/>
                      <a:pt x="336990" y="2798307"/>
                    </a:cubicBezTo>
                    <a:cubicBezTo>
                      <a:pt x="124451" y="2508637"/>
                      <a:pt x="0" y="2150950"/>
                      <a:pt x="0" y="1764196"/>
                    </a:cubicBezTo>
                    <a:cubicBezTo>
                      <a:pt x="0" y="789857"/>
                      <a:pt x="789857" y="0"/>
                      <a:pt x="1764196" y="0"/>
                    </a:cubicBez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xtLst/>
            </p:spPr>
            <p:txBody>
              <a:bodyPr/>
              <a:lstStyle/>
              <a:p>
                <a:pPr defTabSz="914126">
                  <a:defRPr/>
                </a:pPr>
                <a:endParaRPr lang="en-US" sz="1799" kern="0">
                  <a:solidFill>
                    <a:sysClr val="windowText" lastClr="0000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21" name="Freeform 6"/>
              <p:cNvSpPr>
                <a:spLocks noEditPoints="1"/>
              </p:cNvSpPr>
              <p:nvPr/>
            </p:nvSpPr>
            <p:spPr bwMode="auto">
              <a:xfrm>
                <a:off x="4232492" y="1462042"/>
                <a:ext cx="600470" cy="822002"/>
              </a:xfrm>
              <a:custGeom>
                <a:avLst/>
                <a:gdLst>
                  <a:gd name="T0" fmla="*/ 38 w 465"/>
                  <a:gd name="T1" fmla="*/ 426 h 637"/>
                  <a:gd name="T2" fmla="*/ 220 w 465"/>
                  <a:gd name="T3" fmla="*/ 637 h 637"/>
                  <a:gd name="T4" fmla="*/ 415 w 465"/>
                  <a:gd name="T5" fmla="*/ 426 h 637"/>
                  <a:gd name="T6" fmla="*/ 432 w 465"/>
                  <a:gd name="T7" fmla="*/ 393 h 637"/>
                  <a:gd name="T8" fmla="*/ 425 w 465"/>
                  <a:gd name="T9" fmla="*/ 330 h 637"/>
                  <a:gd name="T10" fmla="*/ 406 w 465"/>
                  <a:gd name="T11" fmla="*/ 130 h 637"/>
                  <a:gd name="T12" fmla="*/ 312 w 465"/>
                  <a:gd name="T13" fmla="*/ 73 h 637"/>
                  <a:gd name="T14" fmla="*/ 304 w 465"/>
                  <a:gd name="T15" fmla="*/ 67 h 637"/>
                  <a:gd name="T16" fmla="*/ 308 w 465"/>
                  <a:gd name="T17" fmla="*/ 72 h 637"/>
                  <a:gd name="T18" fmla="*/ 296 w 465"/>
                  <a:gd name="T19" fmla="*/ 69 h 637"/>
                  <a:gd name="T20" fmla="*/ 284 w 465"/>
                  <a:gd name="T21" fmla="*/ 57 h 637"/>
                  <a:gd name="T22" fmla="*/ 293 w 465"/>
                  <a:gd name="T23" fmla="*/ 68 h 637"/>
                  <a:gd name="T24" fmla="*/ 288 w 465"/>
                  <a:gd name="T25" fmla="*/ 67 h 637"/>
                  <a:gd name="T26" fmla="*/ 276 w 465"/>
                  <a:gd name="T27" fmla="*/ 52 h 637"/>
                  <a:gd name="T28" fmla="*/ 281 w 465"/>
                  <a:gd name="T29" fmla="*/ 62 h 637"/>
                  <a:gd name="T30" fmla="*/ 244 w 465"/>
                  <a:gd name="T31" fmla="*/ 9 h 637"/>
                  <a:gd name="T32" fmla="*/ 219 w 465"/>
                  <a:gd name="T33" fmla="*/ 29 h 637"/>
                  <a:gd name="T34" fmla="*/ 238 w 465"/>
                  <a:gd name="T35" fmla="*/ 0 h 637"/>
                  <a:gd name="T36" fmla="*/ 219 w 465"/>
                  <a:gd name="T37" fmla="*/ 16 h 637"/>
                  <a:gd name="T38" fmla="*/ 189 w 465"/>
                  <a:gd name="T39" fmla="*/ 52 h 637"/>
                  <a:gd name="T40" fmla="*/ 184 w 465"/>
                  <a:gd name="T41" fmla="*/ 49 h 637"/>
                  <a:gd name="T42" fmla="*/ 195 w 465"/>
                  <a:gd name="T43" fmla="*/ 31 h 637"/>
                  <a:gd name="T44" fmla="*/ 182 w 465"/>
                  <a:gd name="T45" fmla="*/ 48 h 637"/>
                  <a:gd name="T46" fmla="*/ 171 w 465"/>
                  <a:gd name="T47" fmla="*/ 43 h 637"/>
                  <a:gd name="T48" fmla="*/ 184 w 465"/>
                  <a:gd name="T49" fmla="*/ 25 h 637"/>
                  <a:gd name="T50" fmla="*/ 172 w 465"/>
                  <a:gd name="T51" fmla="*/ 37 h 637"/>
                  <a:gd name="T52" fmla="*/ 152 w 465"/>
                  <a:gd name="T53" fmla="*/ 45 h 637"/>
                  <a:gd name="T54" fmla="*/ 26 w 465"/>
                  <a:gd name="T55" fmla="*/ 175 h 637"/>
                  <a:gd name="T56" fmla="*/ 31 w 465"/>
                  <a:gd name="T57" fmla="*/ 331 h 637"/>
                  <a:gd name="T58" fmla="*/ 21 w 465"/>
                  <a:gd name="T59" fmla="*/ 393 h 637"/>
                  <a:gd name="T60" fmla="*/ 38 w 465"/>
                  <a:gd name="T61" fmla="*/ 426 h 637"/>
                  <a:gd name="T62" fmla="*/ 216 w 465"/>
                  <a:gd name="T63" fmla="*/ 20 h 637"/>
                  <a:gd name="T64" fmla="*/ 205 w 465"/>
                  <a:gd name="T65" fmla="*/ 45 h 637"/>
                  <a:gd name="T66" fmla="*/ 202 w 465"/>
                  <a:gd name="T67" fmla="*/ 44 h 637"/>
                  <a:gd name="T68" fmla="*/ 216 w 465"/>
                  <a:gd name="T69" fmla="*/ 20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65" h="637">
                    <a:moveTo>
                      <a:pt x="38" y="426"/>
                    </a:moveTo>
                    <a:cubicBezTo>
                      <a:pt x="51" y="530"/>
                      <a:pt x="140" y="637"/>
                      <a:pt x="220" y="637"/>
                    </a:cubicBezTo>
                    <a:cubicBezTo>
                      <a:pt x="313" y="637"/>
                      <a:pt x="401" y="524"/>
                      <a:pt x="415" y="426"/>
                    </a:cubicBezTo>
                    <a:cubicBezTo>
                      <a:pt x="420" y="423"/>
                      <a:pt x="429" y="414"/>
                      <a:pt x="432" y="393"/>
                    </a:cubicBezTo>
                    <a:cubicBezTo>
                      <a:pt x="432" y="393"/>
                      <a:pt x="452" y="322"/>
                      <a:pt x="425" y="330"/>
                    </a:cubicBezTo>
                    <a:cubicBezTo>
                      <a:pt x="435" y="303"/>
                      <a:pt x="465" y="196"/>
                      <a:pt x="406" y="130"/>
                    </a:cubicBezTo>
                    <a:cubicBezTo>
                      <a:pt x="406" y="130"/>
                      <a:pt x="379" y="93"/>
                      <a:pt x="312" y="73"/>
                    </a:cubicBezTo>
                    <a:cubicBezTo>
                      <a:pt x="310" y="71"/>
                      <a:pt x="307" y="69"/>
                      <a:pt x="304" y="67"/>
                    </a:cubicBezTo>
                    <a:cubicBezTo>
                      <a:pt x="304" y="67"/>
                      <a:pt x="306" y="69"/>
                      <a:pt x="308" y="72"/>
                    </a:cubicBezTo>
                    <a:cubicBezTo>
                      <a:pt x="304" y="71"/>
                      <a:pt x="300" y="70"/>
                      <a:pt x="296" y="69"/>
                    </a:cubicBezTo>
                    <a:cubicBezTo>
                      <a:pt x="293" y="65"/>
                      <a:pt x="289" y="61"/>
                      <a:pt x="284" y="57"/>
                    </a:cubicBezTo>
                    <a:cubicBezTo>
                      <a:pt x="284" y="57"/>
                      <a:pt x="288" y="61"/>
                      <a:pt x="293" y="68"/>
                    </a:cubicBezTo>
                    <a:cubicBezTo>
                      <a:pt x="291" y="67"/>
                      <a:pt x="289" y="67"/>
                      <a:pt x="288" y="67"/>
                    </a:cubicBezTo>
                    <a:cubicBezTo>
                      <a:pt x="284" y="62"/>
                      <a:pt x="281" y="57"/>
                      <a:pt x="276" y="52"/>
                    </a:cubicBezTo>
                    <a:cubicBezTo>
                      <a:pt x="276" y="52"/>
                      <a:pt x="278" y="56"/>
                      <a:pt x="281" y="62"/>
                    </a:cubicBezTo>
                    <a:cubicBezTo>
                      <a:pt x="268" y="53"/>
                      <a:pt x="244" y="32"/>
                      <a:pt x="244" y="9"/>
                    </a:cubicBezTo>
                    <a:cubicBezTo>
                      <a:pt x="244" y="9"/>
                      <a:pt x="228" y="16"/>
                      <a:pt x="219" y="29"/>
                    </a:cubicBezTo>
                    <a:cubicBezTo>
                      <a:pt x="223" y="18"/>
                      <a:pt x="229" y="8"/>
                      <a:pt x="238" y="0"/>
                    </a:cubicBezTo>
                    <a:cubicBezTo>
                      <a:pt x="238" y="0"/>
                      <a:pt x="228" y="5"/>
                      <a:pt x="219" y="16"/>
                    </a:cubicBezTo>
                    <a:cubicBezTo>
                      <a:pt x="211" y="20"/>
                      <a:pt x="195" y="32"/>
                      <a:pt x="189" y="52"/>
                    </a:cubicBezTo>
                    <a:cubicBezTo>
                      <a:pt x="184" y="49"/>
                      <a:pt x="184" y="49"/>
                      <a:pt x="184" y="49"/>
                    </a:cubicBezTo>
                    <a:cubicBezTo>
                      <a:pt x="186" y="44"/>
                      <a:pt x="190" y="38"/>
                      <a:pt x="195" y="31"/>
                    </a:cubicBezTo>
                    <a:cubicBezTo>
                      <a:pt x="195" y="31"/>
                      <a:pt x="188" y="38"/>
                      <a:pt x="182" y="48"/>
                    </a:cubicBezTo>
                    <a:cubicBezTo>
                      <a:pt x="171" y="43"/>
                      <a:pt x="171" y="43"/>
                      <a:pt x="171" y="43"/>
                    </a:cubicBezTo>
                    <a:cubicBezTo>
                      <a:pt x="174" y="37"/>
                      <a:pt x="178" y="31"/>
                      <a:pt x="184" y="25"/>
                    </a:cubicBezTo>
                    <a:cubicBezTo>
                      <a:pt x="184" y="25"/>
                      <a:pt x="178" y="29"/>
                      <a:pt x="172" y="37"/>
                    </a:cubicBezTo>
                    <a:cubicBezTo>
                      <a:pt x="174" y="30"/>
                      <a:pt x="173" y="22"/>
                      <a:pt x="152" y="45"/>
                    </a:cubicBezTo>
                    <a:cubicBezTo>
                      <a:pt x="152" y="45"/>
                      <a:pt x="54" y="88"/>
                      <a:pt x="26" y="175"/>
                    </a:cubicBezTo>
                    <a:cubicBezTo>
                      <a:pt x="26" y="175"/>
                      <a:pt x="9" y="215"/>
                      <a:pt x="31" y="331"/>
                    </a:cubicBezTo>
                    <a:cubicBezTo>
                      <a:pt x="0" y="317"/>
                      <a:pt x="21" y="393"/>
                      <a:pt x="21" y="393"/>
                    </a:cubicBezTo>
                    <a:cubicBezTo>
                      <a:pt x="24" y="414"/>
                      <a:pt x="33" y="423"/>
                      <a:pt x="38" y="426"/>
                    </a:cubicBezTo>
                    <a:close/>
                    <a:moveTo>
                      <a:pt x="216" y="20"/>
                    </a:moveTo>
                    <a:cubicBezTo>
                      <a:pt x="211" y="27"/>
                      <a:pt x="207" y="35"/>
                      <a:pt x="205" y="45"/>
                    </a:cubicBezTo>
                    <a:cubicBezTo>
                      <a:pt x="202" y="44"/>
                      <a:pt x="202" y="44"/>
                      <a:pt x="202" y="44"/>
                    </a:cubicBezTo>
                    <a:cubicBezTo>
                      <a:pt x="204" y="35"/>
                      <a:pt x="209" y="27"/>
                      <a:pt x="216" y="20"/>
                    </a:cubicBez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xtLst/>
            </p:spPr>
            <p:txBody>
              <a:bodyPr/>
              <a:lstStyle/>
              <a:p>
                <a:pPr defTabSz="914126">
                  <a:defRPr/>
                </a:pPr>
                <a:endParaRPr lang="en-US" sz="1799" kern="0">
                  <a:solidFill>
                    <a:sysClr val="windowText" lastClr="0000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526823" y="1843179"/>
                <a:ext cx="600470" cy="822002"/>
              </a:xfrm>
              <a:custGeom>
                <a:avLst/>
                <a:gdLst>
                  <a:gd name="T0" fmla="*/ 38 w 465"/>
                  <a:gd name="T1" fmla="*/ 426 h 637"/>
                  <a:gd name="T2" fmla="*/ 220 w 465"/>
                  <a:gd name="T3" fmla="*/ 637 h 637"/>
                  <a:gd name="T4" fmla="*/ 415 w 465"/>
                  <a:gd name="T5" fmla="*/ 426 h 637"/>
                  <a:gd name="T6" fmla="*/ 432 w 465"/>
                  <a:gd name="T7" fmla="*/ 393 h 637"/>
                  <a:gd name="T8" fmla="*/ 425 w 465"/>
                  <a:gd name="T9" fmla="*/ 330 h 637"/>
                  <a:gd name="T10" fmla="*/ 406 w 465"/>
                  <a:gd name="T11" fmla="*/ 130 h 637"/>
                  <a:gd name="T12" fmla="*/ 312 w 465"/>
                  <a:gd name="T13" fmla="*/ 73 h 637"/>
                  <a:gd name="T14" fmla="*/ 304 w 465"/>
                  <a:gd name="T15" fmla="*/ 67 h 637"/>
                  <a:gd name="T16" fmla="*/ 308 w 465"/>
                  <a:gd name="T17" fmla="*/ 72 h 637"/>
                  <a:gd name="T18" fmla="*/ 296 w 465"/>
                  <a:gd name="T19" fmla="*/ 69 h 637"/>
                  <a:gd name="T20" fmla="*/ 284 w 465"/>
                  <a:gd name="T21" fmla="*/ 57 h 637"/>
                  <a:gd name="T22" fmla="*/ 293 w 465"/>
                  <a:gd name="T23" fmla="*/ 68 h 637"/>
                  <a:gd name="T24" fmla="*/ 288 w 465"/>
                  <a:gd name="T25" fmla="*/ 67 h 637"/>
                  <a:gd name="T26" fmla="*/ 276 w 465"/>
                  <a:gd name="T27" fmla="*/ 52 h 637"/>
                  <a:gd name="T28" fmla="*/ 281 w 465"/>
                  <a:gd name="T29" fmla="*/ 62 h 637"/>
                  <a:gd name="T30" fmla="*/ 244 w 465"/>
                  <a:gd name="T31" fmla="*/ 9 h 637"/>
                  <a:gd name="T32" fmla="*/ 219 w 465"/>
                  <a:gd name="T33" fmla="*/ 29 h 637"/>
                  <a:gd name="T34" fmla="*/ 238 w 465"/>
                  <a:gd name="T35" fmla="*/ 0 h 637"/>
                  <a:gd name="T36" fmla="*/ 219 w 465"/>
                  <a:gd name="T37" fmla="*/ 16 h 637"/>
                  <a:gd name="T38" fmla="*/ 189 w 465"/>
                  <a:gd name="T39" fmla="*/ 52 h 637"/>
                  <a:gd name="T40" fmla="*/ 184 w 465"/>
                  <a:gd name="T41" fmla="*/ 49 h 637"/>
                  <a:gd name="T42" fmla="*/ 195 w 465"/>
                  <a:gd name="T43" fmla="*/ 31 h 637"/>
                  <a:gd name="T44" fmla="*/ 182 w 465"/>
                  <a:gd name="T45" fmla="*/ 48 h 637"/>
                  <a:gd name="T46" fmla="*/ 171 w 465"/>
                  <a:gd name="T47" fmla="*/ 43 h 637"/>
                  <a:gd name="T48" fmla="*/ 184 w 465"/>
                  <a:gd name="T49" fmla="*/ 25 h 637"/>
                  <a:gd name="T50" fmla="*/ 172 w 465"/>
                  <a:gd name="T51" fmla="*/ 37 h 637"/>
                  <a:gd name="T52" fmla="*/ 152 w 465"/>
                  <a:gd name="T53" fmla="*/ 45 h 637"/>
                  <a:gd name="T54" fmla="*/ 26 w 465"/>
                  <a:gd name="T55" fmla="*/ 175 h 637"/>
                  <a:gd name="T56" fmla="*/ 31 w 465"/>
                  <a:gd name="T57" fmla="*/ 331 h 637"/>
                  <a:gd name="T58" fmla="*/ 21 w 465"/>
                  <a:gd name="T59" fmla="*/ 393 h 637"/>
                  <a:gd name="T60" fmla="*/ 38 w 465"/>
                  <a:gd name="T61" fmla="*/ 426 h 637"/>
                  <a:gd name="T62" fmla="*/ 216 w 465"/>
                  <a:gd name="T63" fmla="*/ 20 h 637"/>
                  <a:gd name="T64" fmla="*/ 205 w 465"/>
                  <a:gd name="T65" fmla="*/ 45 h 637"/>
                  <a:gd name="T66" fmla="*/ 202 w 465"/>
                  <a:gd name="T67" fmla="*/ 44 h 637"/>
                  <a:gd name="T68" fmla="*/ 216 w 465"/>
                  <a:gd name="T69" fmla="*/ 20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65" h="637">
                    <a:moveTo>
                      <a:pt x="38" y="426"/>
                    </a:moveTo>
                    <a:cubicBezTo>
                      <a:pt x="51" y="530"/>
                      <a:pt x="140" y="637"/>
                      <a:pt x="220" y="637"/>
                    </a:cubicBezTo>
                    <a:cubicBezTo>
                      <a:pt x="313" y="637"/>
                      <a:pt x="401" y="524"/>
                      <a:pt x="415" y="426"/>
                    </a:cubicBezTo>
                    <a:cubicBezTo>
                      <a:pt x="420" y="423"/>
                      <a:pt x="429" y="414"/>
                      <a:pt x="432" y="393"/>
                    </a:cubicBezTo>
                    <a:cubicBezTo>
                      <a:pt x="432" y="393"/>
                      <a:pt x="452" y="322"/>
                      <a:pt x="425" y="330"/>
                    </a:cubicBezTo>
                    <a:cubicBezTo>
                      <a:pt x="435" y="303"/>
                      <a:pt x="465" y="196"/>
                      <a:pt x="406" y="130"/>
                    </a:cubicBezTo>
                    <a:cubicBezTo>
                      <a:pt x="406" y="130"/>
                      <a:pt x="379" y="93"/>
                      <a:pt x="312" y="73"/>
                    </a:cubicBezTo>
                    <a:cubicBezTo>
                      <a:pt x="310" y="71"/>
                      <a:pt x="307" y="69"/>
                      <a:pt x="304" y="67"/>
                    </a:cubicBezTo>
                    <a:cubicBezTo>
                      <a:pt x="304" y="67"/>
                      <a:pt x="306" y="69"/>
                      <a:pt x="308" y="72"/>
                    </a:cubicBezTo>
                    <a:cubicBezTo>
                      <a:pt x="304" y="71"/>
                      <a:pt x="300" y="70"/>
                      <a:pt x="296" y="69"/>
                    </a:cubicBezTo>
                    <a:cubicBezTo>
                      <a:pt x="293" y="65"/>
                      <a:pt x="289" y="61"/>
                      <a:pt x="284" y="57"/>
                    </a:cubicBezTo>
                    <a:cubicBezTo>
                      <a:pt x="284" y="57"/>
                      <a:pt x="288" y="61"/>
                      <a:pt x="293" y="68"/>
                    </a:cubicBezTo>
                    <a:cubicBezTo>
                      <a:pt x="291" y="67"/>
                      <a:pt x="289" y="67"/>
                      <a:pt x="288" y="67"/>
                    </a:cubicBezTo>
                    <a:cubicBezTo>
                      <a:pt x="284" y="62"/>
                      <a:pt x="281" y="57"/>
                      <a:pt x="276" y="52"/>
                    </a:cubicBezTo>
                    <a:cubicBezTo>
                      <a:pt x="276" y="52"/>
                      <a:pt x="278" y="56"/>
                      <a:pt x="281" y="62"/>
                    </a:cubicBezTo>
                    <a:cubicBezTo>
                      <a:pt x="268" y="53"/>
                      <a:pt x="244" y="32"/>
                      <a:pt x="244" y="9"/>
                    </a:cubicBezTo>
                    <a:cubicBezTo>
                      <a:pt x="244" y="9"/>
                      <a:pt x="228" y="16"/>
                      <a:pt x="219" y="29"/>
                    </a:cubicBezTo>
                    <a:cubicBezTo>
                      <a:pt x="223" y="18"/>
                      <a:pt x="229" y="8"/>
                      <a:pt x="238" y="0"/>
                    </a:cubicBezTo>
                    <a:cubicBezTo>
                      <a:pt x="238" y="0"/>
                      <a:pt x="228" y="5"/>
                      <a:pt x="219" y="16"/>
                    </a:cubicBezTo>
                    <a:cubicBezTo>
                      <a:pt x="211" y="20"/>
                      <a:pt x="195" y="32"/>
                      <a:pt x="189" y="52"/>
                    </a:cubicBezTo>
                    <a:cubicBezTo>
                      <a:pt x="184" y="49"/>
                      <a:pt x="184" y="49"/>
                      <a:pt x="184" y="49"/>
                    </a:cubicBezTo>
                    <a:cubicBezTo>
                      <a:pt x="186" y="44"/>
                      <a:pt x="190" y="38"/>
                      <a:pt x="195" y="31"/>
                    </a:cubicBezTo>
                    <a:cubicBezTo>
                      <a:pt x="195" y="31"/>
                      <a:pt x="188" y="38"/>
                      <a:pt x="182" y="48"/>
                    </a:cubicBezTo>
                    <a:cubicBezTo>
                      <a:pt x="171" y="43"/>
                      <a:pt x="171" y="43"/>
                      <a:pt x="171" y="43"/>
                    </a:cubicBezTo>
                    <a:cubicBezTo>
                      <a:pt x="174" y="37"/>
                      <a:pt x="178" y="31"/>
                      <a:pt x="184" y="25"/>
                    </a:cubicBezTo>
                    <a:cubicBezTo>
                      <a:pt x="184" y="25"/>
                      <a:pt x="178" y="29"/>
                      <a:pt x="172" y="37"/>
                    </a:cubicBezTo>
                    <a:cubicBezTo>
                      <a:pt x="174" y="30"/>
                      <a:pt x="173" y="22"/>
                      <a:pt x="152" y="45"/>
                    </a:cubicBezTo>
                    <a:cubicBezTo>
                      <a:pt x="152" y="45"/>
                      <a:pt x="54" y="88"/>
                      <a:pt x="26" y="175"/>
                    </a:cubicBezTo>
                    <a:cubicBezTo>
                      <a:pt x="26" y="175"/>
                      <a:pt x="9" y="215"/>
                      <a:pt x="31" y="331"/>
                    </a:cubicBezTo>
                    <a:cubicBezTo>
                      <a:pt x="0" y="317"/>
                      <a:pt x="21" y="393"/>
                      <a:pt x="21" y="393"/>
                    </a:cubicBezTo>
                    <a:cubicBezTo>
                      <a:pt x="24" y="414"/>
                      <a:pt x="33" y="423"/>
                      <a:pt x="38" y="426"/>
                    </a:cubicBezTo>
                    <a:close/>
                    <a:moveTo>
                      <a:pt x="216" y="20"/>
                    </a:moveTo>
                    <a:cubicBezTo>
                      <a:pt x="211" y="27"/>
                      <a:pt x="207" y="35"/>
                      <a:pt x="205" y="45"/>
                    </a:cubicBezTo>
                    <a:cubicBezTo>
                      <a:pt x="202" y="44"/>
                      <a:pt x="202" y="44"/>
                      <a:pt x="202" y="44"/>
                    </a:cubicBezTo>
                    <a:cubicBezTo>
                      <a:pt x="204" y="35"/>
                      <a:pt x="209" y="27"/>
                      <a:pt x="216" y="20"/>
                    </a:cubicBez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xtLst/>
            </p:spPr>
            <p:txBody>
              <a:bodyPr/>
              <a:lstStyle/>
              <a:p>
                <a:pPr defTabSz="914126">
                  <a:defRPr/>
                </a:pPr>
                <a:endParaRPr lang="en-US" sz="1799" kern="0">
                  <a:solidFill>
                    <a:sysClr val="windowText" lastClr="0000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23" name="Freeform 6"/>
              <p:cNvSpPr>
                <a:spLocks noEditPoints="1"/>
              </p:cNvSpPr>
              <p:nvPr/>
            </p:nvSpPr>
            <p:spPr bwMode="auto">
              <a:xfrm>
                <a:off x="4943542" y="1866906"/>
                <a:ext cx="600470" cy="822002"/>
              </a:xfrm>
              <a:custGeom>
                <a:avLst/>
                <a:gdLst>
                  <a:gd name="T0" fmla="*/ 38 w 465"/>
                  <a:gd name="T1" fmla="*/ 426 h 637"/>
                  <a:gd name="T2" fmla="*/ 220 w 465"/>
                  <a:gd name="T3" fmla="*/ 637 h 637"/>
                  <a:gd name="T4" fmla="*/ 415 w 465"/>
                  <a:gd name="T5" fmla="*/ 426 h 637"/>
                  <a:gd name="T6" fmla="*/ 432 w 465"/>
                  <a:gd name="T7" fmla="*/ 393 h 637"/>
                  <a:gd name="T8" fmla="*/ 425 w 465"/>
                  <a:gd name="T9" fmla="*/ 330 h 637"/>
                  <a:gd name="T10" fmla="*/ 406 w 465"/>
                  <a:gd name="T11" fmla="*/ 130 h 637"/>
                  <a:gd name="T12" fmla="*/ 312 w 465"/>
                  <a:gd name="T13" fmla="*/ 73 h 637"/>
                  <a:gd name="T14" fmla="*/ 304 w 465"/>
                  <a:gd name="T15" fmla="*/ 67 h 637"/>
                  <a:gd name="T16" fmla="*/ 308 w 465"/>
                  <a:gd name="T17" fmla="*/ 72 h 637"/>
                  <a:gd name="T18" fmla="*/ 296 w 465"/>
                  <a:gd name="T19" fmla="*/ 69 h 637"/>
                  <a:gd name="T20" fmla="*/ 284 w 465"/>
                  <a:gd name="T21" fmla="*/ 57 h 637"/>
                  <a:gd name="T22" fmla="*/ 293 w 465"/>
                  <a:gd name="T23" fmla="*/ 68 h 637"/>
                  <a:gd name="T24" fmla="*/ 288 w 465"/>
                  <a:gd name="T25" fmla="*/ 67 h 637"/>
                  <a:gd name="T26" fmla="*/ 276 w 465"/>
                  <a:gd name="T27" fmla="*/ 52 h 637"/>
                  <a:gd name="T28" fmla="*/ 281 w 465"/>
                  <a:gd name="T29" fmla="*/ 62 h 637"/>
                  <a:gd name="T30" fmla="*/ 244 w 465"/>
                  <a:gd name="T31" fmla="*/ 9 h 637"/>
                  <a:gd name="T32" fmla="*/ 219 w 465"/>
                  <a:gd name="T33" fmla="*/ 29 h 637"/>
                  <a:gd name="T34" fmla="*/ 238 w 465"/>
                  <a:gd name="T35" fmla="*/ 0 h 637"/>
                  <a:gd name="T36" fmla="*/ 219 w 465"/>
                  <a:gd name="T37" fmla="*/ 16 h 637"/>
                  <a:gd name="T38" fmla="*/ 189 w 465"/>
                  <a:gd name="T39" fmla="*/ 52 h 637"/>
                  <a:gd name="T40" fmla="*/ 184 w 465"/>
                  <a:gd name="T41" fmla="*/ 49 h 637"/>
                  <a:gd name="T42" fmla="*/ 195 w 465"/>
                  <a:gd name="T43" fmla="*/ 31 h 637"/>
                  <a:gd name="T44" fmla="*/ 182 w 465"/>
                  <a:gd name="T45" fmla="*/ 48 h 637"/>
                  <a:gd name="T46" fmla="*/ 171 w 465"/>
                  <a:gd name="T47" fmla="*/ 43 h 637"/>
                  <a:gd name="T48" fmla="*/ 184 w 465"/>
                  <a:gd name="T49" fmla="*/ 25 h 637"/>
                  <a:gd name="T50" fmla="*/ 172 w 465"/>
                  <a:gd name="T51" fmla="*/ 37 h 637"/>
                  <a:gd name="T52" fmla="*/ 152 w 465"/>
                  <a:gd name="T53" fmla="*/ 45 h 637"/>
                  <a:gd name="T54" fmla="*/ 26 w 465"/>
                  <a:gd name="T55" fmla="*/ 175 h 637"/>
                  <a:gd name="T56" fmla="*/ 31 w 465"/>
                  <a:gd name="T57" fmla="*/ 331 h 637"/>
                  <a:gd name="T58" fmla="*/ 21 w 465"/>
                  <a:gd name="T59" fmla="*/ 393 h 637"/>
                  <a:gd name="T60" fmla="*/ 38 w 465"/>
                  <a:gd name="T61" fmla="*/ 426 h 637"/>
                  <a:gd name="T62" fmla="*/ 216 w 465"/>
                  <a:gd name="T63" fmla="*/ 20 h 637"/>
                  <a:gd name="T64" fmla="*/ 205 w 465"/>
                  <a:gd name="T65" fmla="*/ 45 h 637"/>
                  <a:gd name="T66" fmla="*/ 202 w 465"/>
                  <a:gd name="T67" fmla="*/ 44 h 637"/>
                  <a:gd name="T68" fmla="*/ 216 w 465"/>
                  <a:gd name="T69" fmla="*/ 20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65" h="637">
                    <a:moveTo>
                      <a:pt x="38" y="426"/>
                    </a:moveTo>
                    <a:cubicBezTo>
                      <a:pt x="51" y="530"/>
                      <a:pt x="140" y="637"/>
                      <a:pt x="220" y="637"/>
                    </a:cubicBezTo>
                    <a:cubicBezTo>
                      <a:pt x="313" y="637"/>
                      <a:pt x="401" y="524"/>
                      <a:pt x="415" y="426"/>
                    </a:cubicBezTo>
                    <a:cubicBezTo>
                      <a:pt x="420" y="423"/>
                      <a:pt x="429" y="414"/>
                      <a:pt x="432" y="393"/>
                    </a:cubicBezTo>
                    <a:cubicBezTo>
                      <a:pt x="432" y="393"/>
                      <a:pt x="452" y="322"/>
                      <a:pt x="425" y="330"/>
                    </a:cubicBezTo>
                    <a:cubicBezTo>
                      <a:pt x="435" y="303"/>
                      <a:pt x="465" y="196"/>
                      <a:pt x="406" y="130"/>
                    </a:cubicBezTo>
                    <a:cubicBezTo>
                      <a:pt x="406" y="130"/>
                      <a:pt x="379" y="93"/>
                      <a:pt x="312" y="73"/>
                    </a:cubicBezTo>
                    <a:cubicBezTo>
                      <a:pt x="310" y="71"/>
                      <a:pt x="307" y="69"/>
                      <a:pt x="304" y="67"/>
                    </a:cubicBezTo>
                    <a:cubicBezTo>
                      <a:pt x="304" y="67"/>
                      <a:pt x="306" y="69"/>
                      <a:pt x="308" y="72"/>
                    </a:cubicBezTo>
                    <a:cubicBezTo>
                      <a:pt x="304" y="71"/>
                      <a:pt x="300" y="70"/>
                      <a:pt x="296" y="69"/>
                    </a:cubicBezTo>
                    <a:cubicBezTo>
                      <a:pt x="293" y="65"/>
                      <a:pt x="289" y="61"/>
                      <a:pt x="284" y="57"/>
                    </a:cubicBezTo>
                    <a:cubicBezTo>
                      <a:pt x="284" y="57"/>
                      <a:pt x="288" y="61"/>
                      <a:pt x="293" y="68"/>
                    </a:cubicBezTo>
                    <a:cubicBezTo>
                      <a:pt x="291" y="67"/>
                      <a:pt x="289" y="67"/>
                      <a:pt x="288" y="67"/>
                    </a:cubicBezTo>
                    <a:cubicBezTo>
                      <a:pt x="284" y="62"/>
                      <a:pt x="281" y="57"/>
                      <a:pt x="276" y="52"/>
                    </a:cubicBezTo>
                    <a:cubicBezTo>
                      <a:pt x="276" y="52"/>
                      <a:pt x="278" y="56"/>
                      <a:pt x="281" y="62"/>
                    </a:cubicBezTo>
                    <a:cubicBezTo>
                      <a:pt x="268" y="53"/>
                      <a:pt x="244" y="32"/>
                      <a:pt x="244" y="9"/>
                    </a:cubicBezTo>
                    <a:cubicBezTo>
                      <a:pt x="244" y="9"/>
                      <a:pt x="228" y="16"/>
                      <a:pt x="219" y="29"/>
                    </a:cubicBezTo>
                    <a:cubicBezTo>
                      <a:pt x="223" y="18"/>
                      <a:pt x="229" y="8"/>
                      <a:pt x="238" y="0"/>
                    </a:cubicBezTo>
                    <a:cubicBezTo>
                      <a:pt x="238" y="0"/>
                      <a:pt x="228" y="5"/>
                      <a:pt x="219" y="16"/>
                    </a:cubicBezTo>
                    <a:cubicBezTo>
                      <a:pt x="211" y="20"/>
                      <a:pt x="195" y="32"/>
                      <a:pt x="189" y="52"/>
                    </a:cubicBezTo>
                    <a:cubicBezTo>
                      <a:pt x="184" y="49"/>
                      <a:pt x="184" y="49"/>
                      <a:pt x="184" y="49"/>
                    </a:cubicBezTo>
                    <a:cubicBezTo>
                      <a:pt x="186" y="44"/>
                      <a:pt x="190" y="38"/>
                      <a:pt x="195" y="31"/>
                    </a:cubicBezTo>
                    <a:cubicBezTo>
                      <a:pt x="195" y="31"/>
                      <a:pt x="188" y="38"/>
                      <a:pt x="182" y="48"/>
                    </a:cubicBezTo>
                    <a:cubicBezTo>
                      <a:pt x="171" y="43"/>
                      <a:pt x="171" y="43"/>
                      <a:pt x="171" y="43"/>
                    </a:cubicBezTo>
                    <a:cubicBezTo>
                      <a:pt x="174" y="37"/>
                      <a:pt x="178" y="31"/>
                      <a:pt x="184" y="25"/>
                    </a:cubicBezTo>
                    <a:cubicBezTo>
                      <a:pt x="184" y="25"/>
                      <a:pt x="178" y="29"/>
                      <a:pt x="172" y="37"/>
                    </a:cubicBezTo>
                    <a:cubicBezTo>
                      <a:pt x="174" y="30"/>
                      <a:pt x="173" y="22"/>
                      <a:pt x="152" y="45"/>
                    </a:cubicBezTo>
                    <a:cubicBezTo>
                      <a:pt x="152" y="45"/>
                      <a:pt x="54" y="88"/>
                      <a:pt x="26" y="175"/>
                    </a:cubicBezTo>
                    <a:cubicBezTo>
                      <a:pt x="26" y="175"/>
                      <a:pt x="9" y="215"/>
                      <a:pt x="31" y="331"/>
                    </a:cubicBezTo>
                    <a:cubicBezTo>
                      <a:pt x="0" y="317"/>
                      <a:pt x="21" y="393"/>
                      <a:pt x="21" y="393"/>
                    </a:cubicBezTo>
                    <a:cubicBezTo>
                      <a:pt x="24" y="414"/>
                      <a:pt x="33" y="423"/>
                      <a:pt x="38" y="426"/>
                    </a:cubicBezTo>
                    <a:close/>
                    <a:moveTo>
                      <a:pt x="216" y="20"/>
                    </a:moveTo>
                    <a:cubicBezTo>
                      <a:pt x="211" y="27"/>
                      <a:pt x="207" y="35"/>
                      <a:pt x="205" y="45"/>
                    </a:cubicBezTo>
                    <a:cubicBezTo>
                      <a:pt x="202" y="44"/>
                      <a:pt x="202" y="44"/>
                      <a:pt x="202" y="44"/>
                    </a:cubicBezTo>
                    <a:cubicBezTo>
                      <a:pt x="204" y="35"/>
                      <a:pt x="209" y="27"/>
                      <a:pt x="216" y="20"/>
                    </a:cubicBez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xtLst/>
            </p:spPr>
            <p:txBody>
              <a:bodyPr/>
              <a:lstStyle/>
              <a:p>
                <a:pPr defTabSz="914126">
                  <a:defRPr/>
                </a:pPr>
                <a:endParaRPr lang="en-US" sz="1799" kern="0">
                  <a:solidFill>
                    <a:sysClr val="windowText" lastClr="000000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sp>
          <p:nvSpPr>
            <p:cNvPr id="10251" name="Title 1"/>
            <p:cNvSpPr txBox="1">
              <a:spLocks/>
            </p:cNvSpPr>
            <p:nvPr/>
          </p:nvSpPr>
          <p:spPr bwMode="auto">
            <a:xfrm>
              <a:off x="1199456" y="4021226"/>
              <a:ext cx="3584149" cy="1426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297" tIns="34148" rIns="68297" bIns="34148" anchor="ctr" anchorCtr="1"/>
            <a:lstStyle>
              <a:lvl1pPr marL="42863" indent="-42863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en-US" sz="1600" b="1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OA</a:t>
              </a:r>
              <a:r>
                <a:rPr lang="zh-CN" altLang="en-US" sz="1600" b="1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领先品牌</a:t>
              </a:r>
              <a:endParaRPr lang="en-US" altLang="zh-CN" sz="16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5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协同办公解决方案最佳提供商</a:t>
              </a:r>
              <a:endParaRPr lang="en-US" altLang="zh-CN" sz="15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5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企业流程服务首选品牌</a:t>
              </a:r>
              <a:endParaRPr lang="en-US" altLang="en-US" sz="15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加号 1"/>
          <p:cNvSpPr/>
          <p:nvPr/>
        </p:nvSpPr>
        <p:spPr>
          <a:xfrm>
            <a:off x="5016500" y="3016250"/>
            <a:ext cx="1655763" cy="1223963"/>
          </a:xfrm>
          <a:prstGeom prst="mathPlu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2000" b="1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grpSp>
        <p:nvGrpSpPr>
          <p:cNvPr id="10245" name="组 3"/>
          <p:cNvGrpSpPr>
            <a:grpSpLocks/>
          </p:cNvGrpSpPr>
          <p:nvPr/>
        </p:nvGrpSpPr>
        <p:grpSpPr bwMode="auto">
          <a:xfrm>
            <a:off x="7197725" y="2203450"/>
            <a:ext cx="3867150" cy="3313113"/>
            <a:chOff x="6615414" y="2132856"/>
            <a:chExt cx="3867154" cy="3314573"/>
          </a:xfrm>
        </p:grpSpPr>
        <p:sp>
          <p:nvSpPr>
            <p:cNvPr id="10247" name="Title 1"/>
            <p:cNvSpPr txBox="1">
              <a:spLocks/>
            </p:cNvSpPr>
            <p:nvPr/>
          </p:nvSpPr>
          <p:spPr bwMode="auto">
            <a:xfrm>
              <a:off x="6615414" y="4021226"/>
              <a:ext cx="3867154" cy="1426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297" tIns="34148" rIns="68297" bIns="34148" anchor="ctr" anchorCtr="1"/>
            <a:lstStyle>
              <a:lvl1pPr marL="42863" indent="-42863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600" b="1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费用管控平台</a:t>
              </a:r>
              <a:endParaRPr lang="en-US" altLang="zh-CN" sz="1600" b="1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5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财务系统延伸到了全员全流程服务</a:t>
              </a:r>
              <a:endParaRPr lang="en-US" altLang="zh-CN" sz="15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5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企业投资得到保护</a:t>
              </a: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7742540" y="2132856"/>
              <a:ext cx="1616077" cy="1616787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799" kern="0">
                <a:solidFill>
                  <a:sysClr val="window" lastClr="FFFFFF"/>
                </a:solidFill>
                <a:latin typeface="微软雅黑"/>
                <a:ea typeface="宋体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8551407" y="2424187"/>
            <a:ext cx="1217001" cy="1323439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8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Microsoft YaHei" charset="0"/>
                <a:ea typeface="Microsoft YaHei" charset="0"/>
                <a:cs typeface="Microsoft YaHei" charset="0"/>
              </a:rPr>
              <a:t>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矩形 2"/>
          <p:cNvSpPr>
            <a:spLocks noChangeArrowheads="1"/>
          </p:cNvSpPr>
          <p:nvPr/>
        </p:nvSpPr>
        <p:spPr bwMode="auto">
          <a:xfrm>
            <a:off x="492125" y="100013"/>
            <a:ext cx="89598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8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ts val="750"/>
              </a:spcBef>
            </a:pPr>
            <a:r>
              <a:rPr lang="zh-CN" altLang="en-US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“全”</a:t>
            </a:r>
            <a:r>
              <a:rPr lang="zh-CN" altLang="en-US" sz="3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费控过程设计</a:t>
            </a:r>
            <a:r>
              <a:rPr lang="en-US" altLang="zh-CN" sz="3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凭证中心自动生成凭证</a:t>
            </a:r>
          </a:p>
        </p:txBody>
      </p:sp>
      <p:sp>
        <p:nvSpPr>
          <p:cNvPr id="61" name="圆角矩形 60"/>
          <p:cNvSpPr/>
          <p:nvPr/>
        </p:nvSpPr>
        <p:spPr bwMode="auto">
          <a:xfrm>
            <a:off x="812800" y="1655763"/>
            <a:ext cx="2114550" cy="30638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表单（借款、报销、付款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圆角矩形 61"/>
          <p:cNvSpPr/>
          <p:nvPr/>
        </p:nvSpPr>
        <p:spPr bwMode="auto">
          <a:xfrm>
            <a:off x="812800" y="2365375"/>
            <a:ext cx="1762125" cy="30638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凭证模板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借方贷方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3" name="表格 62"/>
          <p:cNvGraphicFramePr>
            <a:graphicFrameLocks noGrp="1"/>
          </p:cNvGraphicFramePr>
          <p:nvPr/>
        </p:nvGraphicFramePr>
        <p:xfrm>
          <a:off x="2676525" y="2652713"/>
          <a:ext cx="9021763" cy="457200"/>
        </p:xfrm>
        <a:graphic>
          <a:graphicData uri="http://schemas.openxmlformats.org/drawingml/2006/table">
            <a:tbl>
              <a:tblPr/>
              <a:tblGrid>
                <a:gridCol w="1133475">
                  <a:extLst>
                    <a:ext uri="{9D8B030D-6E8A-4147-A177-3AD203B41FA5}">
                      <a16:colId xmlns:a16="http://schemas.microsoft.com/office/drawing/2014/main" val="3009574803"/>
                    </a:ext>
                  </a:extLst>
                </a:gridCol>
                <a:gridCol w="811213">
                  <a:extLst>
                    <a:ext uri="{9D8B030D-6E8A-4147-A177-3AD203B41FA5}">
                      <a16:colId xmlns:a16="http://schemas.microsoft.com/office/drawing/2014/main" val="1324660112"/>
                    </a:ext>
                  </a:extLst>
                </a:gridCol>
                <a:gridCol w="1055687">
                  <a:extLst>
                    <a:ext uri="{9D8B030D-6E8A-4147-A177-3AD203B41FA5}">
                      <a16:colId xmlns:a16="http://schemas.microsoft.com/office/drawing/2014/main" val="2835165180"/>
                    </a:ext>
                  </a:extLst>
                </a:gridCol>
                <a:gridCol w="784225">
                  <a:extLst>
                    <a:ext uri="{9D8B030D-6E8A-4147-A177-3AD203B41FA5}">
                      <a16:colId xmlns:a16="http://schemas.microsoft.com/office/drawing/2014/main" val="3152587358"/>
                    </a:ext>
                  </a:extLst>
                </a:gridCol>
                <a:gridCol w="823913">
                  <a:extLst>
                    <a:ext uri="{9D8B030D-6E8A-4147-A177-3AD203B41FA5}">
                      <a16:colId xmlns:a16="http://schemas.microsoft.com/office/drawing/2014/main" val="3409245198"/>
                    </a:ext>
                  </a:extLst>
                </a:gridCol>
                <a:gridCol w="579437">
                  <a:extLst>
                    <a:ext uri="{9D8B030D-6E8A-4147-A177-3AD203B41FA5}">
                      <a16:colId xmlns:a16="http://schemas.microsoft.com/office/drawing/2014/main" val="1316873855"/>
                    </a:ext>
                  </a:extLst>
                </a:gridCol>
                <a:gridCol w="688975">
                  <a:extLst>
                    <a:ext uri="{9D8B030D-6E8A-4147-A177-3AD203B41FA5}">
                      <a16:colId xmlns:a16="http://schemas.microsoft.com/office/drawing/2014/main" val="4183442094"/>
                    </a:ext>
                  </a:extLst>
                </a:gridCol>
                <a:gridCol w="598488">
                  <a:extLst>
                    <a:ext uri="{9D8B030D-6E8A-4147-A177-3AD203B41FA5}">
                      <a16:colId xmlns:a16="http://schemas.microsoft.com/office/drawing/2014/main" val="4255884736"/>
                    </a:ext>
                  </a:extLst>
                </a:gridCol>
                <a:gridCol w="817562">
                  <a:extLst>
                    <a:ext uri="{9D8B030D-6E8A-4147-A177-3AD203B41FA5}">
                      <a16:colId xmlns:a16="http://schemas.microsoft.com/office/drawing/2014/main" val="3024684035"/>
                    </a:ext>
                  </a:extLst>
                </a:gridCol>
                <a:gridCol w="576263">
                  <a:extLst>
                    <a:ext uri="{9D8B030D-6E8A-4147-A177-3AD203B41FA5}">
                      <a16:colId xmlns:a16="http://schemas.microsoft.com/office/drawing/2014/main" val="2348095522"/>
                    </a:ext>
                  </a:extLst>
                </a:gridCol>
                <a:gridCol w="576262">
                  <a:extLst>
                    <a:ext uri="{9D8B030D-6E8A-4147-A177-3AD203B41FA5}">
                      <a16:colId xmlns:a16="http://schemas.microsoft.com/office/drawing/2014/main" val="1929029205"/>
                    </a:ext>
                  </a:extLst>
                </a:gridCol>
                <a:gridCol w="576263">
                  <a:extLst>
                    <a:ext uri="{9D8B030D-6E8A-4147-A177-3AD203B41FA5}">
                      <a16:colId xmlns:a16="http://schemas.microsoft.com/office/drawing/2014/main" val="1672564025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表单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流程名称</a:t>
                      </a:r>
                    </a:p>
                  </a:txBody>
                  <a:tcPr marL="91428" marR="9142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凭证类型</a:t>
                      </a:r>
                    </a:p>
                  </a:txBody>
                  <a:tcPr marL="91428" marR="9142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借贷方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(PK</a:t>
                      </a: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码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kumimoji="0" lang="zh-CN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28" marR="9142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会计科目</a:t>
                      </a:r>
                    </a:p>
                  </a:txBody>
                  <a:tcPr marL="91428" marR="9142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职员</a:t>
                      </a:r>
                    </a:p>
                  </a:txBody>
                  <a:tcPr marL="91428" marR="9142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部门</a:t>
                      </a:r>
                    </a:p>
                  </a:txBody>
                  <a:tcPr marL="91428" marR="9142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</a:t>
                      </a:r>
                    </a:p>
                  </a:txBody>
                  <a:tcPr marL="91428" marR="9142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客户</a:t>
                      </a:r>
                    </a:p>
                  </a:txBody>
                  <a:tcPr marL="91428" marR="9142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供应商</a:t>
                      </a:r>
                    </a:p>
                  </a:txBody>
                  <a:tcPr marL="91428" marR="9142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现金流</a:t>
                      </a:r>
                    </a:p>
                  </a:txBody>
                  <a:tcPr marL="91428" marR="9142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金额</a:t>
                      </a:r>
                    </a:p>
                  </a:txBody>
                  <a:tcPr marL="91428" marR="9142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账套账簿</a:t>
                      </a:r>
                    </a:p>
                  </a:txBody>
                  <a:tcPr marL="91428" marR="9142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555426"/>
                  </a:ext>
                </a:extLst>
              </a:tr>
            </a:tbl>
          </a:graphicData>
        </a:graphic>
      </p:graphicFrame>
      <p:graphicFrame>
        <p:nvGraphicFramePr>
          <p:cNvPr id="64" name="表格 63"/>
          <p:cNvGraphicFramePr>
            <a:graphicFrameLocks noGrp="1"/>
          </p:cNvGraphicFramePr>
          <p:nvPr/>
        </p:nvGraphicFramePr>
        <p:xfrm>
          <a:off x="2676525" y="3079750"/>
          <a:ext cx="9021763" cy="681038"/>
        </p:xfrm>
        <a:graphic>
          <a:graphicData uri="http://schemas.openxmlformats.org/drawingml/2006/table">
            <a:tbl>
              <a:tblPr/>
              <a:tblGrid>
                <a:gridCol w="1122363">
                  <a:extLst>
                    <a:ext uri="{9D8B030D-6E8A-4147-A177-3AD203B41FA5}">
                      <a16:colId xmlns:a16="http://schemas.microsoft.com/office/drawing/2014/main" val="103160572"/>
                    </a:ext>
                  </a:extLst>
                </a:gridCol>
                <a:gridCol w="803275">
                  <a:extLst>
                    <a:ext uri="{9D8B030D-6E8A-4147-A177-3AD203B41FA5}">
                      <a16:colId xmlns:a16="http://schemas.microsoft.com/office/drawing/2014/main" val="1488552730"/>
                    </a:ext>
                  </a:extLst>
                </a:gridCol>
                <a:gridCol w="1046162">
                  <a:extLst>
                    <a:ext uri="{9D8B030D-6E8A-4147-A177-3AD203B41FA5}">
                      <a16:colId xmlns:a16="http://schemas.microsoft.com/office/drawing/2014/main" val="2492935404"/>
                    </a:ext>
                  </a:extLst>
                </a:gridCol>
                <a:gridCol w="777875">
                  <a:extLst>
                    <a:ext uri="{9D8B030D-6E8A-4147-A177-3AD203B41FA5}">
                      <a16:colId xmlns:a16="http://schemas.microsoft.com/office/drawing/2014/main" val="17599622"/>
                    </a:ext>
                  </a:extLst>
                </a:gridCol>
                <a:gridCol w="815975">
                  <a:extLst>
                    <a:ext uri="{9D8B030D-6E8A-4147-A177-3AD203B41FA5}">
                      <a16:colId xmlns:a16="http://schemas.microsoft.com/office/drawing/2014/main" val="2471979715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62335934"/>
                    </a:ext>
                  </a:extLst>
                </a:gridCol>
                <a:gridCol w="682625">
                  <a:extLst>
                    <a:ext uri="{9D8B030D-6E8A-4147-A177-3AD203B41FA5}">
                      <a16:colId xmlns:a16="http://schemas.microsoft.com/office/drawing/2014/main" val="3309513855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186386457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val="372528950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453881917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3635173109"/>
                    </a:ext>
                  </a:extLst>
                </a:gridCol>
                <a:gridCol w="561975">
                  <a:extLst>
                    <a:ext uri="{9D8B030D-6E8A-4147-A177-3AD203B41FA5}">
                      <a16:colId xmlns:a16="http://schemas.microsoft.com/office/drawing/2014/main" val="723610484"/>
                    </a:ext>
                  </a:extLst>
                </a:gridCol>
              </a:tblGrid>
              <a:tr h="681038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通用付款单</a:t>
                      </a:r>
                    </a:p>
                  </a:txBody>
                  <a:tcPr marL="91428" marR="91428" marT="45709" marB="4570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付</a:t>
                      </a:r>
                    </a:p>
                  </a:txBody>
                  <a:tcPr marL="91428" marR="91428" marT="45709" marB="4570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借</a:t>
                      </a:r>
                    </a:p>
                  </a:txBody>
                  <a:tcPr marL="91428" marR="91428" marT="45709" marB="4570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费用科目字段对象</a:t>
                      </a:r>
                    </a:p>
                  </a:txBody>
                  <a:tcPr marL="91428" marR="91428" marT="45709" marB="4570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28" marR="91428" marT="45709" marB="4570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28" marR="91428" marT="45709" marB="4570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28" marR="91428" marT="45709" marB="4570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28" marR="91428" marT="45709" marB="4570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辅助核算对象</a:t>
                      </a:r>
                    </a:p>
                  </a:txBody>
                  <a:tcPr marL="91428" marR="91428" marT="45709" marB="4570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28" marR="91428" marT="45709" marB="4570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不含税额字段对象</a:t>
                      </a:r>
                    </a:p>
                  </a:txBody>
                  <a:tcPr marL="91428" marR="91428" marT="45709" marB="4570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28" marR="91428" marT="45709" marB="4570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182497"/>
                  </a:ext>
                </a:extLst>
              </a:tr>
            </a:tbl>
          </a:graphicData>
        </a:graphic>
      </p:graphicFrame>
      <p:graphicFrame>
        <p:nvGraphicFramePr>
          <p:cNvPr id="65" name="表格 64"/>
          <p:cNvGraphicFramePr>
            <a:graphicFrameLocks noGrp="1"/>
          </p:cNvGraphicFramePr>
          <p:nvPr/>
        </p:nvGraphicFramePr>
        <p:xfrm>
          <a:off x="2676525" y="1989138"/>
          <a:ext cx="8404225" cy="371475"/>
        </p:xfrm>
        <a:graphic>
          <a:graphicData uri="http://schemas.openxmlformats.org/drawingml/2006/table">
            <a:tbl>
              <a:tblPr/>
              <a:tblGrid>
                <a:gridCol w="1182688">
                  <a:extLst>
                    <a:ext uri="{9D8B030D-6E8A-4147-A177-3AD203B41FA5}">
                      <a16:colId xmlns:a16="http://schemas.microsoft.com/office/drawing/2014/main" val="4287244226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val="3141360627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3087372769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val="4026120042"/>
                    </a:ext>
                  </a:extLst>
                </a:gridCol>
                <a:gridCol w="833437">
                  <a:extLst>
                    <a:ext uri="{9D8B030D-6E8A-4147-A177-3AD203B41FA5}">
                      <a16:colId xmlns:a16="http://schemas.microsoft.com/office/drawing/2014/main" val="1558609988"/>
                    </a:ext>
                  </a:extLst>
                </a:gridCol>
                <a:gridCol w="874713">
                  <a:extLst>
                    <a:ext uri="{9D8B030D-6E8A-4147-A177-3AD203B41FA5}">
                      <a16:colId xmlns:a16="http://schemas.microsoft.com/office/drawing/2014/main" val="3060208289"/>
                    </a:ext>
                  </a:extLst>
                </a:gridCol>
                <a:gridCol w="631825">
                  <a:extLst>
                    <a:ext uri="{9D8B030D-6E8A-4147-A177-3AD203B41FA5}">
                      <a16:colId xmlns:a16="http://schemas.microsoft.com/office/drawing/2014/main" val="904555606"/>
                    </a:ext>
                  </a:extLst>
                </a:gridCol>
                <a:gridCol w="712787">
                  <a:extLst>
                    <a:ext uri="{9D8B030D-6E8A-4147-A177-3AD203B41FA5}">
                      <a16:colId xmlns:a16="http://schemas.microsoft.com/office/drawing/2014/main" val="440115986"/>
                    </a:ext>
                  </a:extLst>
                </a:gridCol>
                <a:gridCol w="793750">
                  <a:extLst>
                    <a:ext uri="{9D8B030D-6E8A-4147-A177-3AD203B41FA5}">
                      <a16:colId xmlns:a16="http://schemas.microsoft.com/office/drawing/2014/main" val="1905964128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3785539617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表单字段：</a:t>
                      </a:r>
                    </a:p>
                  </a:txBody>
                  <a:tcPr marL="91438" marR="91438" marT="45798" marB="4579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表单名</a:t>
                      </a:r>
                    </a:p>
                  </a:txBody>
                  <a:tcPr marL="91438" marR="91438" marT="45798" marB="4579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流程名称</a:t>
                      </a:r>
                    </a:p>
                  </a:txBody>
                  <a:tcPr marL="91438" marR="91438" marT="45798" marB="4579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会计科目</a:t>
                      </a:r>
                    </a:p>
                  </a:txBody>
                  <a:tcPr marL="91438" marR="91438" marT="45798" marB="4579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成本中心</a:t>
                      </a:r>
                    </a:p>
                  </a:txBody>
                  <a:tcPr marL="91438" marR="91438" marT="45798" marB="4579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报销金额</a:t>
                      </a:r>
                    </a:p>
                  </a:txBody>
                  <a:tcPr marL="91438" marR="91438" marT="45798" marB="4579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税率</a:t>
                      </a:r>
                    </a:p>
                  </a:txBody>
                  <a:tcPr marL="91438" marR="91438" marT="45798" marB="4579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税额</a:t>
                      </a:r>
                    </a:p>
                  </a:txBody>
                  <a:tcPr marL="91438" marR="91438" marT="45798" marB="4579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不含税额</a:t>
                      </a:r>
                    </a:p>
                  </a:txBody>
                  <a:tcPr marL="91438" marR="91438" marT="45798" marB="4579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</a:t>
                      </a:r>
                      <a:endParaRPr kumimoji="0" lang="zh-CN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8" marR="91438" marT="45798" marB="4579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756939"/>
                  </a:ext>
                </a:extLst>
              </a:tr>
            </a:tbl>
          </a:graphicData>
        </a:graphic>
      </p:graphicFrame>
      <p:graphicFrame>
        <p:nvGraphicFramePr>
          <p:cNvPr id="66" name="表格 65"/>
          <p:cNvGraphicFramePr>
            <a:graphicFrameLocks noGrp="1"/>
          </p:cNvGraphicFramePr>
          <p:nvPr/>
        </p:nvGraphicFramePr>
        <p:xfrm>
          <a:off x="2676525" y="3975100"/>
          <a:ext cx="9021763" cy="823913"/>
        </p:xfrm>
        <a:graphic>
          <a:graphicData uri="http://schemas.openxmlformats.org/drawingml/2006/table">
            <a:tbl>
              <a:tblPr/>
              <a:tblGrid>
                <a:gridCol w="1133475">
                  <a:extLst>
                    <a:ext uri="{9D8B030D-6E8A-4147-A177-3AD203B41FA5}">
                      <a16:colId xmlns:a16="http://schemas.microsoft.com/office/drawing/2014/main" val="2368494780"/>
                    </a:ext>
                  </a:extLst>
                </a:gridCol>
                <a:gridCol w="811213">
                  <a:extLst>
                    <a:ext uri="{9D8B030D-6E8A-4147-A177-3AD203B41FA5}">
                      <a16:colId xmlns:a16="http://schemas.microsoft.com/office/drawing/2014/main" val="2870126877"/>
                    </a:ext>
                  </a:extLst>
                </a:gridCol>
                <a:gridCol w="1055687">
                  <a:extLst>
                    <a:ext uri="{9D8B030D-6E8A-4147-A177-3AD203B41FA5}">
                      <a16:colId xmlns:a16="http://schemas.microsoft.com/office/drawing/2014/main" val="2521681946"/>
                    </a:ext>
                  </a:extLst>
                </a:gridCol>
                <a:gridCol w="784225">
                  <a:extLst>
                    <a:ext uri="{9D8B030D-6E8A-4147-A177-3AD203B41FA5}">
                      <a16:colId xmlns:a16="http://schemas.microsoft.com/office/drawing/2014/main" val="4208053283"/>
                    </a:ext>
                  </a:extLst>
                </a:gridCol>
                <a:gridCol w="823913">
                  <a:extLst>
                    <a:ext uri="{9D8B030D-6E8A-4147-A177-3AD203B41FA5}">
                      <a16:colId xmlns:a16="http://schemas.microsoft.com/office/drawing/2014/main" val="4100592636"/>
                    </a:ext>
                  </a:extLst>
                </a:gridCol>
                <a:gridCol w="579437">
                  <a:extLst>
                    <a:ext uri="{9D8B030D-6E8A-4147-A177-3AD203B41FA5}">
                      <a16:colId xmlns:a16="http://schemas.microsoft.com/office/drawing/2014/main" val="1428012960"/>
                    </a:ext>
                  </a:extLst>
                </a:gridCol>
                <a:gridCol w="688975">
                  <a:extLst>
                    <a:ext uri="{9D8B030D-6E8A-4147-A177-3AD203B41FA5}">
                      <a16:colId xmlns:a16="http://schemas.microsoft.com/office/drawing/2014/main" val="2460252740"/>
                    </a:ext>
                  </a:extLst>
                </a:gridCol>
                <a:gridCol w="598488">
                  <a:extLst>
                    <a:ext uri="{9D8B030D-6E8A-4147-A177-3AD203B41FA5}">
                      <a16:colId xmlns:a16="http://schemas.microsoft.com/office/drawing/2014/main" val="1394468137"/>
                    </a:ext>
                  </a:extLst>
                </a:gridCol>
                <a:gridCol w="817562">
                  <a:extLst>
                    <a:ext uri="{9D8B030D-6E8A-4147-A177-3AD203B41FA5}">
                      <a16:colId xmlns:a16="http://schemas.microsoft.com/office/drawing/2014/main" val="3952565953"/>
                    </a:ext>
                  </a:extLst>
                </a:gridCol>
                <a:gridCol w="576263">
                  <a:extLst>
                    <a:ext uri="{9D8B030D-6E8A-4147-A177-3AD203B41FA5}">
                      <a16:colId xmlns:a16="http://schemas.microsoft.com/office/drawing/2014/main" val="3326032039"/>
                    </a:ext>
                  </a:extLst>
                </a:gridCol>
                <a:gridCol w="576262">
                  <a:extLst>
                    <a:ext uri="{9D8B030D-6E8A-4147-A177-3AD203B41FA5}">
                      <a16:colId xmlns:a16="http://schemas.microsoft.com/office/drawing/2014/main" val="3555377167"/>
                    </a:ext>
                  </a:extLst>
                </a:gridCol>
                <a:gridCol w="576263">
                  <a:extLst>
                    <a:ext uri="{9D8B030D-6E8A-4147-A177-3AD203B41FA5}">
                      <a16:colId xmlns:a16="http://schemas.microsoft.com/office/drawing/2014/main" val="97355890"/>
                    </a:ext>
                  </a:extLst>
                </a:gridCol>
              </a:tblGrid>
              <a:tr h="823913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通用付款单</a:t>
                      </a:r>
                    </a:p>
                  </a:txBody>
                  <a:tcPr marL="91428" marR="91428" marT="45773" marB="4577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付</a:t>
                      </a:r>
                    </a:p>
                  </a:txBody>
                  <a:tcPr marL="91428" marR="91428" marT="45773" marB="4577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贷</a:t>
                      </a:r>
                    </a:p>
                  </a:txBody>
                  <a:tcPr marL="91428" marR="91428" marT="45773" marB="4577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付款方式科目字段对象</a:t>
                      </a:r>
                    </a:p>
                  </a:txBody>
                  <a:tcPr marL="91428" marR="91428" marT="45773" marB="4577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28" marR="91428" marT="45773" marB="4577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28" marR="91428" marT="45773" marB="4577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28" marR="91428" marT="45773" marB="4577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28" marR="91428" marT="45773" marB="4577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28" marR="91428" marT="45773" marB="4577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现金流字段对象</a:t>
                      </a:r>
                    </a:p>
                  </a:txBody>
                  <a:tcPr marL="91428" marR="91428" marT="45773" marB="4577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税额字段对象</a:t>
                      </a:r>
                    </a:p>
                  </a:txBody>
                  <a:tcPr marL="91428" marR="91428" marT="45773" marB="4577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28" marR="91428" marT="45773" marB="4577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85325"/>
                  </a:ext>
                </a:extLst>
              </a:tr>
            </a:tbl>
          </a:graphicData>
        </a:graphic>
      </p:graphicFrame>
      <p:cxnSp>
        <p:nvCxnSpPr>
          <p:cNvPr id="67" name="直接箭头连接符 27"/>
          <p:cNvCxnSpPr/>
          <p:nvPr/>
        </p:nvCxnSpPr>
        <p:spPr bwMode="auto">
          <a:xfrm>
            <a:off x="7056438" y="2163763"/>
            <a:ext cx="563562" cy="61753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28"/>
          <p:cNvCxnSpPr/>
          <p:nvPr/>
        </p:nvCxnSpPr>
        <p:spPr bwMode="auto">
          <a:xfrm flipH="1">
            <a:off x="6065838" y="2297113"/>
            <a:ext cx="111125" cy="40163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31"/>
          <p:cNvCxnSpPr/>
          <p:nvPr/>
        </p:nvCxnSpPr>
        <p:spPr bwMode="auto">
          <a:xfrm>
            <a:off x="7785100" y="2230438"/>
            <a:ext cx="2870200" cy="55086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32"/>
          <p:cNvCxnSpPr/>
          <p:nvPr/>
        </p:nvCxnSpPr>
        <p:spPr bwMode="auto">
          <a:xfrm flipH="1">
            <a:off x="3028950" y="2289175"/>
            <a:ext cx="1130300" cy="3937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33"/>
          <p:cNvCxnSpPr/>
          <p:nvPr/>
        </p:nvCxnSpPr>
        <p:spPr bwMode="auto">
          <a:xfrm flipH="1">
            <a:off x="3454400" y="2297113"/>
            <a:ext cx="1524000" cy="40163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圆角矩形 71"/>
          <p:cNvSpPr/>
          <p:nvPr/>
        </p:nvSpPr>
        <p:spPr bwMode="auto">
          <a:xfrm>
            <a:off x="812800" y="5470525"/>
            <a:ext cx="1762125" cy="61277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借款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报销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付款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流程实例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007" name="图片 7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5" y="5067300"/>
            <a:ext cx="9036050" cy="176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7" name="直接箭头连接符 40"/>
          <p:cNvCxnSpPr>
            <a:stCxn id="72" idx="3"/>
          </p:cNvCxnSpPr>
          <p:nvPr/>
        </p:nvCxnSpPr>
        <p:spPr bwMode="auto">
          <a:xfrm flipV="1">
            <a:off x="2574925" y="5672138"/>
            <a:ext cx="665163" cy="10477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圆角矩形标注 77"/>
          <p:cNvSpPr/>
          <p:nvPr/>
        </p:nvSpPr>
        <p:spPr bwMode="auto">
          <a:xfrm>
            <a:off x="6554788" y="1243013"/>
            <a:ext cx="4364037" cy="612775"/>
          </a:xfrm>
          <a:prstGeom prst="wedgeRoundRectCallo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凭证需要的显性到表单，财务操作相关字段，不再在凭证逻辑上计算科目逻辑、核算逻辑、借贷逻辑等</a:t>
            </a:r>
          </a:p>
        </p:txBody>
      </p:sp>
      <p:sp>
        <p:nvSpPr>
          <p:cNvPr id="79" name="圆角矩形标注 78"/>
          <p:cNvSpPr/>
          <p:nvPr/>
        </p:nvSpPr>
        <p:spPr bwMode="auto">
          <a:xfrm>
            <a:off x="812800" y="3313113"/>
            <a:ext cx="1762125" cy="612775"/>
          </a:xfrm>
          <a:prstGeom prst="wedgeRoundRectCallout">
            <a:avLst>
              <a:gd name="adj1" fmla="val 64306"/>
              <a:gd name="adj2" fmla="val -123886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模板的字段依据凭证行明细来设计</a:t>
            </a:r>
          </a:p>
        </p:txBody>
      </p:sp>
      <p:sp>
        <p:nvSpPr>
          <p:cNvPr id="80" name="圆角矩形标注 79"/>
          <p:cNvSpPr/>
          <p:nvPr/>
        </p:nvSpPr>
        <p:spPr bwMode="auto">
          <a:xfrm>
            <a:off x="9926638" y="2276475"/>
            <a:ext cx="1797050" cy="306388"/>
          </a:xfrm>
          <a:prstGeom prst="wedgeRoundRectCallout">
            <a:avLst>
              <a:gd name="adj1" fmla="val 20390"/>
              <a:gd name="adj2" fmla="val 90687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表单字映射到模板文档</a:t>
            </a:r>
          </a:p>
        </p:txBody>
      </p:sp>
      <p:sp>
        <p:nvSpPr>
          <p:cNvPr id="81" name="圆角矩形标注 80"/>
          <p:cNvSpPr/>
          <p:nvPr/>
        </p:nvSpPr>
        <p:spPr bwMode="auto">
          <a:xfrm>
            <a:off x="7570788" y="4400550"/>
            <a:ext cx="1895475" cy="612775"/>
          </a:xfrm>
          <a:prstGeom prst="wedgeRoundRectCallout">
            <a:avLst>
              <a:gd name="adj1" fmla="val -34923"/>
              <a:gd name="adj2" fmla="val 88615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依据表单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流程名称取借贷模板记录文档</a:t>
            </a:r>
          </a:p>
        </p:txBody>
      </p:sp>
      <p:sp>
        <p:nvSpPr>
          <p:cNvPr id="82" name="圆角矩形标注 81"/>
          <p:cNvSpPr/>
          <p:nvPr/>
        </p:nvSpPr>
        <p:spPr bwMode="auto">
          <a:xfrm>
            <a:off x="9466263" y="6146800"/>
            <a:ext cx="2101850" cy="306388"/>
          </a:xfrm>
          <a:prstGeom prst="wedgeRoundRectCallout">
            <a:avLst>
              <a:gd name="adj1" fmla="val 11000"/>
              <a:gd name="adj2" fmla="val 87389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取到几条就生成几条明细行</a:t>
            </a:r>
          </a:p>
        </p:txBody>
      </p:sp>
      <p:sp>
        <p:nvSpPr>
          <p:cNvPr id="83" name="下箭头 82"/>
          <p:cNvSpPr/>
          <p:nvPr/>
        </p:nvSpPr>
        <p:spPr bwMode="auto">
          <a:xfrm>
            <a:off x="6491288" y="2373313"/>
            <a:ext cx="538162" cy="309562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b="1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下箭头 83"/>
          <p:cNvSpPr/>
          <p:nvPr/>
        </p:nvSpPr>
        <p:spPr bwMode="auto">
          <a:xfrm>
            <a:off x="6491288" y="4857750"/>
            <a:ext cx="538162" cy="309563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b="1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矩形 2"/>
          <p:cNvSpPr>
            <a:spLocks noChangeArrowheads="1"/>
          </p:cNvSpPr>
          <p:nvPr/>
        </p:nvSpPr>
        <p:spPr bwMode="auto">
          <a:xfrm>
            <a:off x="492125" y="100013"/>
            <a:ext cx="785018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8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ts val="750"/>
              </a:spcBef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“全”</a:t>
            </a:r>
            <a:r>
              <a:rPr lang="zh-CN" altLang="en-US" sz="3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费控过程设计</a:t>
            </a:r>
            <a:r>
              <a:rPr lang="en-US" altLang="zh-CN" sz="3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智能化流程审批</a:t>
            </a:r>
          </a:p>
        </p:txBody>
      </p:sp>
      <p:grpSp>
        <p:nvGrpSpPr>
          <p:cNvPr id="38915" name="组 9"/>
          <p:cNvGrpSpPr>
            <a:grpSpLocks/>
          </p:cNvGrpSpPr>
          <p:nvPr/>
        </p:nvGrpSpPr>
        <p:grpSpPr bwMode="auto">
          <a:xfrm>
            <a:off x="766763" y="981075"/>
            <a:ext cx="10442575" cy="5870575"/>
            <a:chOff x="695400" y="655093"/>
            <a:chExt cx="10657184" cy="6202907"/>
          </a:xfrm>
        </p:grpSpPr>
        <p:pic>
          <p:nvPicPr>
            <p:cNvPr id="3891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1323" y="655093"/>
              <a:ext cx="6490790" cy="6202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917" name="矩形 3"/>
            <p:cNvSpPr>
              <a:spLocks noChangeArrowheads="1"/>
            </p:cNvSpPr>
            <p:nvPr/>
          </p:nvSpPr>
          <p:spPr bwMode="auto">
            <a:xfrm>
              <a:off x="695400" y="1109863"/>
              <a:ext cx="2721003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zh-CN" sz="140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梳理和优化</a:t>
              </a:r>
              <a:r>
                <a:rPr lang="zh-CN" altLang="en-US" sz="140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财务费用流程</a:t>
              </a:r>
              <a:r>
                <a:rPr lang="zh-CN" altLang="zh-CN" sz="140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，明确关键流程与管控点</a:t>
              </a:r>
              <a:r>
                <a:rPr lang="zh-CN" altLang="en-US" sz="140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，流程规范化</a:t>
              </a:r>
              <a:endParaRPr lang="zh-CN" altLang="zh-CN" sz="14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TextBox 17"/>
            <p:cNvSpPr txBox="1">
              <a:spLocks noChangeArrowheads="1"/>
            </p:cNvSpPr>
            <p:nvPr/>
          </p:nvSpPr>
          <p:spPr bwMode="auto">
            <a:xfrm>
              <a:off x="8546527" y="906698"/>
              <a:ext cx="2806057" cy="73972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表单填写统一标准、规范</a:t>
              </a:r>
              <a:endPara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管控要素标准化</a:t>
              </a:r>
            </a:p>
          </p:txBody>
        </p:sp>
        <p:sp>
          <p:nvSpPr>
            <p:cNvPr id="96" name="TextBox 20"/>
            <p:cNvSpPr txBox="1">
              <a:spLocks noChangeArrowheads="1"/>
            </p:cNvSpPr>
            <p:nvPr/>
          </p:nvSpPr>
          <p:spPr bwMode="auto">
            <a:xfrm>
              <a:off x="8551387" y="2746771"/>
              <a:ext cx="2801197" cy="106177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审批权责清晰</a:t>
              </a:r>
              <a:endPara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管控点明确</a:t>
              </a:r>
              <a:endPara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管控原则标准化、规范化</a:t>
              </a:r>
            </a:p>
          </p:txBody>
        </p:sp>
        <p:sp>
          <p:nvSpPr>
            <p:cNvPr id="97" name="TextBox 23"/>
            <p:cNvSpPr txBox="1">
              <a:spLocks noChangeArrowheads="1"/>
            </p:cNvSpPr>
            <p:nvPr/>
          </p:nvSpPr>
          <p:spPr bwMode="auto">
            <a:xfrm>
              <a:off x="8551387" y="6074670"/>
              <a:ext cx="2801197" cy="73804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财务核算规范：与财务系统对接，自动录入凭证</a:t>
              </a:r>
            </a:p>
          </p:txBody>
        </p:sp>
        <p:sp>
          <p:nvSpPr>
            <p:cNvPr id="98" name="TextBox 25"/>
            <p:cNvSpPr txBox="1">
              <a:spLocks noChangeArrowheads="1"/>
            </p:cNvSpPr>
            <p:nvPr/>
          </p:nvSpPr>
          <p:spPr bwMode="auto">
            <a:xfrm>
              <a:off x="8523845" y="5036378"/>
              <a:ext cx="2828739" cy="73972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强化付款管理：出纳付款操作及付款安全控制</a:t>
              </a:r>
              <a:endPara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右箭头 98"/>
            <p:cNvSpPr/>
            <p:nvPr/>
          </p:nvSpPr>
          <p:spPr bwMode="auto">
            <a:xfrm>
              <a:off x="7940600" y="1024114"/>
              <a:ext cx="477936" cy="409278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eaLnBrk="1" hangingPunct="1">
                <a:defRPr/>
              </a:pPr>
              <a:endParaRPr lang="zh-CN" altLang="en-US" b="1">
                <a:solidFill>
                  <a:schemeClr val="tx2"/>
                </a:solidFill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100" name="右箭头 99"/>
            <p:cNvSpPr/>
            <p:nvPr/>
          </p:nvSpPr>
          <p:spPr bwMode="auto">
            <a:xfrm>
              <a:off x="7888756" y="2954765"/>
              <a:ext cx="477936" cy="409278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eaLnBrk="1" hangingPunct="1">
                <a:defRPr/>
              </a:pPr>
              <a:endParaRPr lang="zh-CN" altLang="en-US" b="1">
                <a:solidFill>
                  <a:schemeClr val="tx2"/>
                </a:solidFill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101" name="右箭头 100"/>
            <p:cNvSpPr/>
            <p:nvPr/>
          </p:nvSpPr>
          <p:spPr bwMode="auto">
            <a:xfrm>
              <a:off x="7973003" y="6078024"/>
              <a:ext cx="477936" cy="409278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eaLnBrk="1" hangingPunct="1">
                <a:defRPr/>
              </a:pPr>
              <a:endParaRPr lang="zh-CN" altLang="en-US" b="1">
                <a:solidFill>
                  <a:schemeClr val="tx2"/>
                </a:solidFill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102" name="右箭头 101"/>
            <p:cNvSpPr/>
            <p:nvPr/>
          </p:nvSpPr>
          <p:spPr bwMode="auto">
            <a:xfrm>
              <a:off x="7989204" y="5329918"/>
              <a:ext cx="477936" cy="409278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eaLnBrk="1" hangingPunct="1">
                <a:defRPr/>
              </a:pPr>
              <a:endParaRPr lang="zh-CN" altLang="en-US" b="1">
                <a:solidFill>
                  <a:schemeClr val="tx2"/>
                </a:solidFill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103" name="圆角矩形 102"/>
            <p:cNvSpPr/>
            <p:nvPr/>
          </p:nvSpPr>
          <p:spPr bwMode="auto">
            <a:xfrm>
              <a:off x="3639167" y="1255591"/>
              <a:ext cx="4134560" cy="1814912"/>
            </a:xfrm>
            <a:prstGeom prst="roundRect">
              <a:avLst/>
            </a:prstGeom>
            <a:noFill/>
            <a:ln w="38100"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zh-CN" altLang="en-US" b="1">
                <a:solidFill>
                  <a:schemeClr val="tx2"/>
                </a:solidFill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104" name="圆角矩形 103"/>
            <p:cNvSpPr/>
            <p:nvPr/>
          </p:nvSpPr>
          <p:spPr bwMode="auto">
            <a:xfrm>
              <a:off x="2738377" y="3140952"/>
              <a:ext cx="5130937" cy="3354736"/>
            </a:xfrm>
            <a:prstGeom prst="roundRect">
              <a:avLst/>
            </a:prstGeom>
            <a:noFill/>
            <a:ln w="38100"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zh-CN" altLang="en-US" b="1">
                <a:solidFill>
                  <a:schemeClr val="tx2"/>
                </a:solidFill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105" name="圆角矩形标注 104"/>
            <p:cNvSpPr/>
            <p:nvPr/>
          </p:nvSpPr>
          <p:spPr bwMode="auto">
            <a:xfrm>
              <a:off x="1850549" y="2228464"/>
              <a:ext cx="1378727" cy="363989"/>
            </a:xfrm>
            <a:prstGeom prst="wedgeRoundRectCallout">
              <a:avLst>
                <a:gd name="adj1" fmla="val 109278"/>
                <a:gd name="adj2" fmla="val 81813"/>
                <a:gd name="adj3" fmla="val 16667"/>
              </a:avLst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defRPr/>
              </a:pPr>
              <a:r>
                <a:rPr lang="zh-CN" altLang="en-US" sz="140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业务条线审批</a:t>
              </a:r>
            </a:p>
          </p:txBody>
        </p:sp>
        <p:sp>
          <p:nvSpPr>
            <p:cNvPr id="106" name="圆角矩形标注 105"/>
            <p:cNvSpPr/>
            <p:nvPr/>
          </p:nvSpPr>
          <p:spPr bwMode="auto">
            <a:xfrm>
              <a:off x="1022665" y="5683842"/>
              <a:ext cx="1446771" cy="362311"/>
            </a:xfrm>
            <a:prstGeom prst="wedgeRoundRectCallout">
              <a:avLst>
                <a:gd name="adj1" fmla="val 100003"/>
                <a:gd name="adj2" fmla="val -147890"/>
                <a:gd name="adj3" fmla="val 16667"/>
              </a:avLst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defRPr/>
              </a:pPr>
              <a:r>
                <a:rPr lang="zh-CN" altLang="en-US" sz="140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财务条线审核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矩形 2"/>
          <p:cNvSpPr>
            <a:spLocks noChangeArrowheads="1"/>
          </p:cNvSpPr>
          <p:nvPr/>
        </p:nvSpPr>
        <p:spPr bwMode="auto">
          <a:xfrm>
            <a:off x="492125" y="100013"/>
            <a:ext cx="728436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8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ts val="750"/>
              </a:spcBef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“优”</a:t>
            </a:r>
            <a:r>
              <a:rPr lang="zh-CN" altLang="en-US" sz="3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随手记功能</a:t>
            </a:r>
            <a:r>
              <a:rPr lang="en-US" altLang="zh-CN" sz="3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便于费用实时记录</a:t>
            </a:r>
          </a:p>
        </p:txBody>
      </p:sp>
      <p:sp>
        <p:nvSpPr>
          <p:cNvPr id="13" name="直接连接符 12"/>
          <p:cNvSpPr/>
          <p:nvPr/>
        </p:nvSpPr>
        <p:spPr>
          <a:xfrm>
            <a:off x="767408" y="1702063"/>
            <a:ext cx="0" cy="5229322"/>
          </a:xfrm>
          <a:prstGeom prst="line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任意多边形: 形状 14"/>
          <p:cNvSpPr/>
          <p:nvPr/>
        </p:nvSpPr>
        <p:spPr>
          <a:xfrm>
            <a:off x="925253" y="4229569"/>
            <a:ext cx="2988664" cy="2701816"/>
          </a:xfrm>
          <a:custGeom>
            <a:avLst/>
            <a:gdLst>
              <a:gd name="connsiteX0" fmla="*/ 0 w 2750332"/>
              <a:gd name="connsiteY0" fmla="*/ 0 h 2701816"/>
              <a:gd name="connsiteX1" fmla="*/ 2750332 w 2750332"/>
              <a:gd name="connsiteY1" fmla="*/ 0 h 2701816"/>
              <a:gd name="connsiteX2" fmla="*/ 2750332 w 2750332"/>
              <a:gd name="connsiteY2" fmla="*/ 2701816 h 2701816"/>
              <a:gd name="connsiteX3" fmla="*/ 0 w 2750332"/>
              <a:gd name="connsiteY3" fmla="*/ 2701816 h 2701816"/>
              <a:gd name="connsiteX4" fmla="*/ 0 w 2750332"/>
              <a:gd name="connsiteY4" fmla="*/ 0 h 2701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0332" h="2701816">
                <a:moveTo>
                  <a:pt x="0" y="0"/>
                </a:moveTo>
                <a:lnTo>
                  <a:pt x="2750332" y="0"/>
                </a:lnTo>
                <a:lnTo>
                  <a:pt x="2750332" y="2701816"/>
                </a:lnTo>
                <a:lnTo>
                  <a:pt x="0" y="270181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600" kern="1200"/>
          </a:p>
        </p:txBody>
      </p:sp>
      <p:sp>
        <p:nvSpPr>
          <p:cNvPr id="16" name="任意多边形: 形状 15"/>
          <p:cNvSpPr/>
          <p:nvPr/>
        </p:nvSpPr>
        <p:spPr>
          <a:xfrm>
            <a:off x="767408" y="1121028"/>
            <a:ext cx="3156929" cy="581035"/>
          </a:xfrm>
          <a:custGeom>
            <a:avLst/>
            <a:gdLst>
              <a:gd name="connsiteX0" fmla="*/ 0 w 2905179"/>
              <a:gd name="connsiteY0" fmla="*/ 0 h 581035"/>
              <a:gd name="connsiteX1" fmla="*/ 2905179 w 2905179"/>
              <a:gd name="connsiteY1" fmla="*/ 0 h 581035"/>
              <a:gd name="connsiteX2" fmla="*/ 2905179 w 2905179"/>
              <a:gd name="connsiteY2" fmla="*/ 581035 h 581035"/>
              <a:gd name="connsiteX3" fmla="*/ 0 w 2905179"/>
              <a:gd name="connsiteY3" fmla="*/ 581035 h 581035"/>
              <a:gd name="connsiteX4" fmla="*/ 0 w 2905179"/>
              <a:gd name="connsiteY4" fmla="*/ 0 h 581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5179" h="581035">
                <a:moveTo>
                  <a:pt x="0" y="0"/>
                </a:moveTo>
                <a:lnTo>
                  <a:pt x="2905179" y="0"/>
                </a:lnTo>
                <a:lnTo>
                  <a:pt x="2905179" y="581035"/>
                </a:lnTo>
                <a:lnTo>
                  <a:pt x="0" y="58103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58420" tIns="58420" rIns="58420" bIns="58420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300" kern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费用登记</a:t>
            </a:r>
            <a:endParaRPr lang="zh-CN" altLang="en-US" sz="2300" kern="1200" dirty="0"/>
          </a:p>
        </p:txBody>
      </p:sp>
      <p:sp>
        <p:nvSpPr>
          <p:cNvPr id="17" name="直接连接符 16"/>
          <p:cNvSpPr/>
          <p:nvPr/>
        </p:nvSpPr>
        <p:spPr>
          <a:xfrm>
            <a:off x="4553539" y="1702063"/>
            <a:ext cx="0" cy="5229322"/>
          </a:xfrm>
          <a:prstGeom prst="line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任意多边形: 形状 18"/>
          <p:cNvSpPr/>
          <p:nvPr/>
        </p:nvSpPr>
        <p:spPr>
          <a:xfrm>
            <a:off x="4711385" y="4229569"/>
            <a:ext cx="2988664" cy="2701816"/>
          </a:xfrm>
          <a:custGeom>
            <a:avLst/>
            <a:gdLst>
              <a:gd name="connsiteX0" fmla="*/ 0 w 2750332"/>
              <a:gd name="connsiteY0" fmla="*/ 0 h 2701816"/>
              <a:gd name="connsiteX1" fmla="*/ 2750332 w 2750332"/>
              <a:gd name="connsiteY1" fmla="*/ 0 h 2701816"/>
              <a:gd name="connsiteX2" fmla="*/ 2750332 w 2750332"/>
              <a:gd name="connsiteY2" fmla="*/ 2701816 h 2701816"/>
              <a:gd name="connsiteX3" fmla="*/ 0 w 2750332"/>
              <a:gd name="connsiteY3" fmla="*/ 2701816 h 2701816"/>
              <a:gd name="connsiteX4" fmla="*/ 0 w 2750332"/>
              <a:gd name="connsiteY4" fmla="*/ 0 h 2701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0332" h="2701816">
                <a:moveTo>
                  <a:pt x="0" y="0"/>
                </a:moveTo>
                <a:lnTo>
                  <a:pt x="2750332" y="0"/>
                </a:lnTo>
                <a:lnTo>
                  <a:pt x="2750332" y="2701816"/>
                </a:lnTo>
                <a:lnTo>
                  <a:pt x="0" y="270181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600" kern="1200"/>
          </a:p>
        </p:txBody>
      </p:sp>
      <p:sp>
        <p:nvSpPr>
          <p:cNvPr id="20" name="任意多边形: 形状 19"/>
          <p:cNvSpPr/>
          <p:nvPr/>
        </p:nvSpPr>
        <p:spPr>
          <a:xfrm>
            <a:off x="4553539" y="1110854"/>
            <a:ext cx="6932642" cy="581035"/>
          </a:xfrm>
          <a:custGeom>
            <a:avLst/>
            <a:gdLst>
              <a:gd name="connsiteX0" fmla="*/ 0 w 2905179"/>
              <a:gd name="connsiteY0" fmla="*/ 0 h 581035"/>
              <a:gd name="connsiteX1" fmla="*/ 2905179 w 2905179"/>
              <a:gd name="connsiteY1" fmla="*/ 0 h 581035"/>
              <a:gd name="connsiteX2" fmla="*/ 2905179 w 2905179"/>
              <a:gd name="connsiteY2" fmla="*/ 581035 h 581035"/>
              <a:gd name="connsiteX3" fmla="*/ 0 w 2905179"/>
              <a:gd name="connsiteY3" fmla="*/ 581035 h 581035"/>
              <a:gd name="connsiteX4" fmla="*/ 0 w 2905179"/>
              <a:gd name="connsiteY4" fmla="*/ 0 h 581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5179" h="581035">
                <a:moveTo>
                  <a:pt x="0" y="0"/>
                </a:moveTo>
                <a:lnTo>
                  <a:pt x="2905179" y="0"/>
                </a:lnTo>
                <a:lnTo>
                  <a:pt x="2905179" y="581035"/>
                </a:lnTo>
                <a:lnTo>
                  <a:pt x="0" y="58103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58420" tIns="58420" rIns="58420" bIns="58420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300" kern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登记记录、报销</a:t>
            </a:r>
            <a:endParaRPr lang="zh-CN" altLang="en-US" sz="2300" kern="1200" dirty="0"/>
          </a:p>
        </p:txBody>
      </p:sp>
      <p:sp>
        <p:nvSpPr>
          <p:cNvPr id="23" name="任意多边形: 形状 22"/>
          <p:cNvSpPr/>
          <p:nvPr/>
        </p:nvSpPr>
        <p:spPr>
          <a:xfrm>
            <a:off x="8497517" y="4229569"/>
            <a:ext cx="2988664" cy="2701816"/>
          </a:xfrm>
          <a:custGeom>
            <a:avLst/>
            <a:gdLst>
              <a:gd name="connsiteX0" fmla="*/ 0 w 2750332"/>
              <a:gd name="connsiteY0" fmla="*/ 0 h 2701816"/>
              <a:gd name="connsiteX1" fmla="*/ 2750332 w 2750332"/>
              <a:gd name="connsiteY1" fmla="*/ 0 h 2701816"/>
              <a:gd name="connsiteX2" fmla="*/ 2750332 w 2750332"/>
              <a:gd name="connsiteY2" fmla="*/ 2701816 h 2701816"/>
              <a:gd name="connsiteX3" fmla="*/ 0 w 2750332"/>
              <a:gd name="connsiteY3" fmla="*/ 2701816 h 2701816"/>
              <a:gd name="connsiteX4" fmla="*/ 0 w 2750332"/>
              <a:gd name="connsiteY4" fmla="*/ 0 h 2701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0332" h="2701816">
                <a:moveTo>
                  <a:pt x="0" y="0"/>
                </a:moveTo>
                <a:lnTo>
                  <a:pt x="2750332" y="0"/>
                </a:lnTo>
                <a:lnTo>
                  <a:pt x="2750332" y="2701816"/>
                </a:lnTo>
                <a:lnTo>
                  <a:pt x="0" y="270181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600" kern="1200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89" y="1692209"/>
            <a:ext cx="2853052" cy="467926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53" y="1706296"/>
            <a:ext cx="2984219" cy="4877583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574" y="1723628"/>
            <a:ext cx="2869248" cy="5057369"/>
          </a:xfrm>
          <a:prstGeom prst="rect">
            <a:avLst/>
          </a:prstGeom>
        </p:spPr>
      </p:pic>
      <p:pic>
        <p:nvPicPr>
          <p:cNvPr id="38915" name="图片 389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118" y="1702063"/>
            <a:ext cx="7288197" cy="39310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7675" y="2435436"/>
            <a:ext cx="7310554" cy="439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7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矩形 2"/>
          <p:cNvSpPr>
            <a:spLocks noChangeArrowheads="1"/>
          </p:cNvSpPr>
          <p:nvPr/>
        </p:nvSpPr>
        <p:spPr bwMode="auto">
          <a:xfrm>
            <a:off x="492125" y="100013"/>
            <a:ext cx="769473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8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ts val="750"/>
              </a:spcBef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“优”</a:t>
            </a:r>
            <a:r>
              <a:rPr lang="zh-CN" altLang="en-US" sz="3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单据管理</a:t>
            </a:r>
            <a:r>
              <a:rPr lang="en-US" altLang="zh-CN" sz="3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便于业务人员跟踪单据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-1727581" y="931010"/>
            <a:ext cx="3889346" cy="5926989"/>
            <a:chOff x="-1727581" y="931010"/>
            <a:chExt cx="3889346" cy="5926989"/>
          </a:xfrm>
        </p:grpSpPr>
        <p:sp>
          <p:nvSpPr>
            <p:cNvPr id="5" name="空心弧 4"/>
            <p:cNvSpPr/>
            <p:nvPr/>
          </p:nvSpPr>
          <p:spPr>
            <a:xfrm>
              <a:off x="-1727581" y="931010"/>
              <a:ext cx="2776236" cy="5926989"/>
            </a:xfrm>
            <a:prstGeom prst="blockArc">
              <a:avLst>
                <a:gd name="adj1" fmla="val 16943044"/>
                <a:gd name="adj2" fmla="val 4570288"/>
                <a:gd name="adj3" fmla="val 0"/>
              </a:avLst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任意多边形: 形状 5"/>
            <p:cNvSpPr/>
            <p:nvPr/>
          </p:nvSpPr>
          <p:spPr>
            <a:xfrm>
              <a:off x="812378" y="1663486"/>
              <a:ext cx="1223721" cy="378042"/>
            </a:xfrm>
            <a:custGeom>
              <a:avLst/>
              <a:gdLst>
                <a:gd name="connsiteX0" fmla="*/ 0 w 1223721"/>
                <a:gd name="connsiteY0" fmla="*/ 0 h 378042"/>
                <a:gd name="connsiteX1" fmla="*/ 1223721 w 1223721"/>
                <a:gd name="connsiteY1" fmla="*/ 0 h 378042"/>
                <a:gd name="connsiteX2" fmla="*/ 1223721 w 1223721"/>
                <a:gd name="connsiteY2" fmla="*/ 378042 h 378042"/>
                <a:gd name="connsiteX3" fmla="*/ 0 w 1223721"/>
                <a:gd name="connsiteY3" fmla="*/ 378042 h 378042"/>
                <a:gd name="connsiteX4" fmla="*/ 0 w 1223721"/>
                <a:gd name="connsiteY4" fmla="*/ 0 h 37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721" h="378042">
                  <a:moveTo>
                    <a:pt x="0" y="0"/>
                  </a:moveTo>
                  <a:lnTo>
                    <a:pt x="1223721" y="0"/>
                  </a:lnTo>
                  <a:lnTo>
                    <a:pt x="1223721" y="378042"/>
                  </a:lnTo>
                  <a:lnTo>
                    <a:pt x="0" y="3780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0071" tIns="35560" rIns="35560" bIns="35560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400" kern="1200" dirty="0"/>
                <a:t>贴单据</a:t>
              </a:r>
            </a:p>
          </p:txBody>
        </p:sp>
        <p:sp>
          <p:nvSpPr>
            <p:cNvPr id="7" name="椭圆 6"/>
            <p:cNvSpPr/>
            <p:nvPr/>
          </p:nvSpPr>
          <p:spPr>
            <a:xfrm>
              <a:off x="438683" y="1614359"/>
              <a:ext cx="472552" cy="472552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任意多边形: 形状 7"/>
            <p:cNvSpPr/>
            <p:nvPr/>
          </p:nvSpPr>
          <p:spPr>
            <a:xfrm>
              <a:off x="1075462" y="2718705"/>
              <a:ext cx="1086303" cy="378042"/>
            </a:xfrm>
            <a:custGeom>
              <a:avLst/>
              <a:gdLst>
                <a:gd name="connsiteX0" fmla="*/ 0 w 1086303"/>
                <a:gd name="connsiteY0" fmla="*/ 0 h 378042"/>
                <a:gd name="connsiteX1" fmla="*/ 1086303 w 1086303"/>
                <a:gd name="connsiteY1" fmla="*/ 0 h 378042"/>
                <a:gd name="connsiteX2" fmla="*/ 1086303 w 1086303"/>
                <a:gd name="connsiteY2" fmla="*/ 378042 h 378042"/>
                <a:gd name="connsiteX3" fmla="*/ 0 w 1086303"/>
                <a:gd name="connsiteY3" fmla="*/ 378042 h 378042"/>
                <a:gd name="connsiteX4" fmla="*/ 0 w 1086303"/>
                <a:gd name="connsiteY4" fmla="*/ 0 h 37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6303" h="378042">
                  <a:moveTo>
                    <a:pt x="0" y="0"/>
                  </a:moveTo>
                  <a:lnTo>
                    <a:pt x="1086303" y="0"/>
                  </a:lnTo>
                  <a:lnTo>
                    <a:pt x="1086303" y="378042"/>
                  </a:lnTo>
                  <a:lnTo>
                    <a:pt x="0" y="3780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0071" tIns="35560" rIns="35560" bIns="35560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400" kern="1200" dirty="0"/>
                <a:t>交单工作</a:t>
              </a:r>
            </a:p>
          </p:txBody>
        </p:sp>
        <p:sp>
          <p:nvSpPr>
            <p:cNvPr id="9" name="椭圆 8"/>
            <p:cNvSpPr/>
            <p:nvPr/>
          </p:nvSpPr>
          <p:spPr>
            <a:xfrm>
              <a:off x="763900" y="2670422"/>
              <a:ext cx="472552" cy="472552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任意多边形: 形状 9"/>
            <p:cNvSpPr/>
            <p:nvPr/>
          </p:nvSpPr>
          <p:spPr>
            <a:xfrm>
              <a:off x="876109" y="5389682"/>
              <a:ext cx="1223721" cy="378042"/>
            </a:xfrm>
            <a:custGeom>
              <a:avLst/>
              <a:gdLst>
                <a:gd name="connsiteX0" fmla="*/ 0 w 1223721"/>
                <a:gd name="connsiteY0" fmla="*/ 0 h 378042"/>
                <a:gd name="connsiteX1" fmla="*/ 1223721 w 1223721"/>
                <a:gd name="connsiteY1" fmla="*/ 0 h 378042"/>
                <a:gd name="connsiteX2" fmla="*/ 1223721 w 1223721"/>
                <a:gd name="connsiteY2" fmla="*/ 378042 h 378042"/>
                <a:gd name="connsiteX3" fmla="*/ 0 w 1223721"/>
                <a:gd name="connsiteY3" fmla="*/ 378042 h 378042"/>
                <a:gd name="connsiteX4" fmla="*/ 0 w 1223721"/>
                <a:gd name="connsiteY4" fmla="*/ 0 h 37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721" h="378042">
                  <a:moveTo>
                    <a:pt x="0" y="0"/>
                  </a:moveTo>
                  <a:lnTo>
                    <a:pt x="1223721" y="0"/>
                  </a:lnTo>
                  <a:lnTo>
                    <a:pt x="1223721" y="378042"/>
                  </a:lnTo>
                  <a:lnTo>
                    <a:pt x="0" y="3780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0071" tIns="35560" rIns="35560" bIns="35560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400" kern="1200" dirty="0"/>
                <a:t>财务复核</a:t>
              </a:r>
            </a:p>
          </p:txBody>
        </p:sp>
        <p:sp>
          <p:nvSpPr>
            <p:cNvPr id="11" name="椭圆 10"/>
            <p:cNvSpPr/>
            <p:nvPr/>
          </p:nvSpPr>
          <p:spPr>
            <a:xfrm>
              <a:off x="572558" y="5342427"/>
              <a:ext cx="472552" cy="472552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313" y="1331977"/>
            <a:ext cx="8682345" cy="234185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8313" y="2678925"/>
            <a:ext cx="8624767" cy="184406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8313" y="2704964"/>
            <a:ext cx="8682345" cy="1991927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6222164" y="2338615"/>
            <a:ext cx="2551473" cy="1016647"/>
            <a:chOff x="7944397" y="4463508"/>
            <a:chExt cx="2551473" cy="1016647"/>
          </a:xfrm>
        </p:grpSpPr>
        <p:pic>
          <p:nvPicPr>
            <p:cNvPr id="29" name="图片 9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5334" y="5130808"/>
              <a:ext cx="1740536" cy="349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30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48459526"/>
                </p:ext>
              </p:extLst>
            </p:nvPr>
          </p:nvGraphicFramePr>
          <p:xfrm>
            <a:off x="7944397" y="4463508"/>
            <a:ext cx="901247" cy="9777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107" name="Photo Editor Photo" r:id="rId8" imgW="1628571" imgH="2076740" progId="">
                    <p:embed/>
                  </p:oleObj>
                </mc:Choice>
                <mc:Fallback>
                  <p:oleObj name="Photo Editor Photo" r:id="rId8" imgW="1628571" imgH="2076740" progId="">
                    <p:embed/>
                    <p:pic>
                      <p:nvPicPr>
                        <p:cNvPr id="14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44397" y="4463508"/>
                          <a:ext cx="901247" cy="9777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" name="Freeform 19"/>
            <p:cNvSpPr>
              <a:spLocks/>
            </p:cNvSpPr>
            <p:nvPr/>
          </p:nvSpPr>
          <p:spPr bwMode="auto">
            <a:xfrm>
              <a:off x="8446887" y="4660847"/>
              <a:ext cx="2041366" cy="645835"/>
            </a:xfrm>
            <a:custGeom>
              <a:avLst/>
              <a:gdLst>
                <a:gd name="T0" fmla="*/ 56 w 2144"/>
                <a:gd name="T1" fmla="*/ 144 h 864"/>
                <a:gd name="T2" fmla="*/ 0 w 2144"/>
                <a:gd name="T3" fmla="*/ 864 h 864"/>
                <a:gd name="T4" fmla="*/ 2144 w 2144"/>
                <a:gd name="T5" fmla="*/ 840 h 864"/>
                <a:gd name="T6" fmla="*/ 248 w 2144"/>
                <a:gd name="T7" fmla="*/ 0 h 864"/>
                <a:gd name="T8" fmla="*/ 56 w 2144"/>
                <a:gd name="T9" fmla="*/ 144 h 8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44" h="864">
                  <a:moveTo>
                    <a:pt x="56" y="144"/>
                  </a:moveTo>
                  <a:lnTo>
                    <a:pt x="0" y="864"/>
                  </a:lnTo>
                  <a:lnTo>
                    <a:pt x="2144" y="840"/>
                  </a:lnTo>
                  <a:lnTo>
                    <a:pt x="248" y="0"/>
                  </a:lnTo>
                  <a:lnTo>
                    <a:pt x="56" y="144"/>
                  </a:lnTo>
                  <a:close/>
                </a:path>
              </a:pathLst>
            </a:custGeom>
            <a:solidFill>
              <a:srgbClr val="CC000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1" name="任意多边形: 形状 20"/>
          <p:cNvSpPr/>
          <p:nvPr/>
        </p:nvSpPr>
        <p:spPr>
          <a:xfrm>
            <a:off x="1130533" y="3891115"/>
            <a:ext cx="1086303" cy="449725"/>
          </a:xfrm>
          <a:custGeom>
            <a:avLst/>
            <a:gdLst>
              <a:gd name="connsiteX0" fmla="*/ 0 w 1086303"/>
              <a:gd name="connsiteY0" fmla="*/ 0 h 378042"/>
              <a:gd name="connsiteX1" fmla="*/ 1086303 w 1086303"/>
              <a:gd name="connsiteY1" fmla="*/ 0 h 378042"/>
              <a:gd name="connsiteX2" fmla="*/ 1086303 w 1086303"/>
              <a:gd name="connsiteY2" fmla="*/ 378042 h 378042"/>
              <a:gd name="connsiteX3" fmla="*/ 0 w 1086303"/>
              <a:gd name="connsiteY3" fmla="*/ 378042 h 378042"/>
              <a:gd name="connsiteX4" fmla="*/ 0 w 1086303"/>
              <a:gd name="connsiteY4" fmla="*/ 0 h 378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6303" h="378042">
                <a:moveTo>
                  <a:pt x="0" y="0"/>
                </a:moveTo>
                <a:lnTo>
                  <a:pt x="1086303" y="0"/>
                </a:lnTo>
                <a:lnTo>
                  <a:pt x="1086303" y="378042"/>
                </a:lnTo>
                <a:lnTo>
                  <a:pt x="0" y="37804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0071" tIns="35560" rIns="35560" bIns="35560" numCol="1" spcCol="1270" anchor="ctr" anchorCtr="0">
            <a:noAutofit/>
          </a:bodyPr>
          <a:lstStyle/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1400" kern="1200" dirty="0"/>
              <a:t>跟踪单据</a:t>
            </a:r>
          </a:p>
        </p:txBody>
      </p:sp>
      <p:sp>
        <p:nvSpPr>
          <p:cNvPr id="20" name="椭圆 19"/>
          <p:cNvSpPr/>
          <p:nvPr/>
        </p:nvSpPr>
        <p:spPr>
          <a:xfrm>
            <a:off x="802213" y="3879702"/>
            <a:ext cx="472552" cy="472552"/>
          </a:xfrm>
          <a:prstGeom prst="ellipse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32169" y="3781620"/>
            <a:ext cx="7601864" cy="3111670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9984432" y="4352254"/>
            <a:ext cx="720080" cy="41969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75720" y="5086968"/>
            <a:ext cx="6912768" cy="951458"/>
          </a:xfrm>
          <a:prstGeom prst="rect">
            <a:avLst/>
          </a:prstGeom>
        </p:spPr>
      </p:pic>
      <p:sp>
        <p:nvSpPr>
          <p:cNvPr id="35" name="箭头: 右 34"/>
          <p:cNvSpPr/>
          <p:nvPr/>
        </p:nvSpPr>
        <p:spPr>
          <a:xfrm rot="9451358">
            <a:off x="8165196" y="4910310"/>
            <a:ext cx="1856106" cy="324651"/>
          </a:xfrm>
          <a:prstGeom prst="rightArrow">
            <a:avLst/>
          </a:prstGeom>
          <a:solidFill>
            <a:schemeClr val="accent6"/>
          </a:solidFill>
        </p:spPr>
        <p:txBody>
          <a:bodyPr wrap="square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305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矩形 2"/>
          <p:cNvSpPr>
            <a:spLocks noChangeArrowheads="1"/>
          </p:cNvSpPr>
          <p:nvPr/>
        </p:nvSpPr>
        <p:spPr bwMode="auto">
          <a:xfrm>
            <a:off x="492125" y="100013"/>
            <a:ext cx="687399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8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ts val="750"/>
              </a:spcBef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“优”</a:t>
            </a:r>
            <a:r>
              <a:rPr lang="zh-CN" altLang="en-US" sz="3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电子发票处理</a:t>
            </a:r>
            <a:r>
              <a:rPr lang="en-US" altLang="zh-CN" sz="3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便于财务审核</a:t>
            </a:r>
          </a:p>
        </p:txBody>
      </p:sp>
      <p:sp>
        <p:nvSpPr>
          <p:cNvPr id="22" name="燕尾形 26"/>
          <p:cNvSpPr/>
          <p:nvPr/>
        </p:nvSpPr>
        <p:spPr bwMode="auto">
          <a:xfrm>
            <a:off x="1358779" y="1269746"/>
            <a:ext cx="1728787" cy="325438"/>
          </a:xfrm>
          <a:prstGeom prst="chevro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业务人员</a:t>
            </a:r>
          </a:p>
        </p:txBody>
      </p:sp>
      <p:sp>
        <p:nvSpPr>
          <p:cNvPr id="23" name="燕尾形 27"/>
          <p:cNvSpPr/>
          <p:nvPr/>
        </p:nvSpPr>
        <p:spPr bwMode="auto">
          <a:xfrm>
            <a:off x="4388752" y="1269531"/>
            <a:ext cx="1730375" cy="325438"/>
          </a:xfrm>
          <a:prstGeom prst="chevro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</a:p>
        </p:txBody>
      </p:sp>
      <p:sp>
        <p:nvSpPr>
          <p:cNvPr id="24" name="燕尾形 28"/>
          <p:cNvSpPr/>
          <p:nvPr/>
        </p:nvSpPr>
        <p:spPr bwMode="auto">
          <a:xfrm>
            <a:off x="7750223" y="1269531"/>
            <a:ext cx="1728787" cy="325438"/>
          </a:xfrm>
          <a:prstGeom prst="chevro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财务人员</a:t>
            </a:r>
          </a:p>
        </p:txBody>
      </p:sp>
      <p:sp>
        <p:nvSpPr>
          <p:cNvPr id="26" name="燕尾形 30"/>
          <p:cNvSpPr/>
          <p:nvPr/>
        </p:nvSpPr>
        <p:spPr bwMode="auto">
          <a:xfrm>
            <a:off x="750766" y="1272921"/>
            <a:ext cx="596900" cy="327025"/>
          </a:xfrm>
          <a:prstGeom prst="chevron">
            <a:avLst/>
          </a:prstGeom>
          <a:solidFill>
            <a:srgbClr val="008FFA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35" name="圆角矩形 39"/>
          <p:cNvSpPr/>
          <p:nvPr/>
        </p:nvSpPr>
        <p:spPr bwMode="auto">
          <a:xfrm>
            <a:off x="1822848" y="1871080"/>
            <a:ext cx="1038225" cy="36671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填写申请</a:t>
            </a:r>
          </a:p>
        </p:txBody>
      </p:sp>
      <p:sp>
        <p:nvSpPr>
          <p:cNvPr id="45" name="圆角矩形 49"/>
          <p:cNvSpPr/>
          <p:nvPr/>
        </p:nvSpPr>
        <p:spPr bwMode="auto">
          <a:xfrm>
            <a:off x="1822848" y="2940720"/>
            <a:ext cx="1152128" cy="36512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上传电子发票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pdf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文件）</a:t>
            </a:r>
          </a:p>
        </p:txBody>
      </p:sp>
      <p:sp>
        <p:nvSpPr>
          <p:cNvPr id="46" name="流程图: 文档 119"/>
          <p:cNvSpPr/>
          <p:nvPr/>
        </p:nvSpPr>
        <p:spPr bwMode="auto">
          <a:xfrm>
            <a:off x="2901947" y="2596197"/>
            <a:ext cx="1198129" cy="358775"/>
          </a:xfrm>
          <a:prstGeom prst="flowChartDocumen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打印发票</a:t>
            </a:r>
          </a:p>
        </p:txBody>
      </p:sp>
      <p:cxnSp>
        <p:nvCxnSpPr>
          <p:cNvPr id="51" name="直接箭头连接符 22533"/>
          <p:cNvCxnSpPr>
            <a:cxnSpLocks/>
          </p:cNvCxnSpPr>
          <p:nvPr/>
        </p:nvCxnSpPr>
        <p:spPr bwMode="auto">
          <a:xfrm>
            <a:off x="2320695" y="2255255"/>
            <a:ext cx="4763" cy="6985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圆角矩形 75"/>
          <p:cNvSpPr/>
          <p:nvPr/>
        </p:nvSpPr>
        <p:spPr bwMode="auto">
          <a:xfrm>
            <a:off x="9520684" y="2941713"/>
            <a:ext cx="1039812" cy="36512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>
                <a:latin typeface="微软雅黑" panose="020B0503020204020204" pitchFamily="34" charset="-122"/>
              </a:rPr>
              <a:t>付款</a:t>
            </a:r>
          </a:p>
        </p:txBody>
      </p:sp>
      <p:sp>
        <p:nvSpPr>
          <p:cNvPr id="59" name="圆角矩形 84"/>
          <p:cNvSpPr/>
          <p:nvPr/>
        </p:nvSpPr>
        <p:spPr bwMode="auto">
          <a:xfrm>
            <a:off x="9520684" y="4360748"/>
            <a:ext cx="1039812" cy="36671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>
                <a:latin typeface="微软雅黑" panose="020B0503020204020204" pitchFamily="34" charset="-122"/>
              </a:rPr>
              <a:t>记账</a:t>
            </a:r>
          </a:p>
        </p:txBody>
      </p:sp>
      <p:sp>
        <p:nvSpPr>
          <p:cNvPr id="8" name="流程图: 决策 7"/>
          <p:cNvSpPr/>
          <p:nvPr/>
        </p:nvSpPr>
        <p:spPr>
          <a:xfrm>
            <a:off x="4865012" y="2850761"/>
            <a:ext cx="1273390" cy="550247"/>
          </a:xfrm>
          <a:prstGeom prst="flowChartDecision">
            <a:avLst/>
          </a:prstGeom>
          <a:solidFill>
            <a:schemeClr val="accent6"/>
          </a:solidFill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268308" y="298738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校验</a:t>
            </a:r>
          </a:p>
        </p:txBody>
      </p:sp>
      <p:cxnSp>
        <p:nvCxnSpPr>
          <p:cNvPr id="11" name="直接箭头连接符 10"/>
          <p:cNvCxnSpPr>
            <a:stCxn id="45" idx="3"/>
            <a:endCxn id="8" idx="1"/>
          </p:cNvCxnSpPr>
          <p:nvPr/>
        </p:nvCxnSpPr>
        <p:spPr>
          <a:xfrm>
            <a:off x="2974976" y="3123283"/>
            <a:ext cx="1890036" cy="260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圆角矩形 49"/>
          <p:cNvSpPr/>
          <p:nvPr/>
        </p:nvSpPr>
        <p:spPr bwMode="auto">
          <a:xfrm>
            <a:off x="916985" y="5201218"/>
            <a:ext cx="1152128" cy="36512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提醒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不予通过</a:t>
            </a:r>
          </a:p>
        </p:txBody>
      </p:sp>
      <p:sp>
        <p:nvSpPr>
          <p:cNvPr id="116" name="文本框 115"/>
          <p:cNvSpPr txBox="1"/>
          <p:nvPr/>
        </p:nvSpPr>
        <p:spPr>
          <a:xfrm>
            <a:off x="2063069" y="4662849"/>
            <a:ext cx="1261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已经存在的发票</a:t>
            </a:r>
          </a:p>
        </p:txBody>
      </p:sp>
      <p:cxnSp>
        <p:nvCxnSpPr>
          <p:cNvPr id="117" name="连接符: 肘形 116"/>
          <p:cNvCxnSpPr>
            <a:cxnSpLocks/>
            <a:stCxn id="114" idx="1"/>
            <a:endCxn id="45" idx="1"/>
          </p:cNvCxnSpPr>
          <p:nvPr/>
        </p:nvCxnSpPr>
        <p:spPr>
          <a:xfrm rot="10800000" flipH="1">
            <a:off x="916984" y="3123283"/>
            <a:ext cx="905863" cy="2260498"/>
          </a:xfrm>
          <a:prstGeom prst="bentConnector3">
            <a:avLst>
              <a:gd name="adj1" fmla="val -25236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文本框 123"/>
          <p:cNvSpPr txBox="1"/>
          <p:nvPr/>
        </p:nvSpPr>
        <p:spPr>
          <a:xfrm>
            <a:off x="623392" y="3838033"/>
            <a:ext cx="3385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</a:t>
            </a:r>
          </a:p>
        </p:txBody>
      </p:sp>
      <p:sp>
        <p:nvSpPr>
          <p:cNvPr id="127" name="圆角矩形 49"/>
          <p:cNvSpPr/>
          <p:nvPr/>
        </p:nvSpPr>
        <p:spPr bwMode="auto">
          <a:xfrm>
            <a:off x="7622692" y="2941723"/>
            <a:ext cx="1152128" cy="36512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单据复核</a:t>
            </a:r>
          </a:p>
        </p:txBody>
      </p:sp>
      <p:cxnSp>
        <p:nvCxnSpPr>
          <p:cNvPr id="123" name="直接箭头连接符 122"/>
          <p:cNvCxnSpPr>
            <a:stCxn id="8" idx="3"/>
            <a:endCxn id="127" idx="1"/>
          </p:cNvCxnSpPr>
          <p:nvPr/>
        </p:nvCxnSpPr>
        <p:spPr>
          <a:xfrm flipV="1">
            <a:off x="6138402" y="3124286"/>
            <a:ext cx="1484290" cy="1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箭头连接符 125"/>
          <p:cNvCxnSpPr>
            <a:stCxn id="127" idx="3"/>
            <a:endCxn id="58" idx="1"/>
          </p:cNvCxnSpPr>
          <p:nvPr/>
        </p:nvCxnSpPr>
        <p:spPr>
          <a:xfrm flipV="1">
            <a:off x="8774820" y="3124276"/>
            <a:ext cx="745864" cy="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箭头连接符 129"/>
          <p:cNvCxnSpPr>
            <a:cxnSpLocks/>
            <a:stCxn id="58" idx="2"/>
            <a:endCxn id="59" idx="0"/>
          </p:cNvCxnSpPr>
          <p:nvPr/>
        </p:nvCxnSpPr>
        <p:spPr>
          <a:xfrm>
            <a:off x="10040590" y="3306838"/>
            <a:ext cx="0" cy="1053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箭头连接符 132"/>
          <p:cNvCxnSpPr>
            <a:cxnSpLocks/>
            <a:stCxn id="59" idx="2"/>
          </p:cNvCxnSpPr>
          <p:nvPr/>
        </p:nvCxnSpPr>
        <p:spPr>
          <a:xfrm flipH="1">
            <a:off x="10035601" y="4727461"/>
            <a:ext cx="4989" cy="898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矩形 145"/>
          <p:cNvSpPr/>
          <p:nvPr/>
        </p:nvSpPr>
        <p:spPr>
          <a:xfrm>
            <a:off x="5923390" y="3756532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F7F5F"/>
                </a:solidFill>
                <a:latin typeface="Courier New" panose="02070309020205020404" pitchFamily="49" charset="0"/>
              </a:rPr>
              <a:t>发票代码</a:t>
            </a:r>
            <a:endParaRPr lang="en-US" altLang="zh-CN" dirty="0">
              <a:solidFill>
                <a:srgbClr val="3F7F5F"/>
              </a:solidFill>
              <a:latin typeface="Courier New" panose="02070309020205020404" pitchFamily="49" charset="0"/>
            </a:endParaRPr>
          </a:p>
          <a:p>
            <a:r>
              <a:rPr lang="zh-CN" altLang="en-US" dirty="0">
                <a:solidFill>
                  <a:srgbClr val="3F7F5F"/>
                </a:solidFill>
                <a:latin typeface="Courier New" panose="02070309020205020404" pitchFamily="49" charset="0"/>
              </a:rPr>
              <a:t>发票号码</a:t>
            </a:r>
            <a:endParaRPr lang="en-US" altLang="zh-CN" dirty="0">
              <a:solidFill>
                <a:srgbClr val="3F7F5F"/>
              </a:solidFill>
              <a:latin typeface="Courier New" panose="02070309020205020404" pitchFamily="49" charset="0"/>
            </a:endParaRPr>
          </a:p>
          <a:p>
            <a:r>
              <a:rPr lang="zh-CN" altLang="en-US" dirty="0">
                <a:solidFill>
                  <a:srgbClr val="3F7F5F"/>
                </a:solidFill>
                <a:latin typeface="Courier New" panose="02070309020205020404" pitchFamily="49" charset="0"/>
              </a:rPr>
              <a:t>开票日期</a:t>
            </a:r>
            <a:endParaRPr lang="en-US" altLang="zh-CN" dirty="0">
              <a:solidFill>
                <a:srgbClr val="3F7F5F"/>
              </a:solidFill>
              <a:latin typeface="Courier New" panose="02070309020205020404" pitchFamily="49" charset="0"/>
            </a:endParaRPr>
          </a:p>
          <a:p>
            <a:r>
              <a:rPr lang="zh-CN" altLang="en-US" dirty="0">
                <a:solidFill>
                  <a:srgbClr val="3F7F5F"/>
                </a:solidFill>
                <a:latin typeface="Courier New" panose="02070309020205020404" pitchFamily="49" charset="0"/>
              </a:rPr>
              <a:t>校验码</a:t>
            </a:r>
            <a:endParaRPr lang="zh-CN" altLang="en-US" dirty="0"/>
          </a:p>
        </p:txBody>
      </p:sp>
      <p:sp>
        <p:nvSpPr>
          <p:cNvPr id="147" name="矩形: 圆角 146"/>
          <p:cNvSpPr/>
          <p:nvPr/>
        </p:nvSpPr>
        <p:spPr>
          <a:xfrm>
            <a:off x="4971524" y="3941813"/>
            <a:ext cx="1065626" cy="783193"/>
          </a:xfrm>
          <a:prstGeom prst="roundRect">
            <a:avLst/>
          </a:prstGeom>
          <a:solidFill>
            <a:schemeClr val="accent6"/>
          </a:solidFill>
        </p:spPr>
        <p:txBody>
          <a:bodyPr wrap="square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读取发票信息</a:t>
            </a:r>
          </a:p>
        </p:txBody>
      </p:sp>
      <p:cxnSp>
        <p:nvCxnSpPr>
          <p:cNvPr id="149" name="直接箭头连接符 148"/>
          <p:cNvCxnSpPr>
            <a:stCxn id="8" idx="2"/>
            <a:endCxn id="147" idx="0"/>
          </p:cNvCxnSpPr>
          <p:nvPr/>
        </p:nvCxnSpPr>
        <p:spPr>
          <a:xfrm>
            <a:off x="5501707" y="3401008"/>
            <a:ext cx="2630" cy="5408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矩形: 圆角 154"/>
          <p:cNvSpPr/>
          <p:nvPr/>
        </p:nvSpPr>
        <p:spPr>
          <a:xfrm>
            <a:off x="4971524" y="6010662"/>
            <a:ext cx="1065626" cy="442674"/>
          </a:xfrm>
          <a:prstGeom prst="roundRect">
            <a:avLst/>
          </a:prstGeom>
          <a:solidFill>
            <a:schemeClr val="accent6"/>
          </a:solidFill>
        </p:spPr>
        <p:txBody>
          <a:bodyPr wrap="square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发票池</a:t>
            </a:r>
          </a:p>
        </p:txBody>
      </p:sp>
      <p:sp>
        <p:nvSpPr>
          <p:cNvPr id="119" name="文本框 118"/>
          <p:cNvSpPr txBox="1"/>
          <p:nvPr/>
        </p:nvSpPr>
        <p:spPr>
          <a:xfrm>
            <a:off x="3247975" y="6237821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新发票，记录到发票池</a:t>
            </a:r>
          </a:p>
        </p:txBody>
      </p:sp>
      <p:grpSp>
        <p:nvGrpSpPr>
          <p:cNvPr id="156" name="组合 155"/>
          <p:cNvGrpSpPr/>
          <p:nvPr/>
        </p:nvGrpSpPr>
        <p:grpSpPr>
          <a:xfrm>
            <a:off x="3503712" y="5126777"/>
            <a:ext cx="1273390" cy="550247"/>
            <a:chOff x="3186923" y="5158765"/>
            <a:chExt cx="1273390" cy="550247"/>
          </a:xfrm>
        </p:grpSpPr>
        <p:sp>
          <p:nvSpPr>
            <p:cNvPr id="159" name="流程图: 决策 158"/>
            <p:cNvSpPr/>
            <p:nvPr/>
          </p:nvSpPr>
          <p:spPr>
            <a:xfrm>
              <a:off x="3186923" y="5158765"/>
              <a:ext cx="1273390" cy="550247"/>
            </a:xfrm>
            <a:prstGeom prst="flowChartDecision">
              <a:avLst/>
            </a:prstGeom>
            <a:solidFill>
              <a:schemeClr val="accent6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defRPr/>
              </a:pPr>
              <a:endPara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0" name="文本框 159"/>
            <p:cNvSpPr txBox="1"/>
            <p:nvPr/>
          </p:nvSpPr>
          <p:spPr>
            <a:xfrm>
              <a:off x="3359391" y="5295388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重复性校验</a:t>
              </a:r>
            </a:p>
          </p:txBody>
        </p:sp>
      </p:grpSp>
      <p:cxnSp>
        <p:nvCxnSpPr>
          <p:cNvPr id="158" name="直接连接符 157"/>
          <p:cNvCxnSpPr>
            <a:endCxn id="155" idx="0"/>
          </p:cNvCxnSpPr>
          <p:nvPr/>
        </p:nvCxnSpPr>
        <p:spPr>
          <a:xfrm flipH="1">
            <a:off x="5504337" y="4725006"/>
            <a:ext cx="10192" cy="1285656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12" name="箭头: 右 38911"/>
          <p:cNvSpPr/>
          <p:nvPr/>
        </p:nvSpPr>
        <p:spPr>
          <a:xfrm rot="10800000">
            <a:off x="4720671" y="5209779"/>
            <a:ext cx="776511" cy="347990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wrap="square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8923" name="连接符: 肘形 38922"/>
          <p:cNvCxnSpPr>
            <a:cxnSpLocks/>
            <a:stCxn id="159" idx="0"/>
            <a:endCxn id="114" idx="0"/>
          </p:cNvCxnSpPr>
          <p:nvPr/>
        </p:nvCxnSpPr>
        <p:spPr>
          <a:xfrm rot="16200000" flipH="1" flipV="1">
            <a:off x="2779507" y="3840318"/>
            <a:ext cx="74441" cy="2647358"/>
          </a:xfrm>
          <a:prstGeom prst="bentConnector3">
            <a:avLst>
              <a:gd name="adj1" fmla="val -307089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27" name="连接符: 肘形 38926"/>
          <p:cNvCxnSpPr>
            <a:stCxn id="159" idx="2"/>
            <a:endCxn id="155" idx="1"/>
          </p:cNvCxnSpPr>
          <p:nvPr/>
        </p:nvCxnSpPr>
        <p:spPr>
          <a:xfrm rot="16200000" flipH="1">
            <a:off x="4278478" y="5538952"/>
            <a:ext cx="554975" cy="831117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39" name="连接符: 肘形 38938"/>
          <p:cNvCxnSpPr>
            <a:stCxn id="46" idx="3"/>
            <a:endCxn id="127" idx="0"/>
          </p:cNvCxnSpPr>
          <p:nvPr/>
        </p:nvCxnSpPr>
        <p:spPr>
          <a:xfrm>
            <a:off x="4100076" y="2775585"/>
            <a:ext cx="4098680" cy="1661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40" name="文本框 38939"/>
          <p:cNvSpPr txBox="1"/>
          <p:nvPr/>
        </p:nvSpPr>
        <p:spPr>
          <a:xfrm>
            <a:off x="6884346" y="2394350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打印的发票与上传的</a:t>
            </a:r>
            <a:r>
              <a:rPr lang="en-US" altLang="zh-CN" dirty="0"/>
              <a:t>pdf</a:t>
            </a:r>
            <a:r>
              <a:rPr lang="zh-CN" altLang="en-US" dirty="0"/>
              <a:t>做对比</a:t>
            </a:r>
          </a:p>
        </p:txBody>
      </p:sp>
      <p:sp>
        <p:nvSpPr>
          <p:cNvPr id="190" name="圆角矩形 84"/>
          <p:cNvSpPr/>
          <p:nvPr/>
        </p:nvSpPr>
        <p:spPr bwMode="auto">
          <a:xfrm>
            <a:off x="9515695" y="5608027"/>
            <a:ext cx="1039812" cy="36671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>
                <a:latin typeface="微软雅黑" panose="020B0503020204020204" pitchFamily="34" charset="-122"/>
              </a:rPr>
              <a:t>结束</a:t>
            </a:r>
          </a:p>
        </p:txBody>
      </p:sp>
    </p:spTree>
    <p:extLst>
      <p:ext uri="{BB962C8B-B14F-4D97-AF65-F5344CB8AC3E}">
        <p14:creationId xmlns:p14="http://schemas.microsoft.com/office/powerpoint/2010/main" val="63171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矩形 2"/>
          <p:cNvSpPr>
            <a:spLocks noChangeArrowheads="1"/>
          </p:cNvSpPr>
          <p:nvPr/>
        </p:nvSpPr>
        <p:spPr bwMode="auto">
          <a:xfrm>
            <a:off x="492125" y="100013"/>
            <a:ext cx="854868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8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ts val="750"/>
              </a:spcBef>
            </a:pPr>
            <a:r>
              <a:rPr lang="zh-CN" altLang="en-US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“广”</a:t>
            </a:r>
            <a:r>
              <a:rPr lang="zh-CN" altLang="en-US" sz="3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系统接入</a:t>
            </a:r>
            <a:r>
              <a:rPr lang="en-US" altLang="zh-CN" sz="3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蓝凌移动化费控解决方案</a:t>
            </a:r>
          </a:p>
        </p:txBody>
      </p:sp>
      <p:sp>
        <p:nvSpPr>
          <p:cNvPr id="126" name="圆角矩形标注 125"/>
          <p:cNvSpPr/>
          <p:nvPr/>
        </p:nvSpPr>
        <p:spPr bwMode="auto">
          <a:xfrm>
            <a:off x="171450" y="3684588"/>
            <a:ext cx="1835150" cy="1109662"/>
          </a:xfrm>
          <a:prstGeom prst="wedgeRoundRectCallout">
            <a:avLst>
              <a:gd name="adj1" fmla="val 27880"/>
              <a:gd name="adj2" fmla="val 84311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7200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Clr>
                <a:srgbClr val="E1B40C"/>
              </a:buClr>
              <a:buSzPct val="80000"/>
              <a:defRPr/>
            </a:pPr>
            <a:r>
              <a:rPr lang="zh-CN" altLang="en-US" sz="12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当前审批人待处理流程和以处理流程分别列表显示</a:t>
            </a:r>
          </a:p>
        </p:txBody>
      </p:sp>
      <p:sp>
        <p:nvSpPr>
          <p:cNvPr id="127" name="圆角矩形 126"/>
          <p:cNvSpPr/>
          <p:nvPr/>
        </p:nvSpPr>
        <p:spPr bwMode="auto">
          <a:xfrm>
            <a:off x="779463" y="5110163"/>
            <a:ext cx="1227137" cy="395287"/>
          </a:xfrm>
          <a:prstGeom prst="roundRect">
            <a:avLst/>
          </a:prstGeom>
          <a:noFill/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2000" anchor="ctr"/>
          <a:lstStyle/>
          <a:p>
            <a:pPr algn="ctr" eaLnBrk="1" hangingPunct="1">
              <a:buClr>
                <a:srgbClr val="E1B40C"/>
              </a:buClr>
              <a:buSzPct val="80000"/>
              <a:defRPr/>
            </a:pPr>
            <a:endParaRPr lang="zh-CN" altLang="en-US" dirty="0"/>
          </a:p>
        </p:txBody>
      </p:sp>
      <p:pic>
        <p:nvPicPr>
          <p:cNvPr id="39941" name="图片 1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988" y="2546350"/>
            <a:ext cx="9863137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" name="圆角矩形标注 128"/>
          <p:cNvSpPr/>
          <p:nvPr/>
        </p:nvSpPr>
        <p:spPr bwMode="auto">
          <a:xfrm>
            <a:off x="5856288" y="3054350"/>
            <a:ext cx="2046287" cy="887413"/>
          </a:xfrm>
          <a:prstGeom prst="wedgeRoundRectCallout">
            <a:avLst>
              <a:gd name="adj1" fmla="val -50478"/>
              <a:gd name="adj2" fmla="val 95835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7200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Clr>
                <a:srgbClr val="E1B40C"/>
              </a:buClr>
              <a:buSzPct val="80000"/>
              <a:defRPr/>
            </a:pPr>
            <a:r>
              <a:rPr lang="zh-CN" altLang="en-US" sz="12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审批人同意即通过</a:t>
            </a:r>
            <a:endParaRPr lang="en-US" altLang="zh-CN" sz="120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E1B40C"/>
              </a:buClr>
              <a:buSzPct val="80000"/>
              <a:defRPr/>
            </a:pPr>
            <a:r>
              <a:rPr lang="zh-CN" altLang="en-US" sz="12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不同意即驳回</a:t>
            </a:r>
            <a:endParaRPr lang="en-US" altLang="zh-CN" sz="120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39943" name="图片 1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5475"/>
            <a:ext cx="3432175" cy="496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4" name="图片 1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088" y="1895475"/>
            <a:ext cx="3409950" cy="496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5" name="图片 1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050" y="1895475"/>
            <a:ext cx="2987675" cy="49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6" name="图片 1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363" y="1905000"/>
            <a:ext cx="3282950" cy="497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7" name="图片 1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6050" y="1905000"/>
            <a:ext cx="3155950" cy="497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8" name="Rectangle 3"/>
          <p:cNvSpPr>
            <a:spLocks noChangeArrowheads="1"/>
          </p:cNvSpPr>
          <p:nvPr/>
        </p:nvSpPr>
        <p:spPr bwMode="auto">
          <a:xfrm>
            <a:off x="528638" y="1112838"/>
            <a:ext cx="10896600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5000"/>
              </a:spcBef>
              <a:spcAft>
                <a:spcPct val="25000"/>
              </a:spcAft>
              <a:buClr>
                <a:srgbClr val="4E9EA2"/>
              </a:buClr>
              <a:buSzPct val="80000"/>
              <a:buFont typeface="Wingdings" panose="05000000000000000000" pitchFamily="2" charset="2"/>
              <a:buChar char="n"/>
            </a:pPr>
            <a:r>
              <a:rPr kumimoji="1"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支持</a:t>
            </a:r>
            <a:r>
              <a:rPr kumimoji="1" lang="zh-CN" altLang="en-US" sz="16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蓝凌私有化移动产品</a:t>
            </a:r>
            <a:r>
              <a:rPr kumimoji="1" lang="en-US" altLang="zh-CN" sz="16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KK</a:t>
            </a:r>
            <a:r>
              <a:rPr kumimoji="1" lang="zh-CN" altLang="en-US" sz="16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、云产品悦工作</a:t>
            </a:r>
            <a:r>
              <a:rPr kumimoji="1"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无缝接入，可实现在移动端随手记，记账转报销等</a:t>
            </a:r>
          </a:p>
          <a:p>
            <a:pPr eaLnBrk="1" hangingPunct="1">
              <a:spcBef>
                <a:spcPct val="25000"/>
              </a:spcBef>
              <a:spcAft>
                <a:spcPct val="25000"/>
              </a:spcAft>
              <a:buClr>
                <a:srgbClr val="4E9EA2"/>
              </a:buClr>
              <a:buSzPct val="80000"/>
              <a:buFont typeface="Wingdings" panose="05000000000000000000" pitchFamily="2" charset="2"/>
              <a:buChar char="n"/>
            </a:pPr>
            <a:r>
              <a:rPr kumimoji="1"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支持阿里钉钉、企业号、企业微信等接入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矩形 2"/>
          <p:cNvSpPr>
            <a:spLocks noChangeArrowheads="1"/>
          </p:cNvSpPr>
          <p:nvPr/>
        </p:nvSpPr>
        <p:spPr bwMode="auto">
          <a:xfrm>
            <a:off x="484188" y="63500"/>
            <a:ext cx="73183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8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ts val="750"/>
              </a:spcBef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“广”</a:t>
            </a:r>
            <a:r>
              <a:rPr lang="zh-CN" altLang="en-US" sz="3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系统接入</a:t>
            </a:r>
            <a:r>
              <a:rPr lang="en-US" altLang="zh-CN" sz="3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全面预算管理系统</a:t>
            </a:r>
          </a:p>
        </p:txBody>
      </p:sp>
      <p:sp>
        <p:nvSpPr>
          <p:cNvPr id="60" name="六边形 59"/>
          <p:cNvSpPr>
            <a:spLocks noChangeArrowheads="1"/>
          </p:cNvSpPr>
          <p:nvPr/>
        </p:nvSpPr>
        <p:spPr bwMode="auto">
          <a:xfrm>
            <a:off x="2908300" y="3159125"/>
            <a:ext cx="1223963" cy="792163"/>
          </a:xfrm>
          <a:prstGeom prst="hexagon">
            <a:avLst>
              <a:gd name="adj" fmla="val 28802"/>
              <a:gd name="vf" fmla="val 115470"/>
            </a:avLst>
          </a:prstGeom>
          <a:gradFill rotWithShape="1">
            <a:gsLst>
              <a:gs pos="0">
                <a:srgbClr val="81B861"/>
              </a:gs>
              <a:gs pos="50000">
                <a:srgbClr val="6FB242"/>
              </a:gs>
              <a:gs pos="100000">
                <a:srgbClr val="61A235"/>
              </a:gs>
            </a:gsLst>
            <a:lin ang="5400000"/>
          </a:gradFill>
          <a:ln>
            <a:noFill/>
          </a:ln>
          <a:effectLst>
            <a:outerShdw blurRad="57150" dist="19050" dir="5400000" algn="ctr" rotWithShape="0">
              <a:srgbClr val="808080">
                <a:alpha val="62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14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全面预算管理系统</a:t>
            </a:r>
          </a:p>
        </p:txBody>
      </p:sp>
      <p:grpSp>
        <p:nvGrpSpPr>
          <p:cNvPr id="40964" name="组 111"/>
          <p:cNvGrpSpPr>
            <a:grpSpLocks/>
          </p:cNvGrpSpPr>
          <p:nvPr/>
        </p:nvGrpSpPr>
        <p:grpSpPr bwMode="auto">
          <a:xfrm>
            <a:off x="1255713" y="1055688"/>
            <a:ext cx="10169525" cy="5705475"/>
            <a:chOff x="-825448" y="851183"/>
            <a:chExt cx="10169306" cy="5705335"/>
          </a:xfrm>
        </p:grpSpPr>
        <p:sp>
          <p:nvSpPr>
            <p:cNvPr id="5" name="圆角矩形 112"/>
            <p:cNvSpPr/>
            <p:nvPr/>
          </p:nvSpPr>
          <p:spPr bwMode="auto">
            <a:xfrm>
              <a:off x="2774924" y="2065590"/>
              <a:ext cx="850882" cy="360354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720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Clr>
                  <a:srgbClr val="E1B40C"/>
                </a:buClr>
                <a:buSzPct val="80000"/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预算数据</a:t>
              </a:r>
            </a:p>
          </p:txBody>
        </p:sp>
        <p:cxnSp>
          <p:nvCxnSpPr>
            <p:cNvPr id="12" name="直接连接符 19"/>
            <p:cNvCxnSpPr>
              <a:cxnSpLocks/>
            </p:cNvCxnSpPr>
            <p:nvPr/>
          </p:nvCxnSpPr>
          <p:spPr bwMode="auto">
            <a:xfrm flipH="1">
              <a:off x="2327259" y="859120"/>
              <a:ext cx="28574" cy="5697398"/>
            </a:xfrm>
            <a:prstGeom prst="line">
              <a:avLst/>
            </a:prstGeom>
            <a:ln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直接连接符 20"/>
            <p:cNvCxnSpPr>
              <a:cxnSpLocks/>
            </p:cNvCxnSpPr>
            <p:nvPr/>
          </p:nvCxnSpPr>
          <p:spPr bwMode="auto">
            <a:xfrm>
              <a:off x="4162370" y="1230586"/>
              <a:ext cx="12700" cy="5298945"/>
            </a:xfrm>
            <a:prstGeom prst="line">
              <a:avLst/>
            </a:prstGeom>
            <a:ln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直接连接符 21"/>
            <p:cNvCxnSpPr>
              <a:cxnSpLocks/>
            </p:cNvCxnSpPr>
            <p:nvPr/>
          </p:nvCxnSpPr>
          <p:spPr bwMode="auto">
            <a:xfrm>
              <a:off x="5416468" y="1533791"/>
              <a:ext cx="3175" cy="4994152"/>
            </a:xfrm>
            <a:prstGeom prst="line">
              <a:avLst/>
            </a:prstGeom>
            <a:ln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直接连接符 22"/>
            <p:cNvCxnSpPr>
              <a:cxnSpLocks/>
            </p:cNvCxnSpPr>
            <p:nvPr/>
          </p:nvCxnSpPr>
          <p:spPr bwMode="auto">
            <a:xfrm flipH="1">
              <a:off x="7048382" y="1230586"/>
              <a:ext cx="50799" cy="5325932"/>
            </a:xfrm>
            <a:prstGeom prst="line">
              <a:avLst/>
            </a:prstGeom>
            <a:ln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1005" name="TextBox 37"/>
            <p:cNvSpPr txBox="1">
              <a:spLocks noChangeArrowheads="1"/>
            </p:cNvSpPr>
            <p:nvPr/>
          </p:nvSpPr>
          <p:spPr bwMode="auto">
            <a:xfrm>
              <a:off x="-399399" y="1155449"/>
              <a:ext cx="2236713" cy="4000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全面预算管理系统</a:t>
              </a:r>
            </a:p>
          </p:txBody>
        </p:sp>
        <p:sp>
          <p:nvSpPr>
            <p:cNvPr id="41006" name="TextBox 38"/>
            <p:cNvSpPr txBox="1">
              <a:spLocks noChangeArrowheads="1"/>
            </p:cNvSpPr>
            <p:nvPr/>
          </p:nvSpPr>
          <p:spPr bwMode="auto">
            <a:xfrm>
              <a:off x="4702661" y="851183"/>
              <a:ext cx="1210698" cy="4000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费控系统</a:t>
              </a:r>
            </a:p>
          </p:txBody>
        </p:sp>
        <p:sp>
          <p:nvSpPr>
            <p:cNvPr id="41007" name="TextBox 39"/>
            <p:cNvSpPr txBox="1">
              <a:spLocks noChangeArrowheads="1"/>
            </p:cNvSpPr>
            <p:nvPr/>
          </p:nvSpPr>
          <p:spPr bwMode="auto">
            <a:xfrm>
              <a:off x="4915098" y="1218479"/>
              <a:ext cx="1108096" cy="276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费用执行过程</a:t>
              </a:r>
            </a:p>
          </p:txBody>
        </p:sp>
        <p:sp>
          <p:nvSpPr>
            <p:cNvPr id="41008" name="TextBox 51"/>
            <p:cNvSpPr txBox="1">
              <a:spLocks noChangeArrowheads="1"/>
            </p:cNvSpPr>
            <p:nvPr/>
          </p:nvSpPr>
          <p:spPr bwMode="auto">
            <a:xfrm>
              <a:off x="4224040" y="1533975"/>
              <a:ext cx="1261998" cy="276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费用申请、报告</a:t>
              </a:r>
            </a:p>
          </p:txBody>
        </p:sp>
        <p:cxnSp>
          <p:nvCxnSpPr>
            <p:cNvPr id="26" name="直接箭头连接符 33"/>
            <p:cNvCxnSpPr>
              <a:cxnSpLocks/>
            </p:cNvCxnSpPr>
            <p:nvPr/>
          </p:nvCxnSpPr>
          <p:spPr bwMode="auto">
            <a:xfrm flipV="1">
              <a:off x="-825448" y="1797310"/>
              <a:ext cx="9467646" cy="1428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1010" name="TextBox 79"/>
            <p:cNvSpPr txBox="1">
              <a:spLocks noChangeArrowheads="1"/>
            </p:cNvSpPr>
            <p:nvPr/>
          </p:nvSpPr>
          <p:spPr bwMode="auto">
            <a:xfrm>
              <a:off x="7368593" y="4728055"/>
              <a:ext cx="76398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Wingdings" panose="05000000000000000000" pitchFamily="2" charset="2"/>
                <a:buChar char="n"/>
              </a:pPr>
              <a:r>
                <a:rPr lang="zh-CN" alt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支付安全控制</a:t>
              </a:r>
              <a:endParaRPr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011" name="TextBox 80"/>
            <p:cNvSpPr txBox="1">
              <a:spLocks noChangeArrowheads="1"/>
            </p:cNvSpPr>
            <p:nvPr/>
          </p:nvSpPr>
          <p:spPr bwMode="auto">
            <a:xfrm>
              <a:off x="8435395" y="5070460"/>
              <a:ext cx="90846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Wingdings" panose="05000000000000000000" pitchFamily="2" charset="2"/>
                <a:buChar char="n"/>
              </a:pPr>
              <a:r>
                <a:rPr lang="zh-CN" alt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核算控制</a:t>
              </a:r>
              <a:endParaRPr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buFont typeface="Wingdings" panose="05000000000000000000" pitchFamily="2" charset="2"/>
                <a:buChar char="n"/>
              </a:pPr>
              <a:r>
                <a:rPr lang="en-US" altLang="zh-CN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生成凭证</a:t>
              </a:r>
              <a:endParaRPr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965" name="TextBox 51"/>
          <p:cNvSpPr txBox="1">
            <a:spLocks noChangeArrowheads="1"/>
          </p:cNvSpPr>
          <p:nvPr/>
        </p:nvSpPr>
        <p:spPr bwMode="auto">
          <a:xfrm>
            <a:off x="7519988" y="1717675"/>
            <a:ext cx="15684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费用报销、合同签到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264275" y="1717675"/>
            <a:ext cx="28892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67" name="矩形 60"/>
          <p:cNvSpPr>
            <a:spLocks noChangeArrowheads="1"/>
          </p:cNvSpPr>
          <p:nvPr/>
        </p:nvSpPr>
        <p:spPr bwMode="auto">
          <a:xfrm>
            <a:off x="4770438" y="1703388"/>
            <a:ext cx="11334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预算管理</a:t>
            </a:r>
          </a:p>
        </p:txBody>
      </p:sp>
      <p:cxnSp>
        <p:nvCxnSpPr>
          <p:cNvPr id="63" name="直接连接符 62"/>
          <p:cNvCxnSpPr>
            <a:cxnSpLocks/>
          </p:cNvCxnSpPr>
          <p:nvPr/>
        </p:nvCxnSpPr>
        <p:spPr>
          <a:xfrm>
            <a:off x="4437063" y="1395413"/>
            <a:ext cx="6254750" cy="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19"/>
          <p:cNvCxnSpPr>
            <a:cxnSpLocks/>
          </p:cNvCxnSpPr>
          <p:nvPr/>
        </p:nvCxnSpPr>
        <p:spPr bwMode="auto">
          <a:xfrm flipH="1">
            <a:off x="2759075" y="2014538"/>
            <a:ext cx="15875" cy="4835525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直接连接符 19"/>
          <p:cNvCxnSpPr>
            <a:cxnSpLocks/>
          </p:cNvCxnSpPr>
          <p:nvPr/>
        </p:nvCxnSpPr>
        <p:spPr bwMode="auto">
          <a:xfrm>
            <a:off x="10723563" y="1052513"/>
            <a:ext cx="1587" cy="5797550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8" name="圆角矩形 112"/>
          <p:cNvSpPr/>
          <p:nvPr/>
        </p:nvSpPr>
        <p:spPr bwMode="auto">
          <a:xfrm>
            <a:off x="4814888" y="5094288"/>
            <a:ext cx="1165225" cy="360362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7200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rgbClr val="E1B40C"/>
              </a:buClr>
              <a:buSzPct val="80000"/>
              <a:defRPr/>
            </a:pPr>
            <a:r>
              <a:rPr lang="zh-CN" alt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预算调整申请</a:t>
            </a:r>
          </a:p>
        </p:txBody>
      </p:sp>
      <p:cxnSp>
        <p:nvCxnSpPr>
          <p:cNvPr id="82" name="直接箭头连接符 81"/>
          <p:cNvCxnSpPr>
            <a:stCxn id="60" idx="2"/>
            <a:endCxn id="5" idx="1"/>
          </p:cNvCxnSpPr>
          <p:nvPr/>
        </p:nvCxnSpPr>
        <p:spPr>
          <a:xfrm flipV="1">
            <a:off x="3903663" y="2449513"/>
            <a:ext cx="952500" cy="709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73" name="矩形 82"/>
          <p:cNvSpPr>
            <a:spLocks noChangeArrowheads="1"/>
          </p:cNvSpPr>
          <p:nvPr/>
        </p:nvSpPr>
        <p:spPr bwMode="auto">
          <a:xfrm>
            <a:off x="1460500" y="2519363"/>
            <a:ext cx="1154113" cy="289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预算编报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b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预算控制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b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预算调整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b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预算分析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b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预算考核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b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预算报告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b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过程监控</a:t>
            </a:r>
          </a:p>
        </p:txBody>
      </p:sp>
      <p:cxnSp>
        <p:nvCxnSpPr>
          <p:cNvPr id="90" name="直接连接符 19"/>
          <p:cNvCxnSpPr>
            <a:cxnSpLocks/>
          </p:cNvCxnSpPr>
          <p:nvPr/>
        </p:nvCxnSpPr>
        <p:spPr bwMode="auto">
          <a:xfrm>
            <a:off x="1241425" y="1063625"/>
            <a:ext cx="3175" cy="5795963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975" name="矩形 90"/>
          <p:cNvSpPr>
            <a:spLocks noChangeArrowheads="1"/>
          </p:cNvSpPr>
          <p:nvPr/>
        </p:nvSpPr>
        <p:spPr bwMode="auto">
          <a:xfrm>
            <a:off x="9315450" y="2555875"/>
            <a:ext cx="1630363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、预算导入</a:t>
            </a:r>
            <a:b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、预算调整</a:t>
            </a:r>
            <a:b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、事前分析</a:t>
            </a:r>
            <a:b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、事后报账</a:t>
            </a:r>
            <a:b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、合同管理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、项目管理</a:t>
            </a:r>
            <a:b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、预算控制</a:t>
            </a:r>
            <a:b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、预算执行</a:t>
            </a:r>
            <a:b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、出纳付款</a:t>
            </a:r>
            <a:b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、财务凭证</a:t>
            </a:r>
            <a:b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、商旅功能</a:t>
            </a:r>
            <a:b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、影像功能</a:t>
            </a:r>
            <a:b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BI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b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、借款</a:t>
            </a:r>
          </a:p>
        </p:txBody>
      </p:sp>
      <p:sp>
        <p:nvSpPr>
          <p:cNvPr id="101" name="圆角矩形 112"/>
          <p:cNvSpPr/>
          <p:nvPr/>
        </p:nvSpPr>
        <p:spPr bwMode="auto">
          <a:xfrm>
            <a:off x="7118350" y="3019425"/>
            <a:ext cx="850900" cy="360363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7200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rgbClr val="E1B40C"/>
              </a:buClr>
              <a:buSzPct val="80000"/>
              <a:defRPr/>
            </a:pPr>
            <a:r>
              <a:rPr lang="zh-CN" alt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预算检查</a:t>
            </a:r>
          </a:p>
        </p:txBody>
      </p:sp>
      <p:sp>
        <p:nvSpPr>
          <p:cNvPr id="102" name="圆角矩形 112"/>
          <p:cNvSpPr/>
          <p:nvPr/>
        </p:nvSpPr>
        <p:spPr bwMode="auto">
          <a:xfrm>
            <a:off x="7116763" y="3656013"/>
            <a:ext cx="850900" cy="360362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7200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rgbClr val="E1B40C"/>
              </a:buClr>
              <a:buSzPct val="80000"/>
              <a:defRPr/>
            </a:pPr>
            <a:r>
              <a:rPr lang="zh-CN" alt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预算冻结</a:t>
            </a:r>
          </a:p>
        </p:txBody>
      </p:sp>
      <p:sp>
        <p:nvSpPr>
          <p:cNvPr id="103" name="圆角矩形 112"/>
          <p:cNvSpPr/>
          <p:nvPr/>
        </p:nvSpPr>
        <p:spPr bwMode="auto">
          <a:xfrm>
            <a:off x="7112000" y="4289425"/>
            <a:ext cx="850900" cy="360363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7200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rgbClr val="E1B40C"/>
              </a:buClr>
              <a:buSzPct val="80000"/>
              <a:defRPr/>
            </a:pPr>
            <a:r>
              <a:rPr lang="zh-CN" alt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预算扣减</a:t>
            </a:r>
          </a:p>
        </p:txBody>
      </p:sp>
      <p:cxnSp>
        <p:nvCxnSpPr>
          <p:cNvPr id="41990" name="直接箭头连接符 41989"/>
          <p:cNvCxnSpPr>
            <a:cxnSpLocks/>
            <a:stCxn id="78" idx="1"/>
            <a:endCxn id="60" idx="2"/>
          </p:cNvCxnSpPr>
          <p:nvPr/>
        </p:nvCxnSpPr>
        <p:spPr>
          <a:xfrm flipH="1" flipV="1">
            <a:off x="3903663" y="3951288"/>
            <a:ext cx="911225" cy="13239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80" name="文本框 41995"/>
          <p:cNvSpPr txBox="1">
            <a:spLocks noChangeArrowheads="1"/>
          </p:cNvSpPr>
          <p:nvPr/>
        </p:nvSpPr>
        <p:spPr bwMode="auto">
          <a:xfrm>
            <a:off x="3448050" y="2673350"/>
            <a:ext cx="11080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/>
              <a:t>预算数据拉取</a:t>
            </a:r>
          </a:p>
        </p:txBody>
      </p:sp>
      <p:sp>
        <p:nvSpPr>
          <p:cNvPr id="40981" name="文本框 111"/>
          <p:cNvSpPr txBox="1">
            <a:spLocks noChangeArrowheads="1"/>
          </p:cNvSpPr>
          <p:nvPr/>
        </p:nvSpPr>
        <p:spPr bwMode="auto">
          <a:xfrm>
            <a:off x="3830638" y="4465638"/>
            <a:ext cx="11080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/>
              <a:t>预算数据回写</a:t>
            </a:r>
          </a:p>
        </p:txBody>
      </p:sp>
      <p:cxnSp>
        <p:nvCxnSpPr>
          <p:cNvPr id="114" name="直接箭头连接符 113"/>
          <p:cNvCxnSpPr>
            <a:cxnSpLocks/>
            <a:stCxn id="78" idx="0"/>
            <a:endCxn id="5" idx="2"/>
          </p:cNvCxnSpPr>
          <p:nvPr/>
        </p:nvCxnSpPr>
        <p:spPr>
          <a:xfrm flipH="1" flipV="1">
            <a:off x="5281613" y="2630488"/>
            <a:ext cx="115887" cy="2463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83" name="文本框 116"/>
          <p:cNvSpPr txBox="1">
            <a:spLocks noChangeArrowheads="1"/>
          </p:cNvSpPr>
          <p:nvPr/>
        </p:nvSpPr>
        <p:spPr bwMode="auto">
          <a:xfrm>
            <a:off x="4833938" y="4495800"/>
            <a:ext cx="11080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/>
              <a:t>调整预算数据</a:t>
            </a:r>
          </a:p>
        </p:txBody>
      </p:sp>
      <p:cxnSp>
        <p:nvCxnSpPr>
          <p:cNvPr id="42001" name="直接箭头连接符 42000"/>
          <p:cNvCxnSpPr>
            <a:stCxn id="101" idx="1"/>
            <a:endCxn id="5" idx="3"/>
          </p:cNvCxnSpPr>
          <p:nvPr/>
        </p:nvCxnSpPr>
        <p:spPr>
          <a:xfrm flipH="1" flipV="1">
            <a:off x="5707063" y="2449513"/>
            <a:ext cx="1411287" cy="7508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/>
          <p:cNvCxnSpPr>
            <a:cxnSpLocks/>
            <a:stCxn id="102" idx="1"/>
            <a:endCxn id="5" idx="3"/>
          </p:cNvCxnSpPr>
          <p:nvPr/>
        </p:nvCxnSpPr>
        <p:spPr>
          <a:xfrm flipH="1" flipV="1">
            <a:off x="5707063" y="2449513"/>
            <a:ext cx="1409700" cy="13858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/>
          <p:cNvCxnSpPr>
            <a:cxnSpLocks/>
            <a:stCxn id="103" idx="1"/>
            <a:endCxn id="5" idx="3"/>
          </p:cNvCxnSpPr>
          <p:nvPr/>
        </p:nvCxnSpPr>
        <p:spPr>
          <a:xfrm flipH="1" flipV="1">
            <a:off x="5707063" y="2449513"/>
            <a:ext cx="1404937" cy="20193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箭头连接符 125"/>
          <p:cNvCxnSpPr>
            <a:cxnSpLocks/>
          </p:cNvCxnSpPr>
          <p:nvPr/>
        </p:nvCxnSpPr>
        <p:spPr>
          <a:xfrm flipH="1">
            <a:off x="307975" y="6132513"/>
            <a:ext cx="8413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88" name="文本框 127"/>
          <p:cNvSpPr txBox="1">
            <a:spLocks noChangeArrowheads="1"/>
          </p:cNvSpPr>
          <p:nvPr/>
        </p:nvSpPr>
        <p:spPr bwMode="auto">
          <a:xfrm>
            <a:off x="1177925" y="5949950"/>
            <a:ext cx="996473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/>
              <a:t>蓝线，标识方案</a:t>
            </a:r>
            <a:r>
              <a:rPr lang="en-US" altLang="zh-CN" sz="1200"/>
              <a:t>1</a:t>
            </a:r>
            <a:r>
              <a:rPr lang="zh-CN" altLang="en-US" sz="1200"/>
              <a:t>：执行预算数据同步，将全面预算管理系统预算数据拉取到费控系统中，作为后续业务管控的依据，执行过程中不进行数据交互</a:t>
            </a:r>
            <a:endParaRPr lang="en-US" altLang="zh-CN" sz="1200"/>
          </a:p>
          <a:p>
            <a:r>
              <a:rPr lang="zh-CN" altLang="en-US" sz="1200"/>
              <a:t>在之后进行预算执行数据回写。该方案存在数据的延迟，可以以定时任务进行实现。</a:t>
            </a:r>
            <a:endParaRPr lang="en-US" altLang="zh-CN" sz="1200"/>
          </a:p>
          <a:p>
            <a:endParaRPr lang="en-US" altLang="zh-CN" sz="1200"/>
          </a:p>
          <a:p>
            <a:r>
              <a:rPr lang="zh-CN" altLang="en-US" sz="1200"/>
              <a:t>红线，标识方案</a:t>
            </a:r>
            <a:r>
              <a:rPr lang="en-US" altLang="zh-CN" sz="1200"/>
              <a:t>2</a:t>
            </a:r>
            <a:r>
              <a:rPr lang="zh-CN" altLang="en-US" sz="1200"/>
              <a:t>：不启用费用中预算数据，预算执行过程直接调用全面预算管理系统的接口，数据实时性高，性能可能受到影响。</a:t>
            </a:r>
            <a:endParaRPr lang="en-US" altLang="zh-CN" sz="1200"/>
          </a:p>
        </p:txBody>
      </p:sp>
      <p:cxnSp>
        <p:nvCxnSpPr>
          <p:cNvPr id="42008" name="直接箭头连接符 42007"/>
          <p:cNvCxnSpPr>
            <a:stCxn id="101" idx="1"/>
            <a:endCxn id="60" idx="2"/>
          </p:cNvCxnSpPr>
          <p:nvPr/>
        </p:nvCxnSpPr>
        <p:spPr>
          <a:xfrm flipH="1">
            <a:off x="4132263" y="3200400"/>
            <a:ext cx="2986087" cy="35401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1" name="直接箭头连接符 130"/>
          <p:cNvCxnSpPr>
            <a:cxnSpLocks/>
            <a:stCxn id="102" idx="1"/>
            <a:endCxn id="60" idx="2"/>
          </p:cNvCxnSpPr>
          <p:nvPr/>
        </p:nvCxnSpPr>
        <p:spPr>
          <a:xfrm flipH="1" flipV="1">
            <a:off x="4132263" y="3554413"/>
            <a:ext cx="2984500" cy="2809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4" name="直接箭头连接符 133"/>
          <p:cNvCxnSpPr>
            <a:cxnSpLocks/>
            <a:stCxn id="103" idx="1"/>
            <a:endCxn id="60" idx="2"/>
          </p:cNvCxnSpPr>
          <p:nvPr/>
        </p:nvCxnSpPr>
        <p:spPr>
          <a:xfrm flipH="1" flipV="1">
            <a:off x="4132263" y="3554413"/>
            <a:ext cx="2979737" cy="9144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014" name="直接箭头连接符 42013"/>
          <p:cNvCxnSpPr/>
          <p:nvPr/>
        </p:nvCxnSpPr>
        <p:spPr>
          <a:xfrm flipH="1">
            <a:off x="4040188" y="2630488"/>
            <a:ext cx="898525" cy="747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93" name="文本框 138"/>
          <p:cNvSpPr txBox="1">
            <a:spLocks noChangeArrowheads="1"/>
          </p:cNvSpPr>
          <p:nvPr/>
        </p:nvSpPr>
        <p:spPr bwMode="auto">
          <a:xfrm>
            <a:off x="4083050" y="2947988"/>
            <a:ext cx="11080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/>
              <a:t>预算执行回写</a:t>
            </a:r>
          </a:p>
        </p:txBody>
      </p:sp>
      <p:sp>
        <p:nvSpPr>
          <p:cNvPr id="40994" name="文本框 139"/>
          <p:cNvSpPr txBox="1">
            <a:spLocks noChangeArrowheads="1"/>
          </p:cNvSpPr>
          <p:nvPr/>
        </p:nvSpPr>
        <p:spPr bwMode="auto">
          <a:xfrm>
            <a:off x="5630863" y="2605088"/>
            <a:ext cx="24923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/>
              <a:t>预算执行过程使用费控中预算数据</a:t>
            </a:r>
          </a:p>
        </p:txBody>
      </p:sp>
      <p:cxnSp>
        <p:nvCxnSpPr>
          <p:cNvPr id="143" name="直接箭头连接符 142"/>
          <p:cNvCxnSpPr>
            <a:cxnSpLocks/>
          </p:cNvCxnSpPr>
          <p:nvPr/>
        </p:nvCxnSpPr>
        <p:spPr>
          <a:xfrm flipH="1">
            <a:off x="304800" y="6491288"/>
            <a:ext cx="90646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9" name="文本框 148"/>
          <p:cNvSpPr txBox="1"/>
          <p:nvPr/>
        </p:nvSpPr>
        <p:spPr>
          <a:xfrm>
            <a:off x="5402263" y="3233738"/>
            <a:ext cx="365125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</a:rPr>
              <a:t>①</a:t>
            </a:r>
          </a:p>
        </p:txBody>
      </p:sp>
      <p:sp>
        <p:nvSpPr>
          <p:cNvPr id="150" name="文本框 149"/>
          <p:cNvSpPr txBox="1"/>
          <p:nvPr/>
        </p:nvSpPr>
        <p:spPr>
          <a:xfrm>
            <a:off x="5699125" y="3589338"/>
            <a:ext cx="365125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</a:rPr>
              <a:t>②</a:t>
            </a:r>
          </a:p>
        </p:txBody>
      </p:sp>
      <p:sp>
        <p:nvSpPr>
          <p:cNvPr id="151" name="文本框 150"/>
          <p:cNvSpPr txBox="1"/>
          <p:nvPr/>
        </p:nvSpPr>
        <p:spPr>
          <a:xfrm>
            <a:off x="5662613" y="3940175"/>
            <a:ext cx="363537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</a:rPr>
              <a:t>③</a:t>
            </a:r>
          </a:p>
        </p:txBody>
      </p:sp>
      <p:sp>
        <p:nvSpPr>
          <p:cNvPr id="152" name="文本框 151"/>
          <p:cNvSpPr txBox="1"/>
          <p:nvPr/>
        </p:nvSpPr>
        <p:spPr>
          <a:xfrm>
            <a:off x="6843713" y="5124450"/>
            <a:ext cx="2032000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</a:rPr>
              <a:t>①、调用接口进行预算检查</a:t>
            </a:r>
            <a:endParaRPr lang="en-US" altLang="zh-CN" sz="1200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defRPr/>
            </a:pP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</a:rPr>
              <a:t>②、调用接口进行预算占用</a:t>
            </a:r>
            <a:endParaRPr lang="en-US" altLang="zh-CN" sz="1200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defRPr/>
            </a:pP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</a:rPr>
              <a:t>③、调用接口进行预算扣减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矩形 2"/>
          <p:cNvSpPr>
            <a:spLocks noChangeArrowheads="1"/>
          </p:cNvSpPr>
          <p:nvPr/>
        </p:nvSpPr>
        <p:spPr bwMode="auto">
          <a:xfrm>
            <a:off x="492125" y="100013"/>
            <a:ext cx="813911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8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ts val="750"/>
              </a:spcBef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“广”</a:t>
            </a:r>
            <a:r>
              <a:rPr lang="zh-CN" altLang="en-US" sz="3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系统接入</a:t>
            </a:r>
            <a:r>
              <a:rPr lang="en-US" altLang="zh-CN" sz="3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蓝凌商旅管理解决方案</a:t>
            </a:r>
          </a:p>
        </p:txBody>
      </p:sp>
      <p:grpSp>
        <p:nvGrpSpPr>
          <p:cNvPr id="43011" name="组 1"/>
          <p:cNvGrpSpPr>
            <a:grpSpLocks/>
          </p:cNvGrpSpPr>
          <p:nvPr/>
        </p:nvGrpSpPr>
        <p:grpSpPr bwMode="auto">
          <a:xfrm>
            <a:off x="255588" y="1196975"/>
            <a:ext cx="11672887" cy="5545138"/>
            <a:chOff x="39944" y="692696"/>
            <a:chExt cx="12152058" cy="6119488"/>
          </a:xfrm>
        </p:grpSpPr>
        <p:sp>
          <p:nvSpPr>
            <p:cNvPr id="24" name="矩形 23"/>
            <p:cNvSpPr/>
            <p:nvPr/>
          </p:nvSpPr>
          <p:spPr>
            <a:xfrm>
              <a:off x="49860" y="3565859"/>
              <a:ext cx="12069425" cy="1154522"/>
            </a:xfrm>
            <a:prstGeom prst="rect">
              <a:avLst/>
            </a:prstGeom>
            <a:solidFill>
              <a:srgbClr val="F4F6DC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sz="1400" b="1">
                <a:solidFill>
                  <a:schemeClr val="tx2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41596" y="1165717"/>
              <a:ext cx="12071078" cy="1149265"/>
            </a:xfrm>
            <a:prstGeom prst="rect">
              <a:avLst/>
            </a:prstGeom>
            <a:solidFill>
              <a:srgbClr val="F4F6DC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sz="1400" b="1" dirty="0">
                <a:solidFill>
                  <a:schemeClr val="tx2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6" name="矩形 25"/>
            <p:cNvSpPr>
              <a:spLocks noChangeArrowheads="1"/>
            </p:cNvSpPr>
            <p:nvPr/>
          </p:nvSpPr>
          <p:spPr bwMode="auto">
            <a:xfrm>
              <a:off x="39944" y="1165717"/>
              <a:ext cx="623055" cy="1149265"/>
            </a:xfrm>
            <a:prstGeom prst="rect">
              <a:avLst/>
            </a:prstGeom>
            <a:solidFill>
              <a:srgbClr val="AFABAB"/>
            </a:solidFill>
            <a:ln>
              <a:noFill/>
            </a:ln>
            <a:effectLst>
              <a:outerShdw blurRad="57150" dist="19050" dir="5400000" algn="ctr" rotWithShape="0">
                <a:srgbClr val="808080">
                  <a:alpha val="62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zh-CN" altLang="en-US" sz="14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外部系统</a:t>
              </a:r>
            </a:p>
          </p:txBody>
        </p:sp>
        <p:sp>
          <p:nvSpPr>
            <p:cNvPr id="27" name="燕尾形 26"/>
            <p:cNvSpPr/>
            <p:nvPr/>
          </p:nvSpPr>
          <p:spPr>
            <a:xfrm>
              <a:off x="823308" y="692696"/>
              <a:ext cx="1799754" cy="359146"/>
            </a:xfrm>
            <a:prstGeom prst="chevro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14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差旅计划</a:t>
              </a:r>
            </a:p>
          </p:txBody>
        </p:sp>
        <p:sp>
          <p:nvSpPr>
            <p:cNvPr id="28" name="燕尾形 27"/>
            <p:cNvSpPr/>
            <p:nvPr/>
          </p:nvSpPr>
          <p:spPr>
            <a:xfrm>
              <a:off x="2837908" y="717223"/>
              <a:ext cx="1801407" cy="359146"/>
            </a:xfrm>
            <a:prstGeom prst="chevro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商旅预订</a:t>
              </a:r>
            </a:p>
          </p:txBody>
        </p:sp>
        <p:sp>
          <p:nvSpPr>
            <p:cNvPr id="29" name="燕尾形 28"/>
            <p:cNvSpPr/>
            <p:nvPr/>
          </p:nvSpPr>
          <p:spPr>
            <a:xfrm>
              <a:off x="4769876" y="727735"/>
              <a:ext cx="1799754" cy="359146"/>
            </a:xfrm>
            <a:prstGeom prst="chevro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订单交易</a:t>
              </a:r>
            </a:p>
          </p:txBody>
        </p:sp>
        <p:sp>
          <p:nvSpPr>
            <p:cNvPr id="30" name="燕尾形 29"/>
            <p:cNvSpPr/>
            <p:nvPr/>
          </p:nvSpPr>
          <p:spPr>
            <a:xfrm>
              <a:off x="6723328" y="722479"/>
              <a:ext cx="1799754" cy="359145"/>
            </a:xfrm>
            <a:prstGeom prst="chevro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结算对账</a:t>
              </a:r>
            </a:p>
          </p:txBody>
        </p:sp>
        <p:sp>
          <p:nvSpPr>
            <p:cNvPr id="31" name="燕尾形 30"/>
            <p:cNvSpPr/>
            <p:nvPr/>
          </p:nvSpPr>
          <p:spPr>
            <a:xfrm>
              <a:off x="190336" y="696200"/>
              <a:ext cx="621403" cy="360897"/>
            </a:xfrm>
            <a:prstGeom prst="chevron">
              <a:avLst/>
            </a:prstGeom>
            <a:solidFill>
              <a:srgbClr val="008FFA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49860" y="2360532"/>
              <a:ext cx="12069425" cy="1168537"/>
            </a:xfrm>
            <a:prstGeom prst="rect">
              <a:avLst/>
            </a:prstGeom>
            <a:solidFill>
              <a:srgbClr val="F4F6DC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sz="1400" b="1">
                <a:solidFill>
                  <a:schemeClr val="tx2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3" name="矩形 32"/>
            <p:cNvSpPr>
              <a:spLocks noChangeArrowheads="1"/>
            </p:cNvSpPr>
            <p:nvPr/>
          </p:nvSpPr>
          <p:spPr bwMode="auto">
            <a:xfrm>
              <a:off x="39944" y="2360532"/>
              <a:ext cx="623055" cy="1168537"/>
            </a:xfrm>
            <a:prstGeom prst="rect">
              <a:avLst/>
            </a:prstGeom>
            <a:solidFill>
              <a:srgbClr val="AFABAB"/>
            </a:solidFill>
            <a:ln>
              <a:noFill/>
            </a:ln>
            <a:effectLst>
              <a:outerShdw blurRad="57150" dist="19050" dir="5400000" algn="ctr" rotWithShape="0">
                <a:srgbClr val="808080">
                  <a:alpha val="62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zh-CN" altLang="en-US" sz="14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员工</a:t>
              </a:r>
            </a:p>
          </p:txBody>
        </p:sp>
        <p:sp>
          <p:nvSpPr>
            <p:cNvPr id="34" name="矩形 33"/>
            <p:cNvSpPr>
              <a:spLocks noChangeArrowheads="1"/>
            </p:cNvSpPr>
            <p:nvPr/>
          </p:nvSpPr>
          <p:spPr bwMode="auto">
            <a:xfrm>
              <a:off x="53165" y="3565859"/>
              <a:ext cx="623055" cy="1154522"/>
            </a:xfrm>
            <a:prstGeom prst="rect">
              <a:avLst/>
            </a:prstGeom>
            <a:solidFill>
              <a:srgbClr val="AFABAB"/>
            </a:solidFill>
            <a:ln>
              <a:noFill/>
            </a:ln>
            <a:effectLst>
              <a:outerShdw blurRad="57150" dist="19050" dir="5400000" algn="ctr" rotWithShape="0">
                <a:srgbClr val="808080">
                  <a:alpha val="62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schemeClr val="dk1"/>
                  </a:solidFill>
                  <a:latin typeface="+mn-lt"/>
                  <a:ea typeface="+mn-ea"/>
                </a:rPr>
                <a:t>业务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3279171" y="1295360"/>
              <a:ext cx="824680" cy="35739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dirty="0">
                  <a:latin typeface="微软雅黑" panose="020B0503020204020204" pitchFamily="34" charset="-122"/>
                </a:rPr>
                <a:t>预订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5224359" y="1249809"/>
              <a:ext cx="864345" cy="4502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订单交易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49860" y="4730893"/>
              <a:ext cx="12069425" cy="2018222"/>
            </a:xfrm>
            <a:prstGeom prst="rect">
              <a:avLst/>
            </a:prstGeom>
            <a:solidFill>
              <a:srgbClr val="F4F6DC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sz="1400" b="1">
                <a:solidFill>
                  <a:schemeClr val="tx2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>
              <a:spLocks noChangeArrowheads="1"/>
            </p:cNvSpPr>
            <p:nvPr/>
          </p:nvSpPr>
          <p:spPr bwMode="auto">
            <a:xfrm>
              <a:off x="54817" y="4764179"/>
              <a:ext cx="623056" cy="2011214"/>
            </a:xfrm>
            <a:prstGeom prst="rect">
              <a:avLst/>
            </a:prstGeom>
            <a:solidFill>
              <a:srgbClr val="AFABAB"/>
            </a:solidFill>
            <a:ln>
              <a:noFill/>
            </a:ln>
            <a:effectLst>
              <a:outerShdw blurRad="57150" dist="19050" dir="5400000" algn="ctr" rotWithShape="0">
                <a:srgbClr val="808080">
                  <a:alpha val="62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schemeClr val="dk1"/>
                  </a:solidFill>
                  <a:latin typeface="+mn-lt"/>
                  <a:ea typeface="+mn-ea"/>
                </a:rPr>
                <a:t>财务</a:t>
              </a:r>
            </a:p>
          </p:txBody>
        </p:sp>
        <p:sp>
          <p:nvSpPr>
            <p:cNvPr id="39" name="燕尾形 38"/>
            <p:cNvSpPr/>
            <p:nvPr/>
          </p:nvSpPr>
          <p:spPr>
            <a:xfrm>
              <a:off x="10800457" y="722479"/>
              <a:ext cx="1391545" cy="364401"/>
            </a:xfrm>
            <a:prstGeom prst="chevro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开票支付</a:t>
              </a:r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1124093" y="2670624"/>
              <a:ext cx="1080844" cy="404695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填写出差申请</a:t>
              </a:r>
            </a:p>
          </p:txBody>
        </p:sp>
        <p:cxnSp>
          <p:nvCxnSpPr>
            <p:cNvPr id="41" name="肘形连接符 40"/>
            <p:cNvCxnSpPr>
              <a:endCxn id="43" idx="1"/>
            </p:cNvCxnSpPr>
            <p:nvPr/>
          </p:nvCxnSpPr>
          <p:spPr>
            <a:xfrm flipV="1">
              <a:off x="2209895" y="1474056"/>
              <a:ext cx="1069276" cy="2573584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矩形 41"/>
            <p:cNvSpPr/>
            <p:nvPr/>
          </p:nvSpPr>
          <p:spPr>
            <a:xfrm>
              <a:off x="7017503" y="1284848"/>
              <a:ext cx="864344" cy="346882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月结对账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7098483" y="4776443"/>
              <a:ext cx="1049444" cy="346882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月结交易费用对账</a:t>
              </a:r>
            </a:p>
          </p:txBody>
        </p:sp>
        <p:sp>
          <p:nvSpPr>
            <p:cNvPr id="44" name="燕尾形 43"/>
            <p:cNvSpPr/>
            <p:nvPr/>
          </p:nvSpPr>
          <p:spPr>
            <a:xfrm>
              <a:off x="8847005" y="715472"/>
              <a:ext cx="1953452" cy="366153"/>
            </a:xfrm>
            <a:prstGeom prst="chevro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14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费用报销</a:t>
              </a:r>
            </a:p>
          </p:txBody>
        </p:sp>
        <p:sp>
          <p:nvSpPr>
            <p:cNvPr id="45" name="矩形 44"/>
            <p:cNvSpPr/>
            <p:nvPr/>
          </p:nvSpPr>
          <p:spPr>
            <a:xfrm>
              <a:off x="8093388" y="6234047"/>
              <a:ext cx="910620" cy="45199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总账凭证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9380816" y="4878055"/>
              <a:ext cx="1591518" cy="39944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自动：商旅费用</a:t>
              </a: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defRPr/>
              </a:pP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报销</a:t>
              </a:r>
            </a:p>
          </p:txBody>
        </p:sp>
        <p:cxnSp>
          <p:nvCxnSpPr>
            <p:cNvPr id="47" name="肘形连接符 46"/>
            <p:cNvCxnSpPr>
              <a:endCxn id="43092" idx="0"/>
            </p:cNvCxnSpPr>
            <p:nvPr/>
          </p:nvCxnSpPr>
          <p:spPr>
            <a:xfrm rot="10800000">
              <a:off x="8547872" y="6298868"/>
              <a:ext cx="1087455" cy="374913"/>
            </a:xfrm>
            <a:prstGeom prst="bentConnector4">
              <a:avLst>
                <a:gd name="adj1" fmla="val 29056"/>
                <a:gd name="adj2" fmla="val 160907"/>
              </a:avLst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3036" name="文本框 47"/>
            <p:cNvSpPr txBox="1">
              <a:spLocks noChangeArrowheads="1"/>
            </p:cNvSpPr>
            <p:nvPr/>
          </p:nvSpPr>
          <p:spPr bwMode="auto">
            <a:xfrm>
              <a:off x="4587712" y="2996960"/>
              <a:ext cx="24237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00"/>
                <a:t> </a:t>
              </a:r>
              <a:endParaRPr lang="zh-CN" altLang="en-US" sz="1600"/>
            </a:p>
          </p:txBody>
        </p:sp>
        <p:sp>
          <p:nvSpPr>
            <p:cNvPr id="43037" name="文本框 99"/>
            <p:cNvSpPr txBox="1">
              <a:spLocks noChangeArrowheads="1"/>
            </p:cNvSpPr>
            <p:nvPr/>
          </p:nvSpPr>
          <p:spPr bwMode="auto">
            <a:xfrm>
              <a:off x="8719171" y="6048292"/>
              <a:ext cx="43903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记账</a:t>
              </a:r>
            </a:p>
          </p:txBody>
        </p:sp>
        <p:sp>
          <p:nvSpPr>
            <p:cNvPr id="50" name="圆角矩形 49"/>
            <p:cNvSpPr/>
            <p:nvPr/>
          </p:nvSpPr>
          <p:spPr>
            <a:xfrm>
              <a:off x="1129051" y="3846168"/>
              <a:ext cx="1080844" cy="40294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审批</a:t>
              </a:r>
            </a:p>
          </p:txBody>
        </p:sp>
        <p:sp>
          <p:nvSpPr>
            <p:cNvPr id="51" name="流程图: 文档 119"/>
            <p:cNvSpPr/>
            <p:nvPr/>
          </p:nvSpPr>
          <p:spPr>
            <a:xfrm>
              <a:off x="1758717" y="4235096"/>
              <a:ext cx="1079191" cy="395936"/>
            </a:xfrm>
            <a:prstGeom prst="flowChartDocumen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出差申请单</a:t>
              </a:r>
            </a:p>
          </p:txBody>
        </p:sp>
        <p:sp>
          <p:nvSpPr>
            <p:cNvPr id="52" name="流程图: 多文档 121"/>
            <p:cNvSpPr/>
            <p:nvPr/>
          </p:nvSpPr>
          <p:spPr>
            <a:xfrm>
              <a:off x="3426258" y="1615963"/>
              <a:ext cx="1330397" cy="606167"/>
            </a:xfrm>
            <a:prstGeom prst="flowChartMultidocumen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机票、酒店、火车票订单</a:t>
              </a:r>
            </a:p>
          </p:txBody>
        </p:sp>
        <p:sp>
          <p:nvSpPr>
            <p:cNvPr id="53" name="流程图: 库存数据 124"/>
            <p:cNvSpPr/>
            <p:nvPr/>
          </p:nvSpPr>
          <p:spPr>
            <a:xfrm>
              <a:off x="5272287" y="1675529"/>
              <a:ext cx="1670846" cy="378417"/>
            </a:xfrm>
            <a:prstGeom prst="flowChartOnlineStorag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订单交易记录</a:t>
              </a:r>
            </a:p>
          </p:txBody>
        </p:sp>
        <p:sp>
          <p:nvSpPr>
            <p:cNvPr id="54" name="流程图: 库存数据 130"/>
            <p:cNvSpPr/>
            <p:nvPr/>
          </p:nvSpPr>
          <p:spPr>
            <a:xfrm>
              <a:off x="7586020" y="5100549"/>
              <a:ext cx="1505579" cy="378417"/>
            </a:xfrm>
            <a:prstGeom prst="flowChartOnlineStorag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月结订单交易费用明细</a:t>
              </a:r>
            </a:p>
          </p:txBody>
        </p:sp>
        <p:sp>
          <p:nvSpPr>
            <p:cNvPr id="55" name="流程图: 数据 22528"/>
            <p:cNvSpPr/>
            <p:nvPr/>
          </p:nvSpPr>
          <p:spPr>
            <a:xfrm>
              <a:off x="9286614" y="1433762"/>
              <a:ext cx="1641099" cy="613175"/>
            </a:xfrm>
            <a:prstGeom prst="flowChartInputOutpu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订单、交易、月结对账单</a:t>
              </a:r>
            </a:p>
          </p:txBody>
        </p:sp>
        <p:cxnSp>
          <p:nvCxnSpPr>
            <p:cNvPr id="56" name="直接箭头连接符 22533"/>
            <p:cNvCxnSpPr>
              <a:stCxn id="92" idx="2"/>
            </p:cNvCxnSpPr>
            <p:nvPr/>
          </p:nvCxnSpPr>
          <p:spPr>
            <a:xfrm>
              <a:off x="1664515" y="3075319"/>
              <a:ext cx="4959" cy="77084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圆角矩形 56"/>
            <p:cNvSpPr/>
            <p:nvPr/>
          </p:nvSpPr>
          <p:spPr>
            <a:xfrm>
              <a:off x="9217202" y="2463897"/>
              <a:ext cx="1213057" cy="404695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订单费用确认和分摊</a:t>
              </a:r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9286614" y="3735797"/>
              <a:ext cx="1082497" cy="404695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费用确认</a:t>
              </a:r>
            </a:p>
          </p:txBody>
        </p:sp>
        <p:sp>
          <p:nvSpPr>
            <p:cNvPr id="59" name="流程图: 多文档 155"/>
            <p:cNvSpPr/>
            <p:nvPr/>
          </p:nvSpPr>
          <p:spPr>
            <a:xfrm>
              <a:off x="10018746" y="4000338"/>
              <a:ext cx="1330396" cy="606167"/>
            </a:xfrm>
            <a:prstGeom prst="flowChartMultidocumen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经确认的费用清单</a:t>
              </a:r>
            </a:p>
          </p:txBody>
        </p:sp>
        <p:sp>
          <p:nvSpPr>
            <p:cNvPr id="60" name="流程图: 文档 157"/>
            <p:cNvSpPr/>
            <p:nvPr/>
          </p:nvSpPr>
          <p:spPr>
            <a:xfrm>
              <a:off x="10101379" y="2838809"/>
              <a:ext cx="1079191" cy="397687"/>
            </a:xfrm>
            <a:prstGeom prst="flowChartDocumen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费用分摊表</a:t>
              </a:r>
            </a:p>
          </p:txBody>
        </p:sp>
        <p:sp>
          <p:nvSpPr>
            <p:cNvPr id="74" name="流程图: 多文档 160"/>
            <p:cNvSpPr/>
            <p:nvPr/>
          </p:nvSpPr>
          <p:spPr>
            <a:xfrm>
              <a:off x="7582715" y="1572164"/>
              <a:ext cx="1330396" cy="607920"/>
            </a:xfrm>
            <a:prstGeom prst="flowChartMultidocumen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dirty="0">
                  <a:latin typeface="微软雅黑" panose="020B0503020204020204" pitchFamily="34" charset="-122"/>
                </a:rPr>
                <a:t>对账单</a:t>
              </a:r>
            </a:p>
          </p:txBody>
        </p:sp>
        <p:sp>
          <p:nvSpPr>
            <p:cNvPr id="75" name="矩形 74"/>
            <p:cNvSpPr/>
            <p:nvPr/>
          </p:nvSpPr>
          <p:spPr>
            <a:xfrm>
              <a:off x="9380816" y="5422904"/>
              <a:ext cx="1591518" cy="34337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自动：报销对账</a:t>
              </a:r>
            </a:p>
          </p:txBody>
        </p:sp>
        <p:sp>
          <p:nvSpPr>
            <p:cNvPr id="76" name="圆角矩形 75"/>
            <p:cNvSpPr/>
            <p:nvPr/>
          </p:nvSpPr>
          <p:spPr>
            <a:xfrm>
              <a:off x="9635327" y="5857382"/>
              <a:ext cx="1082496" cy="40294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dirty="0">
                  <a:latin typeface="微软雅黑" panose="020B0503020204020204" pitchFamily="34" charset="-122"/>
                </a:rPr>
                <a:t>付款</a:t>
              </a:r>
            </a:p>
          </p:txBody>
        </p:sp>
        <p:sp>
          <p:nvSpPr>
            <p:cNvPr id="85" name="圆角矩形 84"/>
            <p:cNvSpPr/>
            <p:nvPr/>
          </p:nvSpPr>
          <p:spPr>
            <a:xfrm>
              <a:off x="9635327" y="6407488"/>
              <a:ext cx="1082496" cy="40469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dirty="0">
                  <a:latin typeface="微软雅黑" panose="020B0503020204020204" pitchFamily="34" charset="-122"/>
                </a:rPr>
                <a:t>记账</a:t>
              </a:r>
            </a:p>
          </p:txBody>
        </p:sp>
        <p:sp>
          <p:nvSpPr>
            <p:cNvPr id="86" name="矩形 85"/>
            <p:cNvSpPr/>
            <p:nvPr/>
          </p:nvSpPr>
          <p:spPr>
            <a:xfrm>
              <a:off x="11349142" y="5846871"/>
              <a:ext cx="697425" cy="592152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付款给商旅</a:t>
              </a:r>
            </a:p>
          </p:txBody>
        </p:sp>
        <p:cxnSp>
          <p:nvCxnSpPr>
            <p:cNvPr id="87" name="直接箭头连接符 22547"/>
            <p:cNvCxnSpPr/>
            <p:nvPr/>
          </p:nvCxnSpPr>
          <p:spPr>
            <a:xfrm flipV="1">
              <a:off x="10717823" y="6142947"/>
              <a:ext cx="631319" cy="175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8" name="直接箭头连接符 22551"/>
            <p:cNvCxnSpPr>
              <a:stCxn id="43" idx="3"/>
              <a:endCxn id="47" idx="1"/>
            </p:cNvCxnSpPr>
            <p:nvPr/>
          </p:nvCxnSpPr>
          <p:spPr>
            <a:xfrm>
              <a:off x="4103851" y="1474056"/>
              <a:ext cx="1120508" cy="1752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89" name="直接箭头连接符 22554"/>
            <p:cNvCxnSpPr>
              <a:stCxn id="47" idx="3"/>
              <a:endCxn id="116" idx="1"/>
            </p:cNvCxnSpPr>
            <p:nvPr/>
          </p:nvCxnSpPr>
          <p:spPr>
            <a:xfrm flipV="1">
              <a:off x="6088704" y="1458289"/>
              <a:ext cx="928799" cy="17519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90" name="肘形连接符 89"/>
            <p:cNvCxnSpPr>
              <a:stCxn id="116" idx="2"/>
              <a:endCxn id="43088" idx="0"/>
            </p:cNvCxnSpPr>
            <p:nvPr/>
          </p:nvCxnSpPr>
          <p:spPr>
            <a:xfrm rot="16200000" flipH="1">
              <a:off x="5964083" y="3116495"/>
              <a:ext cx="3144713" cy="175183"/>
            </a:xfrm>
            <a:prstGeom prst="bentConnector3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91" name="肘形连接符 90"/>
            <p:cNvCxnSpPr>
              <a:stCxn id="43" idx="0"/>
            </p:cNvCxnSpPr>
            <p:nvPr/>
          </p:nvCxnSpPr>
          <p:spPr>
            <a:xfrm rot="16200000" flipH="1">
              <a:off x="6912769" y="-1925072"/>
              <a:ext cx="138403" cy="6579266"/>
            </a:xfrm>
            <a:prstGeom prst="bentConnector3">
              <a:avLst>
                <a:gd name="adj1" fmla="val -123818"/>
              </a:avLst>
            </a:prstGeom>
            <a:ln w="28575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2" name="肘形连接符 91"/>
            <p:cNvCxnSpPr>
              <a:stCxn id="47" idx="0"/>
            </p:cNvCxnSpPr>
            <p:nvPr/>
          </p:nvCxnSpPr>
          <p:spPr>
            <a:xfrm rot="16200000" flipH="1">
              <a:off x="7790697" y="-883530"/>
              <a:ext cx="183953" cy="4450632"/>
            </a:xfrm>
            <a:prstGeom prst="bentConnector3">
              <a:avLst>
                <a:gd name="adj1" fmla="val -32432"/>
              </a:avLst>
            </a:prstGeom>
            <a:ln w="28575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3" name="肘形连接符 92"/>
            <p:cNvCxnSpPr>
              <a:stCxn id="43088" idx="3"/>
            </p:cNvCxnSpPr>
            <p:nvPr/>
          </p:nvCxnSpPr>
          <p:spPr>
            <a:xfrm flipV="1">
              <a:off x="8147927" y="1740349"/>
              <a:ext cx="1303954" cy="3209534"/>
            </a:xfrm>
            <a:prstGeom prst="bentConnector3">
              <a:avLst>
                <a:gd name="adj1" fmla="val 70514"/>
              </a:avLst>
            </a:prstGeom>
            <a:ln w="28575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4" name="直接箭头连接符 22568"/>
            <p:cNvCxnSpPr/>
            <p:nvPr/>
          </p:nvCxnSpPr>
          <p:spPr>
            <a:xfrm>
              <a:off x="9823731" y="2868592"/>
              <a:ext cx="4957" cy="86720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箭头连接符 22588"/>
            <p:cNvCxnSpPr/>
            <p:nvPr/>
          </p:nvCxnSpPr>
          <p:spPr>
            <a:xfrm flipH="1">
              <a:off x="9828689" y="4140492"/>
              <a:ext cx="0" cy="7375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129"/>
            <p:cNvCxnSpPr/>
            <p:nvPr/>
          </p:nvCxnSpPr>
          <p:spPr>
            <a:xfrm>
              <a:off x="10177402" y="5277494"/>
              <a:ext cx="0" cy="14541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142"/>
            <p:cNvCxnSpPr/>
            <p:nvPr/>
          </p:nvCxnSpPr>
          <p:spPr>
            <a:xfrm flipH="1">
              <a:off x="10177402" y="5766282"/>
              <a:ext cx="0" cy="17519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箭头连接符 144"/>
            <p:cNvCxnSpPr/>
            <p:nvPr/>
          </p:nvCxnSpPr>
          <p:spPr>
            <a:xfrm flipH="1">
              <a:off x="10177402" y="6346171"/>
              <a:ext cx="0" cy="12613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直角三角形 98"/>
            <p:cNvSpPr/>
            <p:nvPr/>
          </p:nvSpPr>
          <p:spPr>
            <a:xfrm rot="16200000">
              <a:off x="4341328" y="1716001"/>
              <a:ext cx="367905" cy="472663"/>
            </a:xfrm>
            <a:prstGeom prst="rt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anchor="ctr"/>
            <a:lstStyle/>
            <a:p>
              <a:pPr algn="ctr">
                <a:defRPr/>
              </a:pPr>
              <a:r>
                <a:rPr lang="zh-CN" altLang="en-US" sz="900" dirty="0"/>
                <a:t>商旅</a:t>
              </a:r>
            </a:p>
          </p:txBody>
        </p:sp>
        <p:sp>
          <p:nvSpPr>
            <p:cNvPr id="100" name="直角三角形 99"/>
            <p:cNvSpPr/>
            <p:nvPr/>
          </p:nvSpPr>
          <p:spPr>
            <a:xfrm rot="16200000">
              <a:off x="6485646" y="1634271"/>
              <a:ext cx="397688" cy="434652"/>
            </a:xfrm>
            <a:prstGeom prst="rt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anchor="ctr"/>
            <a:lstStyle/>
            <a:p>
              <a:pPr algn="ctr">
                <a:defRPr/>
              </a:pPr>
              <a:r>
                <a:rPr lang="zh-CN" altLang="en-US" sz="900" dirty="0"/>
                <a:t>商旅</a:t>
              </a:r>
            </a:p>
          </p:txBody>
        </p:sp>
        <p:sp>
          <p:nvSpPr>
            <p:cNvPr id="101" name="直角三角形 100"/>
            <p:cNvSpPr/>
            <p:nvPr/>
          </p:nvSpPr>
          <p:spPr>
            <a:xfrm rot="16200000">
              <a:off x="8470698" y="1648123"/>
              <a:ext cx="390680" cy="487536"/>
            </a:xfrm>
            <a:prstGeom prst="rt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anchor="ctr"/>
            <a:lstStyle/>
            <a:p>
              <a:pPr algn="ctr">
                <a:defRPr/>
              </a:pPr>
              <a:r>
                <a:rPr lang="zh-CN" altLang="en-US" sz="900" dirty="0"/>
                <a:t>商旅</a:t>
              </a:r>
            </a:p>
          </p:txBody>
        </p:sp>
        <p:sp>
          <p:nvSpPr>
            <p:cNvPr id="102" name="直角三角形 101"/>
            <p:cNvSpPr/>
            <p:nvPr/>
          </p:nvSpPr>
          <p:spPr>
            <a:xfrm rot="16200000">
              <a:off x="10271752" y="1462042"/>
              <a:ext cx="578137" cy="591655"/>
            </a:xfrm>
            <a:prstGeom prst="rt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anchor="ctr"/>
            <a:lstStyle/>
            <a:p>
              <a:pPr algn="ctr">
                <a:defRPr/>
              </a:pPr>
              <a:endParaRPr lang="zh-CN" altLang="en-US" sz="1050" dirty="0"/>
            </a:p>
          </p:txBody>
        </p:sp>
        <p:sp>
          <p:nvSpPr>
            <p:cNvPr id="43070" name="文本框 102"/>
            <p:cNvSpPr txBox="1">
              <a:spLocks noChangeArrowheads="1"/>
            </p:cNvSpPr>
            <p:nvPr/>
          </p:nvSpPr>
          <p:spPr bwMode="auto">
            <a:xfrm>
              <a:off x="10455890" y="1653599"/>
              <a:ext cx="5738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900">
                  <a:solidFill>
                    <a:schemeClr val="bg1"/>
                  </a:solidFill>
                </a:rPr>
                <a:t>蓝凌云平台</a:t>
              </a:r>
            </a:p>
          </p:txBody>
        </p:sp>
        <p:sp>
          <p:nvSpPr>
            <p:cNvPr id="104" name="直角三角形 103"/>
            <p:cNvSpPr/>
            <p:nvPr/>
          </p:nvSpPr>
          <p:spPr>
            <a:xfrm rot="16200000">
              <a:off x="1777168" y="2637632"/>
              <a:ext cx="369656" cy="505716"/>
            </a:xfrm>
            <a:prstGeom prst="rt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900">
                  <a:solidFill>
                    <a:srgbClr val="FFFF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费控</a:t>
              </a:r>
            </a:p>
          </p:txBody>
        </p:sp>
        <p:sp>
          <p:nvSpPr>
            <p:cNvPr id="105" name="直角三角形 104"/>
            <p:cNvSpPr/>
            <p:nvPr/>
          </p:nvSpPr>
          <p:spPr>
            <a:xfrm rot="16200000">
              <a:off x="10013231" y="2422972"/>
              <a:ext cx="369658" cy="504063"/>
            </a:xfrm>
            <a:prstGeom prst="rt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900">
                  <a:solidFill>
                    <a:srgbClr val="FFFF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费控</a:t>
              </a:r>
            </a:p>
          </p:txBody>
        </p:sp>
        <p:sp>
          <p:nvSpPr>
            <p:cNvPr id="106" name="直角三角形 105"/>
            <p:cNvSpPr/>
            <p:nvPr/>
          </p:nvSpPr>
          <p:spPr>
            <a:xfrm rot="16200000">
              <a:off x="1773861" y="3820185"/>
              <a:ext cx="369658" cy="505716"/>
            </a:xfrm>
            <a:prstGeom prst="rt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900">
                  <a:solidFill>
                    <a:srgbClr val="FFFF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费控</a:t>
              </a:r>
            </a:p>
          </p:txBody>
        </p:sp>
        <p:sp>
          <p:nvSpPr>
            <p:cNvPr id="107" name="直角三角形 106"/>
            <p:cNvSpPr/>
            <p:nvPr/>
          </p:nvSpPr>
          <p:spPr>
            <a:xfrm rot="16200000">
              <a:off x="9934730" y="3718573"/>
              <a:ext cx="369658" cy="505716"/>
            </a:xfrm>
            <a:prstGeom prst="rt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900">
                  <a:solidFill>
                    <a:srgbClr val="FFFF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费控</a:t>
              </a:r>
            </a:p>
          </p:txBody>
        </p:sp>
        <p:sp>
          <p:nvSpPr>
            <p:cNvPr id="108" name="直角三角形 107"/>
            <p:cNvSpPr/>
            <p:nvPr/>
          </p:nvSpPr>
          <p:spPr>
            <a:xfrm rot="16200000">
              <a:off x="10543738" y="4845889"/>
              <a:ext cx="369656" cy="504064"/>
            </a:xfrm>
            <a:prstGeom prst="rt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900">
                  <a:solidFill>
                    <a:srgbClr val="FFFF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费控</a:t>
              </a:r>
            </a:p>
          </p:txBody>
        </p:sp>
        <p:sp>
          <p:nvSpPr>
            <p:cNvPr id="109" name="直角三角形 108"/>
            <p:cNvSpPr/>
            <p:nvPr/>
          </p:nvSpPr>
          <p:spPr>
            <a:xfrm rot="16200000">
              <a:off x="10569355" y="5349618"/>
              <a:ext cx="369656" cy="505716"/>
            </a:xfrm>
            <a:prstGeom prst="rt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900">
                  <a:solidFill>
                    <a:srgbClr val="FFFF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费控</a:t>
              </a:r>
            </a:p>
          </p:txBody>
        </p:sp>
        <p:sp>
          <p:nvSpPr>
            <p:cNvPr id="110" name="直角三角形 109"/>
            <p:cNvSpPr/>
            <p:nvPr/>
          </p:nvSpPr>
          <p:spPr>
            <a:xfrm rot="16200000">
              <a:off x="10277658" y="5835730"/>
              <a:ext cx="369658" cy="504063"/>
            </a:xfrm>
            <a:prstGeom prst="rt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900">
                  <a:solidFill>
                    <a:srgbClr val="FFFF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费控</a:t>
              </a:r>
            </a:p>
          </p:txBody>
        </p:sp>
        <p:sp>
          <p:nvSpPr>
            <p:cNvPr id="111" name="直角三角形 110"/>
            <p:cNvSpPr/>
            <p:nvPr/>
          </p:nvSpPr>
          <p:spPr>
            <a:xfrm rot="16200000">
              <a:off x="10277659" y="6373571"/>
              <a:ext cx="369656" cy="504063"/>
            </a:xfrm>
            <a:prstGeom prst="rt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900">
                  <a:solidFill>
                    <a:srgbClr val="FFFF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费控</a:t>
              </a:r>
            </a:p>
          </p:txBody>
        </p:sp>
        <p:cxnSp>
          <p:nvCxnSpPr>
            <p:cNvPr id="112" name="肘形连接符 111"/>
            <p:cNvCxnSpPr/>
            <p:nvPr/>
          </p:nvCxnSpPr>
          <p:spPr>
            <a:xfrm rot="5400000">
              <a:off x="9757380" y="2113288"/>
              <a:ext cx="416959" cy="284259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肘形连接符 112"/>
            <p:cNvCxnSpPr/>
            <p:nvPr/>
          </p:nvCxnSpPr>
          <p:spPr>
            <a:xfrm rot="10800000" flipV="1">
              <a:off x="2837908" y="2665368"/>
              <a:ext cx="6379294" cy="1767697"/>
            </a:xfrm>
            <a:prstGeom prst="bentConnector3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4" name="直角三角形 113"/>
            <p:cNvSpPr/>
            <p:nvPr/>
          </p:nvSpPr>
          <p:spPr>
            <a:xfrm rot="16200000">
              <a:off x="8572933" y="6236094"/>
              <a:ext cx="369656" cy="505716"/>
            </a:xfrm>
            <a:prstGeom prst="rt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anchor="ctr"/>
            <a:lstStyle/>
            <a:p>
              <a:pPr algn="ctr">
                <a:defRPr/>
              </a:pPr>
              <a:endParaRPr lang="zh-CN" altLang="en-US" sz="900" dirty="0"/>
            </a:p>
          </p:txBody>
        </p:sp>
        <p:sp>
          <p:nvSpPr>
            <p:cNvPr id="43082" name="文本框 114"/>
            <p:cNvSpPr txBox="1">
              <a:spLocks noChangeArrowheads="1"/>
            </p:cNvSpPr>
            <p:nvPr/>
          </p:nvSpPr>
          <p:spPr bwMode="auto">
            <a:xfrm>
              <a:off x="8669393" y="6480275"/>
              <a:ext cx="482151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900">
                  <a:solidFill>
                    <a:schemeClr val="bg1"/>
                  </a:solidFill>
                </a:rPr>
                <a:t>ERP</a:t>
              </a:r>
              <a:endParaRPr lang="zh-CN" altLang="en-US" sz="900">
                <a:solidFill>
                  <a:schemeClr val="bg1"/>
                </a:solidFill>
              </a:endParaRPr>
            </a:p>
          </p:txBody>
        </p:sp>
        <p:sp>
          <p:nvSpPr>
            <p:cNvPr id="116" name="直角三角形 115"/>
            <p:cNvSpPr/>
            <p:nvPr/>
          </p:nvSpPr>
          <p:spPr>
            <a:xfrm rot="16200000">
              <a:off x="8639582" y="4979319"/>
              <a:ext cx="437982" cy="571823"/>
            </a:xfrm>
            <a:prstGeom prst="rt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anchor="ctr"/>
            <a:lstStyle/>
            <a:p>
              <a:pPr algn="ctr">
                <a:defRPr/>
              </a:pPr>
              <a:endParaRPr lang="zh-CN" altLang="en-US" sz="1050" dirty="0"/>
            </a:p>
          </p:txBody>
        </p:sp>
        <p:sp>
          <p:nvSpPr>
            <p:cNvPr id="43084" name="文本框 116"/>
            <p:cNvSpPr txBox="1">
              <a:spLocks noChangeArrowheads="1"/>
            </p:cNvSpPr>
            <p:nvPr/>
          </p:nvSpPr>
          <p:spPr bwMode="auto">
            <a:xfrm>
              <a:off x="8749936" y="5175363"/>
              <a:ext cx="5738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900">
                  <a:solidFill>
                    <a:schemeClr val="bg1"/>
                  </a:solidFill>
                </a:rPr>
                <a:t>蓝凌云平台</a:t>
              </a:r>
            </a:p>
          </p:txBody>
        </p:sp>
        <p:sp>
          <p:nvSpPr>
            <p:cNvPr id="43085" name="文本框 99"/>
            <p:cNvSpPr txBox="1">
              <a:spLocks noChangeArrowheads="1"/>
            </p:cNvSpPr>
            <p:nvPr/>
          </p:nvSpPr>
          <p:spPr bwMode="auto">
            <a:xfrm>
              <a:off x="2738314" y="2867733"/>
              <a:ext cx="43903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发起预订</a:t>
              </a:r>
            </a:p>
          </p:txBody>
        </p:sp>
        <p:sp>
          <p:nvSpPr>
            <p:cNvPr id="43086" name="文本框 99"/>
            <p:cNvSpPr txBox="1">
              <a:spLocks noChangeArrowheads="1"/>
            </p:cNvSpPr>
            <p:nvPr/>
          </p:nvSpPr>
          <p:spPr bwMode="auto">
            <a:xfrm>
              <a:off x="8359984" y="3808655"/>
              <a:ext cx="73665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上传对账单明细</a:t>
              </a:r>
            </a:p>
          </p:txBody>
        </p:sp>
        <p:sp>
          <p:nvSpPr>
            <p:cNvPr id="43087" name="文本框 99"/>
            <p:cNvSpPr txBox="1">
              <a:spLocks noChangeArrowheads="1"/>
            </p:cNvSpPr>
            <p:nvPr/>
          </p:nvSpPr>
          <p:spPr bwMode="auto">
            <a:xfrm>
              <a:off x="6951749" y="3714207"/>
              <a:ext cx="73665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商旅发送对账单</a:t>
              </a:r>
            </a:p>
          </p:txBody>
        </p:sp>
        <p:sp>
          <p:nvSpPr>
            <p:cNvPr id="43088" name="文本框 99"/>
            <p:cNvSpPr txBox="1">
              <a:spLocks noChangeArrowheads="1"/>
            </p:cNvSpPr>
            <p:nvPr/>
          </p:nvSpPr>
          <p:spPr bwMode="auto">
            <a:xfrm>
              <a:off x="10018534" y="2066400"/>
              <a:ext cx="73665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已对账费用明细</a:t>
              </a:r>
            </a:p>
          </p:txBody>
        </p:sp>
        <p:cxnSp>
          <p:nvCxnSpPr>
            <p:cNvPr id="122" name="肘形连接符 121"/>
            <p:cNvCxnSpPr/>
            <p:nvPr/>
          </p:nvCxnSpPr>
          <p:spPr>
            <a:xfrm flipH="1" flipV="1">
              <a:off x="10372416" y="3972307"/>
              <a:ext cx="634624" cy="1629294"/>
            </a:xfrm>
            <a:prstGeom prst="bentConnector3">
              <a:avLst>
                <a:gd name="adj1" fmla="val -120573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肘形连接符 122"/>
            <p:cNvCxnSpPr>
              <a:endCxn id="92" idx="1"/>
            </p:cNvCxnSpPr>
            <p:nvPr/>
          </p:nvCxnSpPr>
          <p:spPr>
            <a:xfrm rot="10800000">
              <a:off x="1124093" y="2872095"/>
              <a:ext cx="8256723" cy="2722497"/>
            </a:xfrm>
            <a:prstGeom prst="bentConnector3">
              <a:avLst>
                <a:gd name="adj1" fmla="val 102769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091" name="文本框 99"/>
            <p:cNvSpPr txBox="1">
              <a:spLocks noChangeArrowheads="1"/>
            </p:cNvSpPr>
            <p:nvPr/>
          </p:nvSpPr>
          <p:spPr bwMode="auto">
            <a:xfrm>
              <a:off x="11222242" y="4889731"/>
              <a:ext cx="73665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催办</a:t>
              </a:r>
            </a:p>
            <a:p>
              <a:pPr algn="ctr"/>
              <a:r>
                <a:rPr kumimoji="1"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确认费用</a:t>
              </a:r>
            </a:p>
          </p:txBody>
        </p:sp>
        <p:sp>
          <p:nvSpPr>
            <p:cNvPr id="43092" name="文本框 99"/>
            <p:cNvSpPr txBox="1">
              <a:spLocks noChangeArrowheads="1"/>
            </p:cNvSpPr>
            <p:nvPr/>
          </p:nvSpPr>
          <p:spPr bwMode="auto">
            <a:xfrm>
              <a:off x="4341870" y="5230613"/>
              <a:ext cx="73665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催办</a:t>
              </a:r>
            </a:p>
            <a:p>
              <a:pPr algn="ctr"/>
              <a:r>
                <a:rPr kumimoji="1"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分摊费用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AppData\Roaming\Tencent\Users\893367853\QQ\WinTemp\RichOle\1UC)CCY67)`D()]%Y]J5FS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45" y="1150995"/>
            <a:ext cx="10808930" cy="5091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剪去单角的矩形 2"/>
          <p:cNvSpPr/>
          <p:nvPr/>
        </p:nvSpPr>
        <p:spPr>
          <a:xfrm>
            <a:off x="3896472" y="5254466"/>
            <a:ext cx="3455484" cy="503925"/>
          </a:xfrm>
          <a:prstGeom prst="snip1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FF0000"/>
                </a:solidFill>
                <a:latin typeface="宋体"/>
                <a:ea typeface="宋体"/>
              </a:rPr>
              <a:t>1</a:t>
            </a:r>
            <a:r>
              <a:rPr lang="zh-CN" altLang="en-US" sz="1600" dirty="0">
                <a:solidFill>
                  <a:srgbClr val="FF0000"/>
                </a:solidFill>
                <a:latin typeface="宋体"/>
                <a:ea typeface="宋体"/>
              </a:rPr>
              <a:t>、在流程中，√选飞机或酒店</a:t>
            </a:r>
          </a:p>
        </p:txBody>
      </p:sp>
      <p:grpSp>
        <p:nvGrpSpPr>
          <p:cNvPr id="4" name="组合 4"/>
          <p:cNvGrpSpPr/>
          <p:nvPr/>
        </p:nvGrpSpPr>
        <p:grpSpPr>
          <a:xfrm>
            <a:off x="1304858" y="1151080"/>
            <a:ext cx="8028360" cy="5519497"/>
            <a:chOff x="1343471" y="1196752"/>
            <a:chExt cx="8030451" cy="5520935"/>
          </a:xfrm>
        </p:grpSpPr>
        <p:pic>
          <p:nvPicPr>
            <p:cNvPr id="5" name="Picture 12" descr="C:\Users\Administrator\AppData\Roaming\Tencent\Users\893367853\QQ\WinTemp\RichOle\D%_(NRGWAS32B{N79[EO$AY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3471" y="1196752"/>
              <a:ext cx="8030451" cy="5520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剪去单角的矩形 5"/>
            <p:cNvSpPr/>
            <p:nvPr/>
          </p:nvSpPr>
          <p:spPr>
            <a:xfrm>
              <a:off x="4583832" y="2744924"/>
              <a:ext cx="1791689" cy="504056"/>
            </a:xfrm>
            <a:prstGeom prst="snip1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  <a:latin typeface="宋体"/>
                  <a:ea typeface="宋体"/>
                </a:rPr>
                <a:t>2</a:t>
              </a:r>
              <a:r>
                <a:rPr lang="zh-CN" altLang="en-US" sz="1600" dirty="0">
                  <a:solidFill>
                    <a:srgbClr val="FF0000"/>
                  </a:solidFill>
                  <a:latin typeface="宋体"/>
                  <a:ea typeface="宋体"/>
                </a:rPr>
                <a:t>、自动跳转到携程商旅</a:t>
              </a:r>
            </a:p>
          </p:txBody>
        </p:sp>
      </p:grpSp>
      <p:grpSp>
        <p:nvGrpSpPr>
          <p:cNvPr id="7" name="组合 5"/>
          <p:cNvGrpSpPr/>
          <p:nvPr/>
        </p:nvGrpSpPr>
        <p:grpSpPr>
          <a:xfrm>
            <a:off x="1891431" y="1159329"/>
            <a:ext cx="8164811" cy="5511247"/>
            <a:chOff x="1930152" y="1205003"/>
            <a:chExt cx="8166938" cy="551268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0152" y="1205003"/>
              <a:ext cx="8166938" cy="5512683"/>
            </a:xfrm>
            <a:prstGeom prst="rect">
              <a:avLst/>
            </a:prstGeom>
          </p:spPr>
        </p:pic>
        <p:sp>
          <p:nvSpPr>
            <p:cNvPr id="9" name="剪去单角的矩形 8"/>
            <p:cNvSpPr/>
            <p:nvPr/>
          </p:nvSpPr>
          <p:spPr>
            <a:xfrm>
              <a:off x="6565515" y="3248980"/>
              <a:ext cx="1791689" cy="504056"/>
            </a:xfrm>
            <a:prstGeom prst="snip1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  <a:latin typeface="宋体"/>
                  <a:ea typeface="宋体"/>
                </a:rPr>
                <a:t>3</a:t>
              </a:r>
              <a:r>
                <a:rPr lang="zh-CN" altLang="en-US" sz="1600" dirty="0">
                  <a:solidFill>
                    <a:srgbClr val="FF0000"/>
                  </a:solidFill>
                  <a:latin typeface="宋体"/>
                  <a:ea typeface="宋体"/>
                </a:rPr>
                <a:t>、非最低价，会通知指定人</a:t>
              </a:r>
            </a:p>
          </p:txBody>
        </p:sp>
      </p:grpSp>
      <p:grpSp>
        <p:nvGrpSpPr>
          <p:cNvPr id="10" name="组合 6"/>
          <p:cNvGrpSpPr/>
          <p:nvPr/>
        </p:nvGrpSpPr>
        <p:grpSpPr>
          <a:xfrm>
            <a:off x="2136002" y="1164678"/>
            <a:ext cx="9397665" cy="4737602"/>
            <a:chOff x="2174831" y="1210444"/>
            <a:chExt cx="9400113" cy="4738836"/>
          </a:xfrm>
        </p:grpSpPr>
        <p:pic>
          <p:nvPicPr>
            <p:cNvPr id="11" name="Picture 2" descr="C:\Users\Administrator\AppData\Roaming\Tencent\Users\893367853\QQ\WinTemp\RichOle\@3][$1AFZPR2E0I$`1W8]`O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4831" y="1210444"/>
              <a:ext cx="9400113" cy="4738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剪去单角的矩形 11"/>
            <p:cNvSpPr/>
            <p:nvPr/>
          </p:nvSpPr>
          <p:spPr>
            <a:xfrm>
              <a:off x="6496299" y="4269956"/>
              <a:ext cx="2552029" cy="504056"/>
            </a:xfrm>
            <a:prstGeom prst="snip1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  <a:latin typeface="宋体"/>
                  <a:ea typeface="宋体"/>
                </a:rPr>
                <a:t>4</a:t>
              </a:r>
              <a:r>
                <a:rPr lang="zh-CN" altLang="en-US" sz="1600" dirty="0">
                  <a:solidFill>
                    <a:srgbClr val="FF0000"/>
                  </a:solidFill>
                  <a:latin typeface="宋体"/>
                  <a:ea typeface="宋体"/>
                </a:rPr>
                <a:t>、返回预订信息至</a:t>
              </a:r>
              <a:r>
                <a:rPr lang="en-US" altLang="zh-CN" sz="1600" dirty="0">
                  <a:solidFill>
                    <a:srgbClr val="FF0000"/>
                  </a:solidFill>
                  <a:latin typeface="宋体"/>
                  <a:ea typeface="宋体"/>
                </a:rPr>
                <a:t>EKP</a:t>
              </a:r>
              <a:r>
                <a:rPr lang="zh-CN" altLang="en-US" sz="1600" dirty="0">
                  <a:solidFill>
                    <a:srgbClr val="FF0000"/>
                  </a:solidFill>
                  <a:latin typeface="宋体"/>
                  <a:ea typeface="宋体"/>
                </a:rPr>
                <a:t>的出差流程中，完成订票</a:t>
              </a:r>
            </a:p>
          </p:txBody>
        </p:sp>
      </p:grpSp>
      <p:sp>
        <p:nvSpPr>
          <p:cNvPr id="17" name="矩形 2"/>
          <p:cNvSpPr>
            <a:spLocks noChangeArrowheads="1"/>
          </p:cNvSpPr>
          <p:nvPr/>
        </p:nvSpPr>
        <p:spPr bwMode="auto">
          <a:xfrm>
            <a:off x="492125" y="100013"/>
            <a:ext cx="813911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8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ts val="750"/>
              </a:spcBef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“广”</a:t>
            </a:r>
            <a:r>
              <a:rPr lang="zh-CN" altLang="en-US" sz="3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系统接入</a:t>
            </a:r>
            <a:r>
              <a:rPr lang="en-US" altLang="zh-CN" sz="3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蓝凌商旅管理解决方案</a:t>
            </a:r>
          </a:p>
        </p:txBody>
      </p:sp>
    </p:spTree>
    <p:extLst>
      <p:ext uri="{BB962C8B-B14F-4D97-AF65-F5344CB8AC3E}">
        <p14:creationId xmlns:p14="http://schemas.microsoft.com/office/powerpoint/2010/main" val="173772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矩形 2"/>
          <p:cNvSpPr>
            <a:spLocks noChangeArrowheads="1"/>
          </p:cNvSpPr>
          <p:nvPr/>
        </p:nvSpPr>
        <p:spPr bwMode="auto">
          <a:xfrm>
            <a:off x="492125" y="100013"/>
            <a:ext cx="56769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8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ts val="750"/>
              </a:spcBef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“广”</a:t>
            </a:r>
            <a:r>
              <a:rPr lang="zh-CN" altLang="en-US" sz="3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系统接入</a:t>
            </a:r>
            <a:r>
              <a:rPr lang="en-US" altLang="zh-CN" sz="3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影像管理</a:t>
            </a:r>
          </a:p>
        </p:txBody>
      </p:sp>
      <p:grpSp>
        <p:nvGrpSpPr>
          <p:cNvPr id="45059" name="组 9"/>
          <p:cNvGrpSpPr>
            <a:grpSpLocks/>
          </p:cNvGrpSpPr>
          <p:nvPr/>
        </p:nvGrpSpPr>
        <p:grpSpPr bwMode="auto">
          <a:xfrm>
            <a:off x="492125" y="1125538"/>
            <a:ext cx="11075988" cy="5616575"/>
            <a:chOff x="1021692" y="979254"/>
            <a:chExt cx="10402900" cy="5660543"/>
          </a:xfrm>
        </p:grpSpPr>
        <p:grpSp>
          <p:nvGrpSpPr>
            <p:cNvPr id="45060" name="组合 155"/>
            <p:cNvGrpSpPr>
              <a:grpSpLocks/>
            </p:cNvGrpSpPr>
            <p:nvPr/>
          </p:nvGrpSpPr>
          <p:grpSpPr bwMode="auto">
            <a:xfrm>
              <a:off x="2763188" y="2676779"/>
              <a:ext cx="1271259" cy="432000"/>
              <a:chOff x="4591706" y="3441377"/>
              <a:chExt cx="1168220" cy="432000"/>
            </a:xfrm>
          </p:grpSpPr>
          <p:sp>
            <p:nvSpPr>
              <p:cNvPr id="47" name="文本框 46"/>
              <p:cNvSpPr txBox="1"/>
              <p:nvPr/>
            </p:nvSpPr>
            <p:spPr>
              <a:xfrm>
                <a:off x="4809587" y="3441374"/>
                <a:ext cx="950902" cy="43038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defRPr/>
                </a:pPr>
                <a:r>
                  <a:rPr lang="zh-CN" altLang="en-US" sz="14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填单</a:t>
                </a:r>
                <a:endPara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defRPr/>
                </a:pPr>
                <a:r>
                  <a:rPr lang="zh-CN" altLang="en-US" sz="14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保存报销单</a:t>
                </a:r>
              </a:p>
            </p:txBody>
          </p:sp>
          <p:sp>
            <p:nvSpPr>
              <p:cNvPr id="48" name="矩形 47"/>
              <p:cNvSpPr/>
              <p:nvPr/>
            </p:nvSpPr>
            <p:spPr bwMode="auto">
              <a:xfrm>
                <a:off x="4591728" y="3441374"/>
                <a:ext cx="217858" cy="431981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defRPr/>
                </a:pPr>
                <a:r>
                  <a:rPr lang="en-US" altLang="zh-CN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5061" name="组合 158"/>
            <p:cNvGrpSpPr>
              <a:grpSpLocks/>
            </p:cNvGrpSpPr>
            <p:nvPr/>
          </p:nvGrpSpPr>
          <p:grpSpPr bwMode="auto">
            <a:xfrm>
              <a:off x="6879866" y="2675667"/>
              <a:ext cx="1271259" cy="432000"/>
              <a:chOff x="4591706" y="3441377"/>
              <a:chExt cx="1168220" cy="432000"/>
            </a:xfrm>
          </p:grpSpPr>
          <p:sp>
            <p:nvSpPr>
              <p:cNvPr id="50" name="文本框 49"/>
              <p:cNvSpPr txBox="1"/>
              <p:nvPr/>
            </p:nvSpPr>
            <p:spPr>
              <a:xfrm>
                <a:off x="4809632" y="3440887"/>
                <a:ext cx="950902" cy="43038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defRPr/>
                </a:pPr>
                <a:r>
                  <a:rPr lang="zh-CN" altLang="en-US" sz="14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打印条形码</a:t>
                </a:r>
                <a:endPara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defRPr/>
                </a:pPr>
                <a:r>
                  <a:rPr lang="zh-CN" altLang="en-US" sz="14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粘贴单封面</a:t>
                </a:r>
              </a:p>
            </p:txBody>
          </p:sp>
          <p:sp>
            <p:nvSpPr>
              <p:cNvPr id="51" name="矩形 50"/>
              <p:cNvSpPr/>
              <p:nvPr/>
            </p:nvSpPr>
            <p:spPr bwMode="auto">
              <a:xfrm>
                <a:off x="4591774" y="3440887"/>
                <a:ext cx="217858" cy="431981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defRPr/>
                </a:pPr>
                <a:r>
                  <a:rPr lang="en-US" altLang="zh-CN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5062" name="组合 161"/>
            <p:cNvGrpSpPr>
              <a:grpSpLocks/>
            </p:cNvGrpSpPr>
            <p:nvPr/>
          </p:nvGrpSpPr>
          <p:grpSpPr bwMode="auto">
            <a:xfrm>
              <a:off x="8278592" y="2669399"/>
              <a:ext cx="1514813" cy="432000"/>
              <a:chOff x="4591706" y="3441377"/>
              <a:chExt cx="1392033" cy="432000"/>
            </a:xfrm>
          </p:grpSpPr>
          <p:sp>
            <p:nvSpPr>
              <p:cNvPr id="53" name="文本框 52"/>
              <p:cNvSpPr txBox="1"/>
              <p:nvPr/>
            </p:nvSpPr>
            <p:spPr>
              <a:xfrm>
                <a:off x="4809501" y="3440755"/>
                <a:ext cx="1174241" cy="43038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defRPr/>
                </a:pPr>
                <a:r>
                  <a:rPr lang="zh-CN" altLang="en-US" sz="14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初审原始单据</a:t>
                </a:r>
                <a:endPara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defRPr/>
                </a:pPr>
                <a:r>
                  <a:rPr lang="zh-CN" altLang="en-US" sz="14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邮寄</a:t>
                </a:r>
                <a:endPara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 bwMode="auto">
              <a:xfrm>
                <a:off x="4591643" y="3440755"/>
                <a:ext cx="217858" cy="431981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defRPr/>
                </a:pPr>
                <a:r>
                  <a:rPr lang="en-US" altLang="zh-CN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5063" name="组合 164"/>
            <p:cNvGrpSpPr>
              <a:grpSpLocks/>
            </p:cNvGrpSpPr>
            <p:nvPr/>
          </p:nvGrpSpPr>
          <p:grpSpPr bwMode="auto">
            <a:xfrm>
              <a:off x="4118922" y="2675667"/>
              <a:ext cx="1271259" cy="432000"/>
              <a:chOff x="4591706" y="3441377"/>
              <a:chExt cx="1168220" cy="432000"/>
            </a:xfrm>
          </p:grpSpPr>
          <p:sp>
            <p:nvSpPr>
              <p:cNvPr id="56" name="文本框 55"/>
              <p:cNvSpPr txBox="1"/>
              <p:nvPr/>
            </p:nvSpPr>
            <p:spPr>
              <a:xfrm>
                <a:off x="4809228" y="3440887"/>
                <a:ext cx="950902" cy="43038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defRPr/>
                </a:pP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A4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纸平铺粘贴发票</a:t>
                </a:r>
              </a:p>
            </p:txBody>
          </p:sp>
          <p:sp>
            <p:nvSpPr>
              <p:cNvPr id="57" name="矩形 56"/>
              <p:cNvSpPr/>
              <p:nvPr/>
            </p:nvSpPr>
            <p:spPr bwMode="auto">
              <a:xfrm>
                <a:off x="4591370" y="3440887"/>
                <a:ext cx="217858" cy="431981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defRPr/>
                </a:pPr>
                <a:r>
                  <a:rPr lang="en-US" altLang="zh-CN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5064" name="组合 167"/>
            <p:cNvGrpSpPr>
              <a:grpSpLocks/>
            </p:cNvGrpSpPr>
            <p:nvPr/>
          </p:nvGrpSpPr>
          <p:grpSpPr bwMode="auto">
            <a:xfrm>
              <a:off x="5485898" y="2675668"/>
              <a:ext cx="1287160" cy="646331"/>
              <a:chOff x="7425558" y="3370998"/>
              <a:chExt cx="1182832" cy="646331"/>
            </a:xfrm>
          </p:grpSpPr>
          <p:sp>
            <p:nvSpPr>
              <p:cNvPr id="59" name="文本框 58"/>
              <p:cNvSpPr txBox="1"/>
              <p:nvPr/>
            </p:nvSpPr>
            <p:spPr>
              <a:xfrm>
                <a:off x="7651573" y="3370507"/>
                <a:ext cx="956382" cy="64637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defRPr/>
                </a:pPr>
                <a:r>
                  <a:rPr lang="zh-CN" altLang="en-US" sz="14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拍照</a:t>
                </a:r>
                <a:r>
                  <a:rPr lang="en-US" altLang="zh-CN" sz="14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zh-CN" altLang="en-US" sz="14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扫描</a:t>
                </a:r>
                <a:endPara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defRPr/>
                </a:pPr>
                <a:r>
                  <a:rPr lang="zh-CN" altLang="en-US" sz="14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上传图附件</a:t>
                </a:r>
                <a:endPara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defRPr/>
                </a:pPr>
                <a:r>
                  <a:rPr lang="zh-CN" altLang="en-US" sz="14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提交报销单</a:t>
                </a:r>
              </a:p>
            </p:txBody>
          </p:sp>
          <p:sp>
            <p:nvSpPr>
              <p:cNvPr id="60" name="矩形 59"/>
              <p:cNvSpPr/>
              <p:nvPr/>
            </p:nvSpPr>
            <p:spPr bwMode="auto">
              <a:xfrm>
                <a:off x="7425494" y="3373707"/>
                <a:ext cx="217858" cy="431980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defRPr/>
                </a:pPr>
                <a:r>
                  <a:rPr lang="en-US" altLang="zh-CN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5065" name="组合 170"/>
            <p:cNvGrpSpPr>
              <a:grpSpLocks/>
            </p:cNvGrpSpPr>
            <p:nvPr/>
          </p:nvGrpSpPr>
          <p:grpSpPr bwMode="auto">
            <a:xfrm>
              <a:off x="4368869" y="1651828"/>
              <a:ext cx="608913" cy="855679"/>
              <a:chOff x="5387178" y="4973648"/>
              <a:chExt cx="559559" cy="855679"/>
            </a:xfrm>
          </p:grpSpPr>
          <p:sp>
            <p:nvSpPr>
              <p:cNvPr id="45129" name="Freeform 49"/>
              <p:cNvSpPr>
                <a:spLocks/>
              </p:cNvSpPr>
              <p:nvPr/>
            </p:nvSpPr>
            <p:spPr bwMode="auto">
              <a:xfrm>
                <a:off x="5590424" y="4973648"/>
                <a:ext cx="160588" cy="125591"/>
              </a:xfrm>
              <a:custGeom>
                <a:avLst/>
                <a:gdLst>
                  <a:gd name="T0" fmla="*/ 2147483646 w 229"/>
                  <a:gd name="T1" fmla="*/ 0 h 228"/>
                  <a:gd name="T2" fmla="*/ 2147483646 w 229"/>
                  <a:gd name="T3" fmla="*/ 2147483646 h 228"/>
                  <a:gd name="T4" fmla="*/ 2147483646 w 229"/>
                  <a:gd name="T5" fmla="*/ 2147483646 h 228"/>
                  <a:gd name="T6" fmla="*/ 2147483646 w 229"/>
                  <a:gd name="T7" fmla="*/ 2147483646 h 228"/>
                  <a:gd name="T8" fmla="*/ 2147483646 w 229"/>
                  <a:gd name="T9" fmla="*/ 2147483646 h 228"/>
                  <a:gd name="T10" fmla="*/ 2147483646 w 229"/>
                  <a:gd name="T11" fmla="*/ 2147483646 h 228"/>
                  <a:gd name="T12" fmla="*/ 2147483646 w 229"/>
                  <a:gd name="T13" fmla="*/ 2147483646 h 228"/>
                  <a:gd name="T14" fmla="*/ 2147483646 w 229"/>
                  <a:gd name="T15" fmla="*/ 2147483646 h 228"/>
                  <a:gd name="T16" fmla="*/ 2147483646 w 229"/>
                  <a:gd name="T17" fmla="*/ 2147483646 h 228"/>
                  <a:gd name="T18" fmla="*/ 2147483646 w 229"/>
                  <a:gd name="T19" fmla="*/ 2147483646 h 228"/>
                  <a:gd name="T20" fmla="*/ 2147483646 w 229"/>
                  <a:gd name="T21" fmla="*/ 2147483646 h 228"/>
                  <a:gd name="T22" fmla="*/ 2147483646 w 229"/>
                  <a:gd name="T23" fmla="*/ 2147483646 h 228"/>
                  <a:gd name="T24" fmla="*/ 2147483646 w 229"/>
                  <a:gd name="T25" fmla="*/ 2147483646 h 228"/>
                  <a:gd name="T26" fmla="*/ 2147483646 w 229"/>
                  <a:gd name="T27" fmla="*/ 2147483646 h 228"/>
                  <a:gd name="T28" fmla="*/ 2147483646 w 229"/>
                  <a:gd name="T29" fmla="*/ 2147483646 h 228"/>
                  <a:gd name="T30" fmla="*/ 2147483646 w 229"/>
                  <a:gd name="T31" fmla="*/ 2147483646 h 228"/>
                  <a:gd name="T32" fmla="*/ 2147483646 w 229"/>
                  <a:gd name="T33" fmla="*/ 2147483646 h 228"/>
                  <a:gd name="T34" fmla="*/ 2147483646 w 229"/>
                  <a:gd name="T35" fmla="*/ 2147483646 h 228"/>
                  <a:gd name="T36" fmla="*/ 2147483646 w 229"/>
                  <a:gd name="T37" fmla="*/ 2147483646 h 228"/>
                  <a:gd name="T38" fmla="*/ 2147483646 w 229"/>
                  <a:gd name="T39" fmla="*/ 2147483646 h 228"/>
                  <a:gd name="T40" fmla="*/ 2147483646 w 229"/>
                  <a:gd name="T41" fmla="*/ 2147483646 h 228"/>
                  <a:gd name="T42" fmla="*/ 2147483646 w 229"/>
                  <a:gd name="T43" fmla="*/ 2147483646 h 228"/>
                  <a:gd name="T44" fmla="*/ 2147483646 w 229"/>
                  <a:gd name="T45" fmla="*/ 2147483646 h 228"/>
                  <a:gd name="T46" fmla="*/ 0 w 229"/>
                  <a:gd name="T47" fmla="*/ 2147483646 h 228"/>
                  <a:gd name="T48" fmla="*/ 0 w 229"/>
                  <a:gd name="T49" fmla="*/ 2147483646 h 228"/>
                  <a:gd name="T50" fmla="*/ 2147483646 w 229"/>
                  <a:gd name="T51" fmla="*/ 2147483646 h 228"/>
                  <a:gd name="T52" fmla="*/ 2147483646 w 229"/>
                  <a:gd name="T53" fmla="*/ 2147483646 h 228"/>
                  <a:gd name="T54" fmla="*/ 2147483646 w 229"/>
                  <a:gd name="T55" fmla="*/ 2147483646 h 228"/>
                  <a:gd name="T56" fmla="*/ 2147483646 w 229"/>
                  <a:gd name="T57" fmla="*/ 2147483646 h 228"/>
                  <a:gd name="T58" fmla="*/ 2147483646 w 229"/>
                  <a:gd name="T59" fmla="*/ 2147483646 h 228"/>
                  <a:gd name="T60" fmla="*/ 2147483646 w 229"/>
                  <a:gd name="T61" fmla="*/ 2147483646 h 228"/>
                  <a:gd name="T62" fmla="*/ 2147483646 w 229"/>
                  <a:gd name="T63" fmla="*/ 0 h 22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229"/>
                  <a:gd name="T97" fmla="*/ 0 h 228"/>
                  <a:gd name="T98" fmla="*/ 229 w 229"/>
                  <a:gd name="T99" fmla="*/ 228 h 228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229" h="228">
                    <a:moveTo>
                      <a:pt x="117" y="0"/>
                    </a:moveTo>
                    <a:lnTo>
                      <a:pt x="125" y="0"/>
                    </a:lnTo>
                    <a:lnTo>
                      <a:pt x="134" y="0"/>
                    </a:lnTo>
                    <a:lnTo>
                      <a:pt x="148" y="4"/>
                    </a:lnTo>
                    <a:lnTo>
                      <a:pt x="157" y="9"/>
                    </a:lnTo>
                    <a:lnTo>
                      <a:pt x="171" y="13"/>
                    </a:lnTo>
                    <a:lnTo>
                      <a:pt x="180" y="18"/>
                    </a:lnTo>
                    <a:lnTo>
                      <a:pt x="189" y="27"/>
                    </a:lnTo>
                    <a:lnTo>
                      <a:pt x="198" y="31"/>
                    </a:lnTo>
                    <a:lnTo>
                      <a:pt x="202" y="40"/>
                    </a:lnTo>
                    <a:lnTo>
                      <a:pt x="211" y="49"/>
                    </a:lnTo>
                    <a:lnTo>
                      <a:pt x="216" y="57"/>
                    </a:lnTo>
                    <a:lnTo>
                      <a:pt x="220" y="66"/>
                    </a:lnTo>
                    <a:lnTo>
                      <a:pt x="225" y="80"/>
                    </a:lnTo>
                    <a:lnTo>
                      <a:pt x="225" y="89"/>
                    </a:lnTo>
                    <a:lnTo>
                      <a:pt x="229" y="102"/>
                    </a:lnTo>
                    <a:lnTo>
                      <a:pt x="229" y="116"/>
                    </a:lnTo>
                    <a:lnTo>
                      <a:pt x="229" y="125"/>
                    </a:lnTo>
                    <a:lnTo>
                      <a:pt x="225" y="138"/>
                    </a:lnTo>
                    <a:lnTo>
                      <a:pt x="225" y="147"/>
                    </a:lnTo>
                    <a:lnTo>
                      <a:pt x="220" y="156"/>
                    </a:lnTo>
                    <a:lnTo>
                      <a:pt x="216" y="170"/>
                    </a:lnTo>
                    <a:lnTo>
                      <a:pt x="211" y="179"/>
                    </a:lnTo>
                    <a:lnTo>
                      <a:pt x="202" y="188"/>
                    </a:lnTo>
                    <a:lnTo>
                      <a:pt x="198" y="197"/>
                    </a:lnTo>
                    <a:lnTo>
                      <a:pt x="189" y="201"/>
                    </a:lnTo>
                    <a:lnTo>
                      <a:pt x="180" y="210"/>
                    </a:lnTo>
                    <a:lnTo>
                      <a:pt x="171" y="215"/>
                    </a:lnTo>
                    <a:lnTo>
                      <a:pt x="157" y="219"/>
                    </a:lnTo>
                    <a:lnTo>
                      <a:pt x="148" y="224"/>
                    </a:lnTo>
                    <a:lnTo>
                      <a:pt x="134" y="224"/>
                    </a:lnTo>
                    <a:lnTo>
                      <a:pt x="125" y="228"/>
                    </a:lnTo>
                    <a:lnTo>
                      <a:pt x="117" y="228"/>
                    </a:lnTo>
                    <a:lnTo>
                      <a:pt x="104" y="228"/>
                    </a:lnTo>
                    <a:lnTo>
                      <a:pt x="95" y="224"/>
                    </a:lnTo>
                    <a:lnTo>
                      <a:pt x="81" y="224"/>
                    </a:lnTo>
                    <a:lnTo>
                      <a:pt x="72" y="219"/>
                    </a:lnTo>
                    <a:lnTo>
                      <a:pt x="58" y="215"/>
                    </a:lnTo>
                    <a:lnTo>
                      <a:pt x="49" y="210"/>
                    </a:lnTo>
                    <a:lnTo>
                      <a:pt x="40" y="201"/>
                    </a:lnTo>
                    <a:lnTo>
                      <a:pt x="36" y="197"/>
                    </a:lnTo>
                    <a:lnTo>
                      <a:pt x="27" y="188"/>
                    </a:lnTo>
                    <a:lnTo>
                      <a:pt x="18" y="179"/>
                    </a:lnTo>
                    <a:lnTo>
                      <a:pt x="13" y="170"/>
                    </a:lnTo>
                    <a:lnTo>
                      <a:pt x="9" y="156"/>
                    </a:lnTo>
                    <a:lnTo>
                      <a:pt x="4" y="147"/>
                    </a:lnTo>
                    <a:lnTo>
                      <a:pt x="4" y="138"/>
                    </a:lnTo>
                    <a:lnTo>
                      <a:pt x="0" y="125"/>
                    </a:lnTo>
                    <a:lnTo>
                      <a:pt x="0" y="116"/>
                    </a:lnTo>
                    <a:lnTo>
                      <a:pt x="0" y="102"/>
                    </a:lnTo>
                    <a:lnTo>
                      <a:pt x="4" y="89"/>
                    </a:lnTo>
                    <a:lnTo>
                      <a:pt x="4" y="80"/>
                    </a:lnTo>
                    <a:lnTo>
                      <a:pt x="9" y="66"/>
                    </a:lnTo>
                    <a:lnTo>
                      <a:pt x="13" y="57"/>
                    </a:lnTo>
                    <a:lnTo>
                      <a:pt x="18" y="49"/>
                    </a:lnTo>
                    <a:lnTo>
                      <a:pt x="27" y="40"/>
                    </a:lnTo>
                    <a:lnTo>
                      <a:pt x="36" y="31"/>
                    </a:lnTo>
                    <a:lnTo>
                      <a:pt x="40" y="27"/>
                    </a:lnTo>
                    <a:lnTo>
                      <a:pt x="49" y="18"/>
                    </a:lnTo>
                    <a:lnTo>
                      <a:pt x="58" y="13"/>
                    </a:lnTo>
                    <a:lnTo>
                      <a:pt x="72" y="9"/>
                    </a:lnTo>
                    <a:lnTo>
                      <a:pt x="81" y="4"/>
                    </a:lnTo>
                    <a:lnTo>
                      <a:pt x="95" y="0"/>
                    </a:lnTo>
                    <a:lnTo>
                      <a:pt x="104" y="0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130" name="Freeform 53"/>
              <p:cNvSpPr>
                <a:spLocks/>
              </p:cNvSpPr>
              <p:nvPr/>
            </p:nvSpPr>
            <p:spPr bwMode="auto">
              <a:xfrm>
                <a:off x="5472751" y="5119892"/>
                <a:ext cx="400087" cy="473338"/>
              </a:xfrm>
              <a:custGeom>
                <a:avLst/>
                <a:gdLst>
                  <a:gd name="T0" fmla="*/ 2147483646 w 578"/>
                  <a:gd name="T1" fmla="*/ 0 h 844"/>
                  <a:gd name="T2" fmla="*/ 2147483646 w 578"/>
                  <a:gd name="T3" fmla="*/ 2147483646 h 844"/>
                  <a:gd name="T4" fmla="*/ 2147483646 w 578"/>
                  <a:gd name="T5" fmla="*/ 2147483646 h 844"/>
                  <a:gd name="T6" fmla="*/ 0 w 578"/>
                  <a:gd name="T7" fmla="*/ 2147483646 h 844"/>
                  <a:gd name="T8" fmla="*/ 0 w 578"/>
                  <a:gd name="T9" fmla="*/ 2147483646 h 844"/>
                  <a:gd name="T10" fmla="*/ 2147483646 w 578"/>
                  <a:gd name="T11" fmla="*/ 2147483646 h 844"/>
                  <a:gd name="T12" fmla="*/ 2147483646 w 578"/>
                  <a:gd name="T13" fmla="*/ 2147483646 h 844"/>
                  <a:gd name="T14" fmla="*/ 2147483646 w 578"/>
                  <a:gd name="T15" fmla="*/ 2147483646 h 844"/>
                  <a:gd name="T16" fmla="*/ 2147483646 w 578"/>
                  <a:gd name="T17" fmla="*/ 2147483646 h 844"/>
                  <a:gd name="T18" fmla="*/ 2147483646 w 578"/>
                  <a:gd name="T19" fmla="*/ 2147483646 h 844"/>
                  <a:gd name="T20" fmla="*/ 2147483646 w 578"/>
                  <a:gd name="T21" fmla="*/ 2147483646 h 844"/>
                  <a:gd name="T22" fmla="*/ 2147483646 w 578"/>
                  <a:gd name="T23" fmla="*/ 2147483646 h 844"/>
                  <a:gd name="T24" fmla="*/ 2147483646 w 578"/>
                  <a:gd name="T25" fmla="*/ 2147483646 h 844"/>
                  <a:gd name="T26" fmla="*/ 2147483646 w 578"/>
                  <a:gd name="T27" fmla="*/ 2147483646 h 844"/>
                  <a:gd name="T28" fmla="*/ 2147483646 w 578"/>
                  <a:gd name="T29" fmla="*/ 2147483646 h 844"/>
                  <a:gd name="T30" fmla="*/ 2147483646 w 578"/>
                  <a:gd name="T31" fmla="*/ 2147483646 h 844"/>
                  <a:gd name="T32" fmla="*/ 2147483646 w 578"/>
                  <a:gd name="T33" fmla="*/ 2147483646 h 844"/>
                  <a:gd name="T34" fmla="*/ 2147483646 w 578"/>
                  <a:gd name="T35" fmla="*/ 2147483646 h 844"/>
                  <a:gd name="T36" fmla="*/ 2147483646 w 578"/>
                  <a:gd name="T37" fmla="*/ 2147483646 h 844"/>
                  <a:gd name="T38" fmla="*/ 2147483646 w 578"/>
                  <a:gd name="T39" fmla="*/ 2147483646 h 844"/>
                  <a:gd name="T40" fmla="*/ 2147483646 w 578"/>
                  <a:gd name="T41" fmla="*/ 2147483646 h 844"/>
                  <a:gd name="T42" fmla="*/ 2147483646 w 578"/>
                  <a:gd name="T43" fmla="*/ 2147483646 h 844"/>
                  <a:gd name="T44" fmla="*/ 2147483646 w 578"/>
                  <a:gd name="T45" fmla="*/ 2147483646 h 844"/>
                  <a:gd name="T46" fmla="*/ 2147483646 w 578"/>
                  <a:gd name="T47" fmla="*/ 2147483646 h 844"/>
                  <a:gd name="T48" fmla="*/ 2147483646 w 578"/>
                  <a:gd name="T49" fmla="*/ 2147483646 h 844"/>
                  <a:gd name="T50" fmla="*/ 2147483646 w 578"/>
                  <a:gd name="T51" fmla="*/ 2147483646 h 844"/>
                  <a:gd name="T52" fmla="*/ 2147483646 w 578"/>
                  <a:gd name="T53" fmla="*/ 2147483646 h 844"/>
                  <a:gd name="T54" fmla="*/ 2147483646 w 578"/>
                  <a:gd name="T55" fmla="*/ 2147483646 h 844"/>
                  <a:gd name="T56" fmla="*/ 2147483646 w 578"/>
                  <a:gd name="T57" fmla="*/ 2147483646 h 844"/>
                  <a:gd name="T58" fmla="*/ 2147483646 w 578"/>
                  <a:gd name="T59" fmla="*/ 2147483646 h 844"/>
                  <a:gd name="T60" fmla="*/ 2147483646 w 578"/>
                  <a:gd name="T61" fmla="*/ 2147483646 h 844"/>
                  <a:gd name="T62" fmla="*/ 2147483646 w 578"/>
                  <a:gd name="T63" fmla="*/ 0 h 844"/>
                  <a:gd name="T64" fmla="*/ 2147483646 w 578"/>
                  <a:gd name="T65" fmla="*/ 0 h 84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578"/>
                  <a:gd name="T100" fmla="*/ 0 h 844"/>
                  <a:gd name="T101" fmla="*/ 578 w 578"/>
                  <a:gd name="T102" fmla="*/ 844 h 844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578" h="844">
                    <a:moveTo>
                      <a:pt x="82" y="0"/>
                    </a:moveTo>
                    <a:lnTo>
                      <a:pt x="68" y="0"/>
                    </a:lnTo>
                    <a:lnTo>
                      <a:pt x="54" y="8"/>
                    </a:lnTo>
                    <a:lnTo>
                      <a:pt x="41" y="13"/>
                    </a:lnTo>
                    <a:lnTo>
                      <a:pt x="27" y="26"/>
                    </a:lnTo>
                    <a:lnTo>
                      <a:pt x="18" y="35"/>
                    </a:lnTo>
                    <a:lnTo>
                      <a:pt x="9" y="49"/>
                    </a:lnTo>
                    <a:lnTo>
                      <a:pt x="0" y="62"/>
                    </a:lnTo>
                    <a:lnTo>
                      <a:pt x="0" y="76"/>
                    </a:lnTo>
                    <a:lnTo>
                      <a:pt x="0" y="402"/>
                    </a:lnTo>
                    <a:lnTo>
                      <a:pt x="0" y="411"/>
                    </a:lnTo>
                    <a:lnTo>
                      <a:pt x="6" y="414"/>
                    </a:lnTo>
                    <a:lnTo>
                      <a:pt x="6" y="423"/>
                    </a:lnTo>
                    <a:lnTo>
                      <a:pt x="9" y="428"/>
                    </a:lnTo>
                    <a:lnTo>
                      <a:pt x="15" y="437"/>
                    </a:lnTo>
                    <a:lnTo>
                      <a:pt x="18" y="441"/>
                    </a:lnTo>
                    <a:lnTo>
                      <a:pt x="27" y="450"/>
                    </a:lnTo>
                    <a:lnTo>
                      <a:pt x="32" y="455"/>
                    </a:lnTo>
                    <a:lnTo>
                      <a:pt x="41" y="459"/>
                    </a:lnTo>
                    <a:lnTo>
                      <a:pt x="45" y="464"/>
                    </a:lnTo>
                    <a:lnTo>
                      <a:pt x="54" y="468"/>
                    </a:lnTo>
                    <a:lnTo>
                      <a:pt x="63" y="473"/>
                    </a:lnTo>
                    <a:lnTo>
                      <a:pt x="73" y="477"/>
                    </a:lnTo>
                    <a:lnTo>
                      <a:pt x="77" y="477"/>
                    </a:lnTo>
                    <a:lnTo>
                      <a:pt x="86" y="482"/>
                    </a:lnTo>
                    <a:lnTo>
                      <a:pt x="95" y="482"/>
                    </a:lnTo>
                    <a:lnTo>
                      <a:pt x="95" y="129"/>
                    </a:lnTo>
                    <a:lnTo>
                      <a:pt x="145" y="129"/>
                    </a:lnTo>
                    <a:lnTo>
                      <a:pt x="145" y="844"/>
                    </a:lnTo>
                    <a:lnTo>
                      <a:pt x="271" y="844"/>
                    </a:lnTo>
                    <a:lnTo>
                      <a:pt x="271" y="375"/>
                    </a:lnTo>
                    <a:lnTo>
                      <a:pt x="316" y="375"/>
                    </a:lnTo>
                    <a:lnTo>
                      <a:pt x="316" y="432"/>
                    </a:lnTo>
                    <a:lnTo>
                      <a:pt x="316" y="567"/>
                    </a:lnTo>
                    <a:lnTo>
                      <a:pt x="316" y="719"/>
                    </a:lnTo>
                    <a:lnTo>
                      <a:pt x="316" y="844"/>
                    </a:lnTo>
                    <a:lnTo>
                      <a:pt x="434" y="844"/>
                    </a:lnTo>
                    <a:lnTo>
                      <a:pt x="434" y="129"/>
                    </a:lnTo>
                    <a:lnTo>
                      <a:pt x="483" y="129"/>
                    </a:lnTo>
                    <a:lnTo>
                      <a:pt x="483" y="473"/>
                    </a:lnTo>
                    <a:lnTo>
                      <a:pt x="492" y="468"/>
                    </a:lnTo>
                    <a:lnTo>
                      <a:pt x="498" y="468"/>
                    </a:lnTo>
                    <a:lnTo>
                      <a:pt x="506" y="468"/>
                    </a:lnTo>
                    <a:lnTo>
                      <a:pt x="515" y="464"/>
                    </a:lnTo>
                    <a:lnTo>
                      <a:pt x="524" y="459"/>
                    </a:lnTo>
                    <a:lnTo>
                      <a:pt x="533" y="459"/>
                    </a:lnTo>
                    <a:lnTo>
                      <a:pt x="538" y="455"/>
                    </a:lnTo>
                    <a:lnTo>
                      <a:pt x="547" y="446"/>
                    </a:lnTo>
                    <a:lnTo>
                      <a:pt x="551" y="441"/>
                    </a:lnTo>
                    <a:lnTo>
                      <a:pt x="560" y="437"/>
                    </a:lnTo>
                    <a:lnTo>
                      <a:pt x="565" y="428"/>
                    </a:lnTo>
                    <a:lnTo>
                      <a:pt x="569" y="423"/>
                    </a:lnTo>
                    <a:lnTo>
                      <a:pt x="574" y="414"/>
                    </a:lnTo>
                    <a:lnTo>
                      <a:pt x="574" y="411"/>
                    </a:lnTo>
                    <a:lnTo>
                      <a:pt x="578" y="402"/>
                    </a:lnTo>
                    <a:lnTo>
                      <a:pt x="578" y="397"/>
                    </a:lnTo>
                    <a:lnTo>
                      <a:pt x="578" y="70"/>
                    </a:lnTo>
                    <a:lnTo>
                      <a:pt x="578" y="58"/>
                    </a:lnTo>
                    <a:lnTo>
                      <a:pt x="574" y="44"/>
                    </a:lnTo>
                    <a:lnTo>
                      <a:pt x="565" y="31"/>
                    </a:lnTo>
                    <a:lnTo>
                      <a:pt x="551" y="22"/>
                    </a:lnTo>
                    <a:lnTo>
                      <a:pt x="542" y="13"/>
                    </a:lnTo>
                    <a:lnTo>
                      <a:pt x="529" y="4"/>
                    </a:lnTo>
                    <a:lnTo>
                      <a:pt x="515" y="0"/>
                    </a:lnTo>
                    <a:lnTo>
                      <a:pt x="501" y="0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131" name="文本框 63"/>
              <p:cNvSpPr txBox="1">
                <a:spLocks noChangeArrowheads="1"/>
              </p:cNvSpPr>
              <p:nvPr/>
            </p:nvSpPr>
            <p:spPr bwMode="auto">
              <a:xfrm>
                <a:off x="5387178" y="5613883"/>
                <a:ext cx="559559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4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经办人</a:t>
                </a:r>
              </a:p>
            </p:txBody>
          </p:sp>
        </p:grpSp>
        <p:grpSp>
          <p:nvGrpSpPr>
            <p:cNvPr id="45066" name="组合 174"/>
            <p:cNvGrpSpPr>
              <a:grpSpLocks/>
            </p:cNvGrpSpPr>
            <p:nvPr/>
          </p:nvGrpSpPr>
          <p:grpSpPr bwMode="auto">
            <a:xfrm>
              <a:off x="3213174" y="1651828"/>
              <a:ext cx="608913" cy="855679"/>
              <a:chOff x="5387178" y="4973648"/>
              <a:chExt cx="559559" cy="855679"/>
            </a:xfrm>
          </p:grpSpPr>
          <p:sp>
            <p:nvSpPr>
              <p:cNvPr id="45126" name="Freeform 49"/>
              <p:cNvSpPr>
                <a:spLocks/>
              </p:cNvSpPr>
              <p:nvPr/>
            </p:nvSpPr>
            <p:spPr bwMode="auto">
              <a:xfrm>
                <a:off x="5590424" y="4973648"/>
                <a:ext cx="160588" cy="125591"/>
              </a:xfrm>
              <a:custGeom>
                <a:avLst/>
                <a:gdLst>
                  <a:gd name="T0" fmla="*/ 2147483646 w 229"/>
                  <a:gd name="T1" fmla="*/ 0 h 228"/>
                  <a:gd name="T2" fmla="*/ 2147483646 w 229"/>
                  <a:gd name="T3" fmla="*/ 2147483646 h 228"/>
                  <a:gd name="T4" fmla="*/ 2147483646 w 229"/>
                  <a:gd name="T5" fmla="*/ 2147483646 h 228"/>
                  <a:gd name="T6" fmla="*/ 2147483646 w 229"/>
                  <a:gd name="T7" fmla="*/ 2147483646 h 228"/>
                  <a:gd name="T8" fmla="*/ 2147483646 w 229"/>
                  <a:gd name="T9" fmla="*/ 2147483646 h 228"/>
                  <a:gd name="T10" fmla="*/ 2147483646 w 229"/>
                  <a:gd name="T11" fmla="*/ 2147483646 h 228"/>
                  <a:gd name="T12" fmla="*/ 2147483646 w 229"/>
                  <a:gd name="T13" fmla="*/ 2147483646 h 228"/>
                  <a:gd name="T14" fmla="*/ 2147483646 w 229"/>
                  <a:gd name="T15" fmla="*/ 2147483646 h 228"/>
                  <a:gd name="T16" fmla="*/ 2147483646 w 229"/>
                  <a:gd name="T17" fmla="*/ 2147483646 h 228"/>
                  <a:gd name="T18" fmla="*/ 2147483646 w 229"/>
                  <a:gd name="T19" fmla="*/ 2147483646 h 228"/>
                  <a:gd name="T20" fmla="*/ 2147483646 w 229"/>
                  <a:gd name="T21" fmla="*/ 2147483646 h 228"/>
                  <a:gd name="T22" fmla="*/ 2147483646 w 229"/>
                  <a:gd name="T23" fmla="*/ 2147483646 h 228"/>
                  <a:gd name="T24" fmla="*/ 2147483646 w 229"/>
                  <a:gd name="T25" fmla="*/ 2147483646 h 228"/>
                  <a:gd name="T26" fmla="*/ 2147483646 w 229"/>
                  <a:gd name="T27" fmla="*/ 2147483646 h 228"/>
                  <a:gd name="T28" fmla="*/ 2147483646 w 229"/>
                  <a:gd name="T29" fmla="*/ 2147483646 h 228"/>
                  <a:gd name="T30" fmla="*/ 2147483646 w 229"/>
                  <a:gd name="T31" fmla="*/ 2147483646 h 228"/>
                  <a:gd name="T32" fmla="*/ 2147483646 w 229"/>
                  <a:gd name="T33" fmla="*/ 2147483646 h 228"/>
                  <a:gd name="T34" fmla="*/ 2147483646 w 229"/>
                  <a:gd name="T35" fmla="*/ 2147483646 h 228"/>
                  <a:gd name="T36" fmla="*/ 2147483646 w 229"/>
                  <a:gd name="T37" fmla="*/ 2147483646 h 228"/>
                  <a:gd name="T38" fmla="*/ 2147483646 w 229"/>
                  <a:gd name="T39" fmla="*/ 2147483646 h 228"/>
                  <a:gd name="T40" fmla="*/ 2147483646 w 229"/>
                  <a:gd name="T41" fmla="*/ 2147483646 h 228"/>
                  <a:gd name="T42" fmla="*/ 2147483646 w 229"/>
                  <a:gd name="T43" fmla="*/ 2147483646 h 228"/>
                  <a:gd name="T44" fmla="*/ 2147483646 w 229"/>
                  <a:gd name="T45" fmla="*/ 2147483646 h 228"/>
                  <a:gd name="T46" fmla="*/ 0 w 229"/>
                  <a:gd name="T47" fmla="*/ 2147483646 h 228"/>
                  <a:gd name="T48" fmla="*/ 0 w 229"/>
                  <a:gd name="T49" fmla="*/ 2147483646 h 228"/>
                  <a:gd name="T50" fmla="*/ 2147483646 w 229"/>
                  <a:gd name="T51" fmla="*/ 2147483646 h 228"/>
                  <a:gd name="T52" fmla="*/ 2147483646 w 229"/>
                  <a:gd name="T53" fmla="*/ 2147483646 h 228"/>
                  <a:gd name="T54" fmla="*/ 2147483646 w 229"/>
                  <a:gd name="T55" fmla="*/ 2147483646 h 228"/>
                  <a:gd name="T56" fmla="*/ 2147483646 w 229"/>
                  <a:gd name="T57" fmla="*/ 2147483646 h 228"/>
                  <a:gd name="T58" fmla="*/ 2147483646 w 229"/>
                  <a:gd name="T59" fmla="*/ 2147483646 h 228"/>
                  <a:gd name="T60" fmla="*/ 2147483646 w 229"/>
                  <a:gd name="T61" fmla="*/ 2147483646 h 228"/>
                  <a:gd name="T62" fmla="*/ 2147483646 w 229"/>
                  <a:gd name="T63" fmla="*/ 0 h 22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229"/>
                  <a:gd name="T97" fmla="*/ 0 h 228"/>
                  <a:gd name="T98" fmla="*/ 229 w 229"/>
                  <a:gd name="T99" fmla="*/ 228 h 228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229" h="228">
                    <a:moveTo>
                      <a:pt x="117" y="0"/>
                    </a:moveTo>
                    <a:lnTo>
                      <a:pt x="125" y="0"/>
                    </a:lnTo>
                    <a:lnTo>
                      <a:pt x="134" y="0"/>
                    </a:lnTo>
                    <a:lnTo>
                      <a:pt x="148" y="4"/>
                    </a:lnTo>
                    <a:lnTo>
                      <a:pt x="157" y="9"/>
                    </a:lnTo>
                    <a:lnTo>
                      <a:pt x="171" y="13"/>
                    </a:lnTo>
                    <a:lnTo>
                      <a:pt x="180" y="18"/>
                    </a:lnTo>
                    <a:lnTo>
                      <a:pt x="189" y="27"/>
                    </a:lnTo>
                    <a:lnTo>
                      <a:pt x="198" y="31"/>
                    </a:lnTo>
                    <a:lnTo>
                      <a:pt x="202" y="40"/>
                    </a:lnTo>
                    <a:lnTo>
                      <a:pt x="211" y="49"/>
                    </a:lnTo>
                    <a:lnTo>
                      <a:pt x="216" y="57"/>
                    </a:lnTo>
                    <a:lnTo>
                      <a:pt x="220" y="66"/>
                    </a:lnTo>
                    <a:lnTo>
                      <a:pt x="225" y="80"/>
                    </a:lnTo>
                    <a:lnTo>
                      <a:pt x="225" y="89"/>
                    </a:lnTo>
                    <a:lnTo>
                      <a:pt x="229" y="102"/>
                    </a:lnTo>
                    <a:lnTo>
                      <a:pt x="229" y="116"/>
                    </a:lnTo>
                    <a:lnTo>
                      <a:pt x="229" y="125"/>
                    </a:lnTo>
                    <a:lnTo>
                      <a:pt x="225" y="138"/>
                    </a:lnTo>
                    <a:lnTo>
                      <a:pt x="225" y="147"/>
                    </a:lnTo>
                    <a:lnTo>
                      <a:pt x="220" y="156"/>
                    </a:lnTo>
                    <a:lnTo>
                      <a:pt x="216" y="170"/>
                    </a:lnTo>
                    <a:lnTo>
                      <a:pt x="211" y="179"/>
                    </a:lnTo>
                    <a:lnTo>
                      <a:pt x="202" y="188"/>
                    </a:lnTo>
                    <a:lnTo>
                      <a:pt x="198" y="197"/>
                    </a:lnTo>
                    <a:lnTo>
                      <a:pt x="189" y="201"/>
                    </a:lnTo>
                    <a:lnTo>
                      <a:pt x="180" y="210"/>
                    </a:lnTo>
                    <a:lnTo>
                      <a:pt x="171" y="215"/>
                    </a:lnTo>
                    <a:lnTo>
                      <a:pt x="157" y="219"/>
                    </a:lnTo>
                    <a:lnTo>
                      <a:pt x="148" y="224"/>
                    </a:lnTo>
                    <a:lnTo>
                      <a:pt x="134" y="224"/>
                    </a:lnTo>
                    <a:lnTo>
                      <a:pt x="125" y="228"/>
                    </a:lnTo>
                    <a:lnTo>
                      <a:pt x="117" y="228"/>
                    </a:lnTo>
                    <a:lnTo>
                      <a:pt x="104" y="228"/>
                    </a:lnTo>
                    <a:lnTo>
                      <a:pt x="95" y="224"/>
                    </a:lnTo>
                    <a:lnTo>
                      <a:pt x="81" y="224"/>
                    </a:lnTo>
                    <a:lnTo>
                      <a:pt x="72" y="219"/>
                    </a:lnTo>
                    <a:lnTo>
                      <a:pt x="58" y="215"/>
                    </a:lnTo>
                    <a:lnTo>
                      <a:pt x="49" y="210"/>
                    </a:lnTo>
                    <a:lnTo>
                      <a:pt x="40" y="201"/>
                    </a:lnTo>
                    <a:lnTo>
                      <a:pt x="36" y="197"/>
                    </a:lnTo>
                    <a:lnTo>
                      <a:pt x="27" y="188"/>
                    </a:lnTo>
                    <a:lnTo>
                      <a:pt x="18" y="179"/>
                    </a:lnTo>
                    <a:lnTo>
                      <a:pt x="13" y="170"/>
                    </a:lnTo>
                    <a:lnTo>
                      <a:pt x="9" y="156"/>
                    </a:lnTo>
                    <a:lnTo>
                      <a:pt x="4" y="147"/>
                    </a:lnTo>
                    <a:lnTo>
                      <a:pt x="4" y="138"/>
                    </a:lnTo>
                    <a:lnTo>
                      <a:pt x="0" y="125"/>
                    </a:lnTo>
                    <a:lnTo>
                      <a:pt x="0" y="116"/>
                    </a:lnTo>
                    <a:lnTo>
                      <a:pt x="0" y="102"/>
                    </a:lnTo>
                    <a:lnTo>
                      <a:pt x="4" y="89"/>
                    </a:lnTo>
                    <a:lnTo>
                      <a:pt x="4" y="80"/>
                    </a:lnTo>
                    <a:lnTo>
                      <a:pt x="9" y="66"/>
                    </a:lnTo>
                    <a:lnTo>
                      <a:pt x="13" y="57"/>
                    </a:lnTo>
                    <a:lnTo>
                      <a:pt x="18" y="49"/>
                    </a:lnTo>
                    <a:lnTo>
                      <a:pt x="27" y="40"/>
                    </a:lnTo>
                    <a:lnTo>
                      <a:pt x="36" y="31"/>
                    </a:lnTo>
                    <a:lnTo>
                      <a:pt x="40" y="27"/>
                    </a:lnTo>
                    <a:lnTo>
                      <a:pt x="49" y="18"/>
                    </a:lnTo>
                    <a:lnTo>
                      <a:pt x="58" y="13"/>
                    </a:lnTo>
                    <a:lnTo>
                      <a:pt x="72" y="9"/>
                    </a:lnTo>
                    <a:lnTo>
                      <a:pt x="81" y="4"/>
                    </a:lnTo>
                    <a:lnTo>
                      <a:pt x="95" y="0"/>
                    </a:lnTo>
                    <a:lnTo>
                      <a:pt x="104" y="0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127" name="Freeform 53"/>
              <p:cNvSpPr>
                <a:spLocks/>
              </p:cNvSpPr>
              <p:nvPr/>
            </p:nvSpPr>
            <p:spPr bwMode="auto">
              <a:xfrm>
                <a:off x="5472751" y="5119892"/>
                <a:ext cx="400087" cy="473338"/>
              </a:xfrm>
              <a:custGeom>
                <a:avLst/>
                <a:gdLst>
                  <a:gd name="T0" fmla="*/ 2147483646 w 578"/>
                  <a:gd name="T1" fmla="*/ 0 h 844"/>
                  <a:gd name="T2" fmla="*/ 2147483646 w 578"/>
                  <a:gd name="T3" fmla="*/ 2147483646 h 844"/>
                  <a:gd name="T4" fmla="*/ 2147483646 w 578"/>
                  <a:gd name="T5" fmla="*/ 2147483646 h 844"/>
                  <a:gd name="T6" fmla="*/ 0 w 578"/>
                  <a:gd name="T7" fmla="*/ 2147483646 h 844"/>
                  <a:gd name="T8" fmla="*/ 0 w 578"/>
                  <a:gd name="T9" fmla="*/ 2147483646 h 844"/>
                  <a:gd name="T10" fmla="*/ 2147483646 w 578"/>
                  <a:gd name="T11" fmla="*/ 2147483646 h 844"/>
                  <a:gd name="T12" fmla="*/ 2147483646 w 578"/>
                  <a:gd name="T13" fmla="*/ 2147483646 h 844"/>
                  <a:gd name="T14" fmla="*/ 2147483646 w 578"/>
                  <a:gd name="T15" fmla="*/ 2147483646 h 844"/>
                  <a:gd name="T16" fmla="*/ 2147483646 w 578"/>
                  <a:gd name="T17" fmla="*/ 2147483646 h 844"/>
                  <a:gd name="T18" fmla="*/ 2147483646 w 578"/>
                  <a:gd name="T19" fmla="*/ 2147483646 h 844"/>
                  <a:gd name="T20" fmla="*/ 2147483646 w 578"/>
                  <a:gd name="T21" fmla="*/ 2147483646 h 844"/>
                  <a:gd name="T22" fmla="*/ 2147483646 w 578"/>
                  <a:gd name="T23" fmla="*/ 2147483646 h 844"/>
                  <a:gd name="T24" fmla="*/ 2147483646 w 578"/>
                  <a:gd name="T25" fmla="*/ 2147483646 h 844"/>
                  <a:gd name="T26" fmla="*/ 2147483646 w 578"/>
                  <a:gd name="T27" fmla="*/ 2147483646 h 844"/>
                  <a:gd name="T28" fmla="*/ 2147483646 w 578"/>
                  <a:gd name="T29" fmla="*/ 2147483646 h 844"/>
                  <a:gd name="T30" fmla="*/ 2147483646 w 578"/>
                  <a:gd name="T31" fmla="*/ 2147483646 h 844"/>
                  <a:gd name="T32" fmla="*/ 2147483646 w 578"/>
                  <a:gd name="T33" fmla="*/ 2147483646 h 844"/>
                  <a:gd name="T34" fmla="*/ 2147483646 w 578"/>
                  <a:gd name="T35" fmla="*/ 2147483646 h 844"/>
                  <a:gd name="T36" fmla="*/ 2147483646 w 578"/>
                  <a:gd name="T37" fmla="*/ 2147483646 h 844"/>
                  <a:gd name="T38" fmla="*/ 2147483646 w 578"/>
                  <a:gd name="T39" fmla="*/ 2147483646 h 844"/>
                  <a:gd name="T40" fmla="*/ 2147483646 w 578"/>
                  <a:gd name="T41" fmla="*/ 2147483646 h 844"/>
                  <a:gd name="T42" fmla="*/ 2147483646 w 578"/>
                  <a:gd name="T43" fmla="*/ 2147483646 h 844"/>
                  <a:gd name="T44" fmla="*/ 2147483646 w 578"/>
                  <a:gd name="T45" fmla="*/ 2147483646 h 844"/>
                  <a:gd name="T46" fmla="*/ 2147483646 w 578"/>
                  <a:gd name="T47" fmla="*/ 2147483646 h 844"/>
                  <a:gd name="T48" fmla="*/ 2147483646 w 578"/>
                  <a:gd name="T49" fmla="*/ 2147483646 h 844"/>
                  <a:gd name="T50" fmla="*/ 2147483646 w 578"/>
                  <a:gd name="T51" fmla="*/ 2147483646 h 844"/>
                  <a:gd name="T52" fmla="*/ 2147483646 w 578"/>
                  <a:gd name="T53" fmla="*/ 2147483646 h 844"/>
                  <a:gd name="T54" fmla="*/ 2147483646 w 578"/>
                  <a:gd name="T55" fmla="*/ 2147483646 h 844"/>
                  <a:gd name="T56" fmla="*/ 2147483646 w 578"/>
                  <a:gd name="T57" fmla="*/ 2147483646 h 844"/>
                  <a:gd name="T58" fmla="*/ 2147483646 w 578"/>
                  <a:gd name="T59" fmla="*/ 2147483646 h 844"/>
                  <a:gd name="T60" fmla="*/ 2147483646 w 578"/>
                  <a:gd name="T61" fmla="*/ 2147483646 h 844"/>
                  <a:gd name="T62" fmla="*/ 2147483646 w 578"/>
                  <a:gd name="T63" fmla="*/ 0 h 844"/>
                  <a:gd name="T64" fmla="*/ 2147483646 w 578"/>
                  <a:gd name="T65" fmla="*/ 0 h 84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578"/>
                  <a:gd name="T100" fmla="*/ 0 h 844"/>
                  <a:gd name="T101" fmla="*/ 578 w 578"/>
                  <a:gd name="T102" fmla="*/ 844 h 844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578" h="844">
                    <a:moveTo>
                      <a:pt x="82" y="0"/>
                    </a:moveTo>
                    <a:lnTo>
                      <a:pt x="68" y="0"/>
                    </a:lnTo>
                    <a:lnTo>
                      <a:pt x="54" y="8"/>
                    </a:lnTo>
                    <a:lnTo>
                      <a:pt x="41" y="13"/>
                    </a:lnTo>
                    <a:lnTo>
                      <a:pt x="27" y="26"/>
                    </a:lnTo>
                    <a:lnTo>
                      <a:pt x="18" y="35"/>
                    </a:lnTo>
                    <a:lnTo>
                      <a:pt x="9" y="49"/>
                    </a:lnTo>
                    <a:lnTo>
                      <a:pt x="0" y="62"/>
                    </a:lnTo>
                    <a:lnTo>
                      <a:pt x="0" y="76"/>
                    </a:lnTo>
                    <a:lnTo>
                      <a:pt x="0" y="402"/>
                    </a:lnTo>
                    <a:lnTo>
                      <a:pt x="0" y="411"/>
                    </a:lnTo>
                    <a:lnTo>
                      <a:pt x="6" y="414"/>
                    </a:lnTo>
                    <a:lnTo>
                      <a:pt x="6" y="423"/>
                    </a:lnTo>
                    <a:lnTo>
                      <a:pt x="9" y="428"/>
                    </a:lnTo>
                    <a:lnTo>
                      <a:pt x="15" y="437"/>
                    </a:lnTo>
                    <a:lnTo>
                      <a:pt x="18" y="441"/>
                    </a:lnTo>
                    <a:lnTo>
                      <a:pt x="27" y="450"/>
                    </a:lnTo>
                    <a:lnTo>
                      <a:pt x="32" y="455"/>
                    </a:lnTo>
                    <a:lnTo>
                      <a:pt x="41" y="459"/>
                    </a:lnTo>
                    <a:lnTo>
                      <a:pt x="45" y="464"/>
                    </a:lnTo>
                    <a:lnTo>
                      <a:pt x="54" y="468"/>
                    </a:lnTo>
                    <a:lnTo>
                      <a:pt x="63" y="473"/>
                    </a:lnTo>
                    <a:lnTo>
                      <a:pt x="73" y="477"/>
                    </a:lnTo>
                    <a:lnTo>
                      <a:pt x="77" y="477"/>
                    </a:lnTo>
                    <a:lnTo>
                      <a:pt x="86" y="482"/>
                    </a:lnTo>
                    <a:lnTo>
                      <a:pt x="95" y="482"/>
                    </a:lnTo>
                    <a:lnTo>
                      <a:pt x="95" y="129"/>
                    </a:lnTo>
                    <a:lnTo>
                      <a:pt x="145" y="129"/>
                    </a:lnTo>
                    <a:lnTo>
                      <a:pt x="145" y="844"/>
                    </a:lnTo>
                    <a:lnTo>
                      <a:pt x="271" y="844"/>
                    </a:lnTo>
                    <a:lnTo>
                      <a:pt x="271" y="375"/>
                    </a:lnTo>
                    <a:lnTo>
                      <a:pt x="316" y="375"/>
                    </a:lnTo>
                    <a:lnTo>
                      <a:pt x="316" y="432"/>
                    </a:lnTo>
                    <a:lnTo>
                      <a:pt x="316" y="567"/>
                    </a:lnTo>
                    <a:lnTo>
                      <a:pt x="316" y="719"/>
                    </a:lnTo>
                    <a:lnTo>
                      <a:pt x="316" y="844"/>
                    </a:lnTo>
                    <a:lnTo>
                      <a:pt x="434" y="844"/>
                    </a:lnTo>
                    <a:lnTo>
                      <a:pt x="434" y="129"/>
                    </a:lnTo>
                    <a:lnTo>
                      <a:pt x="483" y="129"/>
                    </a:lnTo>
                    <a:lnTo>
                      <a:pt x="483" y="473"/>
                    </a:lnTo>
                    <a:lnTo>
                      <a:pt x="492" y="468"/>
                    </a:lnTo>
                    <a:lnTo>
                      <a:pt x="498" y="468"/>
                    </a:lnTo>
                    <a:lnTo>
                      <a:pt x="506" y="468"/>
                    </a:lnTo>
                    <a:lnTo>
                      <a:pt x="515" y="464"/>
                    </a:lnTo>
                    <a:lnTo>
                      <a:pt x="524" y="459"/>
                    </a:lnTo>
                    <a:lnTo>
                      <a:pt x="533" y="459"/>
                    </a:lnTo>
                    <a:lnTo>
                      <a:pt x="538" y="455"/>
                    </a:lnTo>
                    <a:lnTo>
                      <a:pt x="547" y="446"/>
                    </a:lnTo>
                    <a:lnTo>
                      <a:pt x="551" y="441"/>
                    </a:lnTo>
                    <a:lnTo>
                      <a:pt x="560" y="437"/>
                    </a:lnTo>
                    <a:lnTo>
                      <a:pt x="565" y="428"/>
                    </a:lnTo>
                    <a:lnTo>
                      <a:pt x="569" y="423"/>
                    </a:lnTo>
                    <a:lnTo>
                      <a:pt x="574" y="414"/>
                    </a:lnTo>
                    <a:lnTo>
                      <a:pt x="574" y="411"/>
                    </a:lnTo>
                    <a:lnTo>
                      <a:pt x="578" y="402"/>
                    </a:lnTo>
                    <a:lnTo>
                      <a:pt x="578" y="397"/>
                    </a:lnTo>
                    <a:lnTo>
                      <a:pt x="578" y="70"/>
                    </a:lnTo>
                    <a:lnTo>
                      <a:pt x="578" y="58"/>
                    </a:lnTo>
                    <a:lnTo>
                      <a:pt x="574" y="44"/>
                    </a:lnTo>
                    <a:lnTo>
                      <a:pt x="565" y="31"/>
                    </a:lnTo>
                    <a:lnTo>
                      <a:pt x="551" y="22"/>
                    </a:lnTo>
                    <a:lnTo>
                      <a:pt x="542" y="13"/>
                    </a:lnTo>
                    <a:lnTo>
                      <a:pt x="529" y="4"/>
                    </a:lnTo>
                    <a:lnTo>
                      <a:pt x="515" y="0"/>
                    </a:lnTo>
                    <a:lnTo>
                      <a:pt x="501" y="0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128" name="文本框 67"/>
              <p:cNvSpPr txBox="1">
                <a:spLocks noChangeArrowheads="1"/>
              </p:cNvSpPr>
              <p:nvPr/>
            </p:nvSpPr>
            <p:spPr bwMode="auto">
              <a:xfrm>
                <a:off x="5387178" y="5613883"/>
                <a:ext cx="559559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4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经办人</a:t>
                </a:r>
              </a:p>
            </p:txBody>
          </p:sp>
        </p:grpSp>
        <p:grpSp>
          <p:nvGrpSpPr>
            <p:cNvPr id="45067" name="组合 178"/>
            <p:cNvGrpSpPr>
              <a:grpSpLocks/>
            </p:cNvGrpSpPr>
            <p:nvPr/>
          </p:nvGrpSpPr>
          <p:grpSpPr bwMode="auto">
            <a:xfrm>
              <a:off x="5773047" y="1651828"/>
              <a:ext cx="608913" cy="855679"/>
              <a:chOff x="5387178" y="4973648"/>
              <a:chExt cx="559559" cy="855679"/>
            </a:xfrm>
          </p:grpSpPr>
          <p:sp>
            <p:nvSpPr>
              <p:cNvPr id="45123" name="Freeform 49"/>
              <p:cNvSpPr>
                <a:spLocks/>
              </p:cNvSpPr>
              <p:nvPr/>
            </p:nvSpPr>
            <p:spPr bwMode="auto">
              <a:xfrm>
                <a:off x="5590424" y="4973648"/>
                <a:ext cx="160588" cy="125591"/>
              </a:xfrm>
              <a:custGeom>
                <a:avLst/>
                <a:gdLst>
                  <a:gd name="T0" fmla="*/ 2147483646 w 229"/>
                  <a:gd name="T1" fmla="*/ 0 h 228"/>
                  <a:gd name="T2" fmla="*/ 2147483646 w 229"/>
                  <a:gd name="T3" fmla="*/ 2147483646 h 228"/>
                  <a:gd name="T4" fmla="*/ 2147483646 w 229"/>
                  <a:gd name="T5" fmla="*/ 2147483646 h 228"/>
                  <a:gd name="T6" fmla="*/ 2147483646 w 229"/>
                  <a:gd name="T7" fmla="*/ 2147483646 h 228"/>
                  <a:gd name="T8" fmla="*/ 2147483646 w 229"/>
                  <a:gd name="T9" fmla="*/ 2147483646 h 228"/>
                  <a:gd name="T10" fmla="*/ 2147483646 w 229"/>
                  <a:gd name="T11" fmla="*/ 2147483646 h 228"/>
                  <a:gd name="T12" fmla="*/ 2147483646 w 229"/>
                  <a:gd name="T13" fmla="*/ 2147483646 h 228"/>
                  <a:gd name="T14" fmla="*/ 2147483646 w 229"/>
                  <a:gd name="T15" fmla="*/ 2147483646 h 228"/>
                  <a:gd name="T16" fmla="*/ 2147483646 w 229"/>
                  <a:gd name="T17" fmla="*/ 2147483646 h 228"/>
                  <a:gd name="T18" fmla="*/ 2147483646 w 229"/>
                  <a:gd name="T19" fmla="*/ 2147483646 h 228"/>
                  <a:gd name="T20" fmla="*/ 2147483646 w 229"/>
                  <a:gd name="T21" fmla="*/ 2147483646 h 228"/>
                  <a:gd name="T22" fmla="*/ 2147483646 w 229"/>
                  <a:gd name="T23" fmla="*/ 2147483646 h 228"/>
                  <a:gd name="T24" fmla="*/ 2147483646 w 229"/>
                  <a:gd name="T25" fmla="*/ 2147483646 h 228"/>
                  <a:gd name="T26" fmla="*/ 2147483646 w 229"/>
                  <a:gd name="T27" fmla="*/ 2147483646 h 228"/>
                  <a:gd name="T28" fmla="*/ 2147483646 w 229"/>
                  <a:gd name="T29" fmla="*/ 2147483646 h 228"/>
                  <a:gd name="T30" fmla="*/ 2147483646 w 229"/>
                  <a:gd name="T31" fmla="*/ 2147483646 h 228"/>
                  <a:gd name="T32" fmla="*/ 2147483646 w 229"/>
                  <a:gd name="T33" fmla="*/ 2147483646 h 228"/>
                  <a:gd name="T34" fmla="*/ 2147483646 w 229"/>
                  <a:gd name="T35" fmla="*/ 2147483646 h 228"/>
                  <a:gd name="T36" fmla="*/ 2147483646 w 229"/>
                  <a:gd name="T37" fmla="*/ 2147483646 h 228"/>
                  <a:gd name="T38" fmla="*/ 2147483646 w 229"/>
                  <a:gd name="T39" fmla="*/ 2147483646 h 228"/>
                  <a:gd name="T40" fmla="*/ 2147483646 w 229"/>
                  <a:gd name="T41" fmla="*/ 2147483646 h 228"/>
                  <a:gd name="T42" fmla="*/ 2147483646 w 229"/>
                  <a:gd name="T43" fmla="*/ 2147483646 h 228"/>
                  <a:gd name="T44" fmla="*/ 2147483646 w 229"/>
                  <a:gd name="T45" fmla="*/ 2147483646 h 228"/>
                  <a:gd name="T46" fmla="*/ 0 w 229"/>
                  <a:gd name="T47" fmla="*/ 2147483646 h 228"/>
                  <a:gd name="T48" fmla="*/ 0 w 229"/>
                  <a:gd name="T49" fmla="*/ 2147483646 h 228"/>
                  <a:gd name="T50" fmla="*/ 2147483646 w 229"/>
                  <a:gd name="T51" fmla="*/ 2147483646 h 228"/>
                  <a:gd name="T52" fmla="*/ 2147483646 w 229"/>
                  <a:gd name="T53" fmla="*/ 2147483646 h 228"/>
                  <a:gd name="T54" fmla="*/ 2147483646 w 229"/>
                  <a:gd name="T55" fmla="*/ 2147483646 h 228"/>
                  <a:gd name="T56" fmla="*/ 2147483646 w 229"/>
                  <a:gd name="T57" fmla="*/ 2147483646 h 228"/>
                  <a:gd name="T58" fmla="*/ 2147483646 w 229"/>
                  <a:gd name="T59" fmla="*/ 2147483646 h 228"/>
                  <a:gd name="T60" fmla="*/ 2147483646 w 229"/>
                  <a:gd name="T61" fmla="*/ 2147483646 h 228"/>
                  <a:gd name="T62" fmla="*/ 2147483646 w 229"/>
                  <a:gd name="T63" fmla="*/ 0 h 22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229"/>
                  <a:gd name="T97" fmla="*/ 0 h 228"/>
                  <a:gd name="T98" fmla="*/ 229 w 229"/>
                  <a:gd name="T99" fmla="*/ 228 h 228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229" h="228">
                    <a:moveTo>
                      <a:pt x="117" y="0"/>
                    </a:moveTo>
                    <a:lnTo>
                      <a:pt x="125" y="0"/>
                    </a:lnTo>
                    <a:lnTo>
                      <a:pt x="134" y="0"/>
                    </a:lnTo>
                    <a:lnTo>
                      <a:pt x="148" y="4"/>
                    </a:lnTo>
                    <a:lnTo>
                      <a:pt x="157" y="9"/>
                    </a:lnTo>
                    <a:lnTo>
                      <a:pt x="171" y="13"/>
                    </a:lnTo>
                    <a:lnTo>
                      <a:pt x="180" y="18"/>
                    </a:lnTo>
                    <a:lnTo>
                      <a:pt x="189" y="27"/>
                    </a:lnTo>
                    <a:lnTo>
                      <a:pt x="198" y="31"/>
                    </a:lnTo>
                    <a:lnTo>
                      <a:pt x="202" y="40"/>
                    </a:lnTo>
                    <a:lnTo>
                      <a:pt x="211" y="49"/>
                    </a:lnTo>
                    <a:lnTo>
                      <a:pt x="216" y="57"/>
                    </a:lnTo>
                    <a:lnTo>
                      <a:pt x="220" y="66"/>
                    </a:lnTo>
                    <a:lnTo>
                      <a:pt x="225" y="80"/>
                    </a:lnTo>
                    <a:lnTo>
                      <a:pt x="225" y="89"/>
                    </a:lnTo>
                    <a:lnTo>
                      <a:pt x="229" y="102"/>
                    </a:lnTo>
                    <a:lnTo>
                      <a:pt x="229" y="116"/>
                    </a:lnTo>
                    <a:lnTo>
                      <a:pt x="229" y="125"/>
                    </a:lnTo>
                    <a:lnTo>
                      <a:pt x="225" y="138"/>
                    </a:lnTo>
                    <a:lnTo>
                      <a:pt x="225" y="147"/>
                    </a:lnTo>
                    <a:lnTo>
                      <a:pt x="220" y="156"/>
                    </a:lnTo>
                    <a:lnTo>
                      <a:pt x="216" y="170"/>
                    </a:lnTo>
                    <a:lnTo>
                      <a:pt x="211" y="179"/>
                    </a:lnTo>
                    <a:lnTo>
                      <a:pt x="202" y="188"/>
                    </a:lnTo>
                    <a:lnTo>
                      <a:pt x="198" y="197"/>
                    </a:lnTo>
                    <a:lnTo>
                      <a:pt x="189" y="201"/>
                    </a:lnTo>
                    <a:lnTo>
                      <a:pt x="180" y="210"/>
                    </a:lnTo>
                    <a:lnTo>
                      <a:pt x="171" y="215"/>
                    </a:lnTo>
                    <a:lnTo>
                      <a:pt x="157" y="219"/>
                    </a:lnTo>
                    <a:lnTo>
                      <a:pt x="148" y="224"/>
                    </a:lnTo>
                    <a:lnTo>
                      <a:pt x="134" y="224"/>
                    </a:lnTo>
                    <a:lnTo>
                      <a:pt x="125" y="228"/>
                    </a:lnTo>
                    <a:lnTo>
                      <a:pt x="117" y="228"/>
                    </a:lnTo>
                    <a:lnTo>
                      <a:pt x="104" y="228"/>
                    </a:lnTo>
                    <a:lnTo>
                      <a:pt x="95" y="224"/>
                    </a:lnTo>
                    <a:lnTo>
                      <a:pt x="81" y="224"/>
                    </a:lnTo>
                    <a:lnTo>
                      <a:pt x="72" y="219"/>
                    </a:lnTo>
                    <a:lnTo>
                      <a:pt x="58" y="215"/>
                    </a:lnTo>
                    <a:lnTo>
                      <a:pt x="49" y="210"/>
                    </a:lnTo>
                    <a:lnTo>
                      <a:pt x="40" y="201"/>
                    </a:lnTo>
                    <a:lnTo>
                      <a:pt x="36" y="197"/>
                    </a:lnTo>
                    <a:lnTo>
                      <a:pt x="27" y="188"/>
                    </a:lnTo>
                    <a:lnTo>
                      <a:pt x="18" y="179"/>
                    </a:lnTo>
                    <a:lnTo>
                      <a:pt x="13" y="170"/>
                    </a:lnTo>
                    <a:lnTo>
                      <a:pt x="9" y="156"/>
                    </a:lnTo>
                    <a:lnTo>
                      <a:pt x="4" y="147"/>
                    </a:lnTo>
                    <a:lnTo>
                      <a:pt x="4" y="138"/>
                    </a:lnTo>
                    <a:lnTo>
                      <a:pt x="0" y="125"/>
                    </a:lnTo>
                    <a:lnTo>
                      <a:pt x="0" y="116"/>
                    </a:lnTo>
                    <a:lnTo>
                      <a:pt x="0" y="102"/>
                    </a:lnTo>
                    <a:lnTo>
                      <a:pt x="4" y="89"/>
                    </a:lnTo>
                    <a:lnTo>
                      <a:pt x="4" y="80"/>
                    </a:lnTo>
                    <a:lnTo>
                      <a:pt x="9" y="66"/>
                    </a:lnTo>
                    <a:lnTo>
                      <a:pt x="13" y="57"/>
                    </a:lnTo>
                    <a:lnTo>
                      <a:pt x="18" y="49"/>
                    </a:lnTo>
                    <a:lnTo>
                      <a:pt x="27" y="40"/>
                    </a:lnTo>
                    <a:lnTo>
                      <a:pt x="36" y="31"/>
                    </a:lnTo>
                    <a:lnTo>
                      <a:pt x="40" y="27"/>
                    </a:lnTo>
                    <a:lnTo>
                      <a:pt x="49" y="18"/>
                    </a:lnTo>
                    <a:lnTo>
                      <a:pt x="58" y="13"/>
                    </a:lnTo>
                    <a:lnTo>
                      <a:pt x="72" y="9"/>
                    </a:lnTo>
                    <a:lnTo>
                      <a:pt x="81" y="4"/>
                    </a:lnTo>
                    <a:lnTo>
                      <a:pt x="95" y="0"/>
                    </a:lnTo>
                    <a:lnTo>
                      <a:pt x="104" y="0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124" name="Freeform 53"/>
              <p:cNvSpPr>
                <a:spLocks/>
              </p:cNvSpPr>
              <p:nvPr/>
            </p:nvSpPr>
            <p:spPr bwMode="auto">
              <a:xfrm>
                <a:off x="5472751" y="5119892"/>
                <a:ext cx="400087" cy="473338"/>
              </a:xfrm>
              <a:custGeom>
                <a:avLst/>
                <a:gdLst>
                  <a:gd name="T0" fmla="*/ 2147483646 w 578"/>
                  <a:gd name="T1" fmla="*/ 0 h 844"/>
                  <a:gd name="T2" fmla="*/ 2147483646 w 578"/>
                  <a:gd name="T3" fmla="*/ 2147483646 h 844"/>
                  <a:gd name="T4" fmla="*/ 2147483646 w 578"/>
                  <a:gd name="T5" fmla="*/ 2147483646 h 844"/>
                  <a:gd name="T6" fmla="*/ 0 w 578"/>
                  <a:gd name="T7" fmla="*/ 2147483646 h 844"/>
                  <a:gd name="T8" fmla="*/ 0 w 578"/>
                  <a:gd name="T9" fmla="*/ 2147483646 h 844"/>
                  <a:gd name="T10" fmla="*/ 2147483646 w 578"/>
                  <a:gd name="T11" fmla="*/ 2147483646 h 844"/>
                  <a:gd name="T12" fmla="*/ 2147483646 w 578"/>
                  <a:gd name="T13" fmla="*/ 2147483646 h 844"/>
                  <a:gd name="T14" fmla="*/ 2147483646 w 578"/>
                  <a:gd name="T15" fmla="*/ 2147483646 h 844"/>
                  <a:gd name="T16" fmla="*/ 2147483646 w 578"/>
                  <a:gd name="T17" fmla="*/ 2147483646 h 844"/>
                  <a:gd name="T18" fmla="*/ 2147483646 w 578"/>
                  <a:gd name="T19" fmla="*/ 2147483646 h 844"/>
                  <a:gd name="T20" fmla="*/ 2147483646 w 578"/>
                  <a:gd name="T21" fmla="*/ 2147483646 h 844"/>
                  <a:gd name="T22" fmla="*/ 2147483646 w 578"/>
                  <a:gd name="T23" fmla="*/ 2147483646 h 844"/>
                  <a:gd name="T24" fmla="*/ 2147483646 w 578"/>
                  <a:gd name="T25" fmla="*/ 2147483646 h 844"/>
                  <a:gd name="T26" fmla="*/ 2147483646 w 578"/>
                  <a:gd name="T27" fmla="*/ 2147483646 h 844"/>
                  <a:gd name="T28" fmla="*/ 2147483646 w 578"/>
                  <a:gd name="T29" fmla="*/ 2147483646 h 844"/>
                  <a:gd name="T30" fmla="*/ 2147483646 w 578"/>
                  <a:gd name="T31" fmla="*/ 2147483646 h 844"/>
                  <a:gd name="T32" fmla="*/ 2147483646 w 578"/>
                  <a:gd name="T33" fmla="*/ 2147483646 h 844"/>
                  <a:gd name="T34" fmla="*/ 2147483646 w 578"/>
                  <a:gd name="T35" fmla="*/ 2147483646 h 844"/>
                  <a:gd name="T36" fmla="*/ 2147483646 w 578"/>
                  <a:gd name="T37" fmla="*/ 2147483646 h 844"/>
                  <a:gd name="T38" fmla="*/ 2147483646 w 578"/>
                  <a:gd name="T39" fmla="*/ 2147483646 h 844"/>
                  <a:gd name="T40" fmla="*/ 2147483646 w 578"/>
                  <a:gd name="T41" fmla="*/ 2147483646 h 844"/>
                  <a:gd name="T42" fmla="*/ 2147483646 w 578"/>
                  <a:gd name="T43" fmla="*/ 2147483646 h 844"/>
                  <a:gd name="T44" fmla="*/ 2147483646 w 578"/>
                  <a:gd name="T45" fmla="*/ 2147483646 h 844"/>
                  <a:gd name="T46" fmla="*/ 2147483646 w 578"/>
                  <a:gd name="T47" fmla="*/ 2147483646 h 844"/>
                  <a:gd name="T48" fmla="*/ 2147483646 w 578"/>
                  <a:gd name="T49" fmla="*/ 2147483646 h 844"/>
                  <a:gd name="T50" fmla="*/ 2147483646 w 578"/>
                  <a:gd name="T51" fmla="*/ 2147483646 h 844"/>
                  <a:gd name="T52" fmla="*/ 2147483646 w 578"/>
                  <a:gd name="T53" fmla="*/ 2147483646 h 844"/>
                  <a:gd name="T54" fmla="*/ 2147483646 w 578"/>
                  <a:gd name="T55" fmla="*/ 2147483646 h 844"/>
                  <a:gd name="T56" fmla="*/ 2147483646 w 578"/>
                  <a:gd name="T57" fmla="*/ 2147483646 h 844"/>
                  <a:gd name="T58" fmla="*/ 2147483646 w 578"/>
                  <a:gd name="T59" fmla="*/ 2147483646 h 844"/>
                  <a:gd name="T60" fmla="*/ 2147483646 w 578"/>
                  <a:gd name="T61" fmla="*/ 2147483646 h 844"/>
                  <a:gd name="T62" fmla="*/ 2147483646 w 578"/>
                  <a:gd name="T63" fmla="*/ 0 h 844"/>
                  <a:gd name="T64" fmla="*/ 2147483646 w 578"/>
                  <a:gd name="T65" fmla="*/ 0 h 84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578"/>
                  <a:gd name="T100" fmla="*/ 0 h 844"/>
                  <a:gd name="T101" fmla="*/ 578 w 578"/>
                  <a:gd name="T102" fmla="*/ 844 h 844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578" h="844">
                    <a:moveTo>
                      <a:pt x="82" y="0"/>
                    </a:moveTo>
                    <a:lnTo>
                      <a:pt x="68" y="0"/>
                    </a:lnTo>
                    <a:lnTo>
                      <a:pt x="54" y="8"/>
                    </a:lnTo>
                    <a:lnTo>
                      <a:pt x="41" y="13"/>
                    </a:lnTo>
                    <a:lnTo>
                      <a:pt x="27" y="26"/>
                    </a:lnTo>
                    <a:lnTo>
                      <a:pt x="18" y="35"/>
                    </a:lnTo>
                    <a:lnTo>
                      <a:pt x="9" y="49"/>
                    </a:lnTo>
                    <a:lnTo>
                      <a:pt x="0" y="62"/>
                    </a:lnTo>
                    <a:lnTo>
                      <a:pt x="0" y="76"/>
                    </a:lnTo>
                    <a:lnTo>
                      <a:pt x="0" y="402"/>
                    </a:lnTo>
                    <a:lnTo>
                      <a:pt x="0" y="411"/>
                    </a:lnTo>
                    <a:lnTo>
                      <a:pt x="6" y="414"/>
                    </a:lnTo>
                    <a:lnTo>
                      <a:pt x="6" y="423"/>
                    </a:lnTo>
                    <a:lnTo>
                      <a:pt x="9" y="428"/>
                    </a:lnTo>
                    <a:lnTo>
                      <a:pt x="15" y="437"/>
                    </a:lnTo>
                    <a:lnTo>
                      <a:pt x="18" y="441"/>
                    </a:lnTo>
                    <a:lnTo>
                      <a:pt x="27" y="450"/>
                    </a:lnTo>
                    <a:lnTo>
                      <a:pt x="32" y="455"/>
                    </a:lnTo>
                    <a:lnTo>
                      <a:pt x="41" y="459"/>
                    </a:lnTo>
                    <a:lnTo>
                      <a:pt x="45" y="464"/>
                    </a:lnTo>
                    <a:lnTo>
                      <a:pt x="54" y="468"/>
                    </a:lnTo>
                    <a:lnTo>
                      <a:pt x="63" y="473"/>
                    </a:lnTo>
                    <a:lnTo>
                      <a:pt x="73" y="477"/>
                    </a:lnTo>
                    <a:lnTo>
                      <a:pt x="77" y="477"/>
                    </a:lnTo>
                    <a:lnTo>
                      <a:pt x="86" y="482"/>
                    </a:lnTo>
                    <a:lnTo>
                      <a:pt x="95" y="482"/>
                    </a:lnTo>
                    <a:lnTo>
                      <a:pt x="95" y="129"/>
                    </a:lnTo>
                    <a:lnTo>
                      <a:pt x="145" y="129"/>
                    </a:lnTo>
                    <a:lnTo>
                      <a:pt x="145" y="844"/>
                    </a:lnTo>
                    <a:lnTo>
                      <a:pt x="271" y="844"/>
                    </a:lnTo>
                    <a:lnTo>
                      <a:pt x="271" y="375"/>
                    </a:lnTo>
                    <a:lnTo>
                      <a:pt x="316" y="375"/>
                    </a:lnTo>
                    <a:lnTo>
                      <a:pt x="316" y="432"/>
                    </a:lnTo>
                    <a:lnTo>
                      <a:pt x="316" y="567"/>
                    </a:lnTo>
                    <a:lnTo>
                      <a:pt x="316" y="719"/>
                    </a:lnTo>
                    <a:lnTo>
                      <a:pt x="316" y="844"/>
                    </a:lnTo>
                    <a:lnTo>
                      <a:pt x="434" y="844"/>
                    </a:lnTo>
                    <a:lnTo>
                      <a:pt x="434" y="129"/>
                    </a:lnTo>
                    <a:lnTo>
                      <a:pt x="483" y="129"/>
                    </a:lnTo>
                    <a:lnTo>
                      <a:pt x="483" y="473"/>
                    </a:lnTo>
                    <a:lnTo>
                      <a:pt x="492" y="468"/>
                    </a:lnTo>
                    <a:lnTo>
                      <a:pt x="498" y="468"/>
                    </a:lnTo>
                    <a:lnTo>
                      <a:pt x="506" y="468"/>
                    </a:lnTo>
                    <a:lnTo>
                      <a:pt x="515" y="464"/>
                    </a:lnTo>
                    <a:lnTo>
                      <a:pt x="524" y="459"/>
                    </a:lnTo>
                    <a:lnTo>
                      <a:pt x="533" y="459"/>
                    </a:lnTo>
                    <a:lnTo>
                      <a:pt x="538" y="455"/>
                    </a:lnTo>
                    <a:lnTo>
                      <a:pt x="547" y="446"/>
                    </a:lnTo>
                    <a:lnTo>
                      <a:pt x="551" y="441"/>
                    </a:lnTo>
                    <a:lnTo>
                      <a:pt x="560" y="437"/>
                    </a:lnTo>
                    <a:lnTo>
                      <a:pt x="565" y="428"/>
                    </a:lnTo>
                    <a:lnTo>
                      <a:pt x="569" y="423"/>
                    </a:lnTo>
                    <a:lnTo>
                      <a:pt x="574" y="414"/>
                    </a:lnTo>
                    <a:lnTo>
                      <a:pt x="574" y="411"/>
                    </a:lnTo>
                    <a:lnTo>
                      <a:pt x="578" y="402"/>
                    </a:lnTo>
                    <a:lnTo>
                      <a:pt x="578" y="397"/>
                    </a:lnTo>
                    <a:lnTo>
                      <a:pt x="578" y="70"/>
                    </a:lnTo>
                    <a:lnTo>
                      <a:pt x="578" y="58"/>
                    </a:lnTo>
                    <a:lnTo>
                      <a:pt x="574" y="44"/>
                    </a:lnTo>
                    <a:lnTo>
                      <a:pt x="565" y="31"/>
                    </a:lnTo>
                    <a:lnTo>
                      <a:pt x="551" y="22"/>
                    </a:lnTo>
                    <a:lnTo>
                      <a:pt x="542" y="13"/>
                    </a:lnTo>
                    <a:lnTo>
                      <a:pt x="529" y="4"/>
                    </a:lnTo>
                    <a:lnTo>
                      <a:pt x="515" y="0"/>
                    </a:lnTo>
                    <a:lnTo>
                      <a:pt x="501" y="0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125" name="文本框 71"/>
              <p:cNvSpPr txBox="1">
                <a:spLocks noChangeArrowheads="1"/>
              </p:cNvSpPr>
              <p:nvPr/>
            </p:nvSpPr>
            <p:spPr bwMode="auto">
              <a:xfrm>
                <a:off x="5387178" y="5613883"/>
                <a:ext cx="559559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4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经办人</a:t>
                </a:r>
              </a:p>
            </p:txBody>
          </p:sp>
        </p:grpSp>
        <p:grpSp>
          <p:nvGrpSpPr>
            <p:cNvPr id="45068" name="组合 182"/>
            <p:cNvGrpSpPr>
              <a:grpSpLocks/>
            </p:cNvGrpSpPr>
            <p:nvPr/>
          </p:nvGrpSpPr>
          <p:grpSpPr bwMode="auto">
            <a:xfrm>
              <a:off x="8642153" y="1651828"/>
              <a:ext cx="780442" cy="843447"/>
              <a:chOff x="5326077" y="4973648"/>
              <a:chExt cx="717185" cy="843447"/>
            </a:xfrm>
          </p:grpSpPr>
          <p:sp>
            <p:nvSpPr>
              <p:cNvPr id="45120" name="Freeform 49"/>
              <p:cNvSpPr>
                <a:spLocks/>
              </p:cNvSpPr>
              <p:nvPr/>
            </p:nvSpPr>
            <p:spPr bwMode="auto">
              <a:xfrm>
                <a:off x="5590424" y="4973648"/>
                <a:ext cx="160588" cy="125591"/>
              </a:xfrm>
              <a:custGeom>
                <a:avLst/>
                <a:gdLst>
                  <a:gd name="T0" fmla="*/ 2147483646 w 229"/>
                  <a:gd name="T1" fmla="*/ 0 h 228"/>
                  <a:gd name="T2" fmla="*/ 2147483646 w 229"/>
                  <a:gd name="T3" fmla="*/ 2147483646 h 228"/>
                  <a:gd name="T4" fmla="*/ 2147483646 w 229"/>
                  <a:gd name="T5" fmla="*/ 2147483646 h 228"/>
                  <a:gd name="T6" fmla="*/ 2147483646 w 229"/>
                  <a:gd name="T7" fmla="*/ 2147483646 h 228"/>
                  <a:gd name="T8" fmla="*/ 2147483646 w 229"/>
                  <a:gd name="T9" fmla="*/ 2147483646 h 228"/>
                  <a:gd name="T10" fmla="*/ 2147483646 w 229"/>
                  <a:gd name="T11" fmla="*/ 2147483646 h 228"/>
                  <a:gd name="T12" fmla="*/ 2147483646 w 229"/>
                  <a:gd name="T13" fmla="*/ 2147483646 h 228"/>
                  <a:gd name="T14" fmla="*/ 2147483646 w 229"/>
                  <a:gd name="T15" fmla="*/ 2147483646 h 228"/>
                  <a:gd name="T16" fmla="*/ 2147483646 w 229"/>
                  <a:gd name="T17" fmla="*/ 2147483646 h 228"/>
                  <a:gd name="T18" fmla="*/ 2147483646 w 229"/>
                  <a:gd name="T19" fmla="*/ 2147483646 h 228"/>
                  <a:gd name="T20" fmla="*/ 2147483646 w 229"/>
                  <a:gd name="T21" fmla="*/ 2147483646 h 228"/>
                  <a:gd name="T22" fmla="*/ 2147483646 w 229"/>
                  <a:gd name="T23" fmla="*/ 2147483646 h 228"/>
                  <a:gd name="T24" fmla="*/ 2147483646 w 229"/>
                  <a:gd name="T25" fmla="*/ 2147483646 h 228"/>
                  <a:gd name="T26" fmla="*/ 2147483646 w 229"/>
                  <a:gd name="T27" fmla="*/ 2147483646 h 228"/>
                  <a:gd name="T28" fmla="*/ 2147483646 w 229"/>
                  <a:gd name="T29" fmla="*/ 2147483646 h 228"/>
                  <a:gd name="T30" fmla="*/ 2147483646 w 229"/>
                  <a:gd name="T31" fmla="*/ 2147483646 h 228"/>
                  <a:gd name="T32" fmla="*/ 2147483646 w 229"/>
                  <a:gd name="T33" fmla="*/ 2147483646 h 228"/>
                  <a:gd name="T34" fmla="*/ 2147483646 w 229"/>
                  <a:gd name="T35" fmla="*/ 2147483646 h 228"/>
                  <a:gd name="T36" fmla="*/ 2147483646 w 229"/>
                  <a:gd name="T37" fmla="*/ 2147483646 h 228"/>
                  <a:gd name="T38" fmla="*/ 2147483646 w 229"/>
                  <a:gd name="T39" fmla="*/ 2147483646 h 228"/>
                  <a:gd name="T40" fmla="*/ 2147483646 w 229"/>
                  <a:gd name="T41" fmla="*/ 2147483646 h 228"/>
                  <a:gd name="T42" fmla="*/ 2147483646 w 229"/>
                  <a:gd name="T43" fmla="*/ 2147483646 h 228"/>
                  <a:gd name="T44" fmla="*/ 2147483646 w 229"/>
                  <a:gd name="T45" fmla="*/ 2147483646 h 228"/>
                  <a:gd name="T46" fmla="*/ 0 w 229"/>
                  <a:gd name="T47" fmla="*/ 2147483646 h 228"/>
                  <a:gd name="T48" fmla="*/ 0 w 229"/>
                  <a:gd name="T49" fmla="*/ 2147483646 h 228"/>
                  <a:gd name="T50" fmla="*/ 2147483646 w 229"/>
                  <a:gd name="T51" fmla="*/ 2147483646 h 228"/>
                  <a:gd name="T52" fmla="*/ 2147483646 w 229"/>
                  <a:gd name="T53" fmla="*/ 2147483646 h 228"/>
                  <a:gd name="T54" fmla="*/ 2147483646 w 229"/>
                  <a:gd name="T55" fmla="*/ 2147483646 h 228"/>
                  <a:gd name="T56" fmla="*/ 2147483646 w 229"/>
                  <a:gd name="T57" fmla="*/ 2147483646 h 228"/>
                  <a:gd name="T58" fmla="*/ 2147483646 w 229"/>
                  <a:gd name="T59" fmla="*/ 2147483646 h 228"/>
                  <a:gd name="T60" fmla="*/ 2147483646 w 229"/>
                  <a:gd name="T61" fmla="*/ 2147483646 h 228"/>
                  <a:gd name="T62" fmla="*/ 2147483646 w 229"/>
                  <a:gd name="T63" fmla="*/ 0 h 22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229"/>
                  <a:gd name="T97" fmla="*/ 0 h 228"/>
                  <a:gd name="T98" fmla="*/ 229 w 229"/>
                  <a:gd name="T99" fmla="*/ 228 h 228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229" h="228">
                    <a:moveTo>
                      <a:pt x="117" y="0"/>
                    </a:moveTo>
                    <a:lnTo>
                      <a:pt x="125" y="0"/>
                    </a:lnTo>
                    <a:lnTo>
                      <a:pt x="134" y="0"/>
                    </a:lnTo>
                    <a:lnTo>
                      <a:pt x="148" y="4"/>
                    </a:lnTo>
                    <a:lnTo>
                      <a:pt x="157" y="9"/>
                    </a:lnTo>
                    <a:lnTo>
                      <a:pt x="171" y="13"/>
                    </a:lnTo>
                    <a:lnTo>
                      <a:pt x="180" y="18"/>
                    </a:lnTo>
                    <a:lnTo>
                      <a:pt x="189" y="27"/>
                    </a:lnTo>
                    <a:lnTo>
                      <a:pt x="198" y="31"/>
                    </a:lnTo>
                    <a:lnTo>
                      <a:pt x="202" y="40"/>
                    </a:lnTo>
                    <a:lnTo>
                      <a:pt x="211" y="49"/>
                    </a:lnTo>
                    <a:lnTo>
                      <a:pt x="216" y="57"/>
                    </a:lnTo>
                    <a:lnTo>
                      <a:pt x="220" y="66"/>
                    </a:lnTo>
                    <a:lnTo>
                      <a:pt x="225" y="80"/>
                    </a:lnTo>
                    <a:lnTo>
                      <a:pt x="225" y="89"/>
                    </a:lnTo>
                    <a:lnTo>
                      <a:pt x="229" y="102"/>
                    </a:lnTo>
                    <a:lnTo>
                      <a:pt x="229" y="116"/>
                    </a:lnTo>
                    <a:lnTo>
                      <a:pt x="229" y="125"/>
                    </a:lnTo>
                    <a:lnTo>
                      <a:pt x="225" y="138"/>
                    </a:lnTo>
                    <a:lnTo>
                      <a:pt x="225" y="147"/>
                    </a:lnTo>
                    <a:lnTo>
                      <a:pt x="220" y="156"/>
                    </a:lnTo>
                    <a:lnTo>
                      <a:pt x="216" y="170"/>
                    </a:lnTo>
                    <a:lnTo>
                      <a:pt x="211" y="179"/>
                    </a:lnTo>
                    <a:lnTo>
                      <a:pt x="202" y="188"/>
                    </a:lnTo>
                    <a:lnTo>
                      <a:pt x="198" y="197"/>
                    </a:lnTo>
                    <a:lnTo>
                      <a:pt x="189" y="201"/>
                    </a:lnTo>
                    <a:lnTo>
                      <a:pt x="180" y="210"/>
                    </a:lnTo>
                    <a:lnTo>
                      <a:pt x="171" y="215"/>
                    </a:lnTo>
                    <a:lnTo>
                      <a:pt x="157" y="219"/>
                    </a:lnTo>
                    <a:lnTo>
                      <a:pt x="148" y="224"/>
                    </a:lnTo>
                    <a:lnTo>
                      <a:pt x="134" y="224"/>
                    </a:lnTo>
                    <a:lnTo>
                      <a:pt x="125" y="228"/>
                    </a:lnTo>
                    <a:lnTo>
                      <a:pt x="117" y="228"/>
                    </a:lnTo>
                    <a:lnTo>
                      <a:pt x="104" y="228"/>
                    </a:lnTo>
                    <a:lnTo>
                      <a:pt x="95" y="224"/>
                    </a:lnTo>
                    <a:lnTo>
                      <a:pt x="81" y="224"/>
                    </a:lnTo>
                    <a:lnTo>
                      <a:pt x="72" y="219"/>
                    </a:lnTo>
                    <a:lnTo>
                      <a:pt x="58" y="215"/>
                    </a:lnTo>
                    <a:lnTo>
                      <a:pt x="49" y="210"/>
                    </a:lnTo>
                    <a:lnTo>
                      <a:pt x="40" y="201"/>
                    </a:lnTo>
                    <a:lnTo>
                      <a:pt x="36" y="197"/>
                    </a:lnTo>
                    <a:lnTo>
                      <a:pt x="27" y="188"/>
                    </a:lnTo>
                    <a:lnTo>
                      <a:pt x="18" y="179"/>
                    </a:lnTo>
                    <a:lnTo>
                      <a:pt x="13" y="170"/>
                    </a:lnTo>
                    <a:lnTo>
                      <a:pt x="9" y="156"/>
                    </a:lnTo>
                    <a:lnTo>
                      <a:pt x="4" y="147"/>
                    </a:lnTo>
                    <a:lnTo>
                      <a:pt x="4" y="138"/>
                    </a:lnTo>
                    <a:lnTo>
                      <a:pt x="0" y="125"/>
                    </a:lnTo>
                    <a:lnTo>
                      <a:pt x="0" y="116"/>
                    </a:lnTo>
                    <a:lnTo>
                      <a:pt x="0" y="102"/>
                    </a:lnTo>
                    <a:lnTo>
                      <a:pt x="4" y="89"/>
                    </a:lnTo>
                    <a:lnTo>
                      <a:pt x="4" y="80"/>
                    </a:lnTo>
                    <a:lnTo>
                      <a:pt x="9" y="66"/>
                    </a:lnTo>
                    <a:lnTo>
                      <a:pt x="13" y="57"/>
                    </a:lnTo>
                    <a:lnTo>
                      <a:pt x="18" y="49"/>
                    </a:lnTo>
                    <a:lnTo>
                      <a:pt x="27" y="40"/>
                    </a:lnTo>
                    <a:lnTo>
                      <a:pt x="36" y="31"/>
                    </a:lnTo>
                    <a:lnTo>
                      <a:pt x="40" y="27"/>
                    </a:lnTo>
                    <a:lnTo>
                      <a:pt x="49" y="18"/>
                    </a:lnTo>
                    <a:lnTo>
                      <a:pt x="58" y="13"/>
                    </a:lnTo>
                    <a:lnTo>
                      <a:pt x="72" y="9"/>
                    </a:lnTo>
                    <a:lnTo>
                      <a:pt x="81" y="4"/>
                    </a:lnTo>
                    <a:lnTo>
                      <a:pt x="95" y="0"/>
                    </a:lnTo>
                    <a:lnTo>
                      <a:pt x="104" y="0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121" name="Freeform 53"/>
              <p:cNvSpPr>
                <a:spLocks/>
              </p:cNvSpPr>
              <p:nvPr/>
            </p:nvSpPr>
            <p:spPr bwMode="auto">
              <a:xfrm>
                <a:off x="5472751" y="5119892"/>
                <a:ext cx="400087" cy="473338"/>
              </a:xfrm>
              <a:custGeom>
                <a:avLst/>
                <a:gdLst>
                  <a:gd name="T0" fmla="*/ 2147483646 w 578"/>
                  <a:gd name="T1" fmla="*/ 0 h 844"/>
                  <a:gd name="T2" fmla="*/ 2147483646 w 578"/>
                  <a:gd name="T3" fmla="*/ 2147483646 h 844"/>
                  <a:gd name="T4" fmla="*/ 2147483646 w 578"/>
                  <a:gd name="T5" fmla="*/ 2147483646 h 844"/>
                  <a:gd name="T6" fmla="*/ 0 w 578"/>
                  <a:gd name="T7" fmla="*/ 2147483646 h 844"/>
                  <a:gd name="T8" fmla="*/ 0 w 578"/>
                  <a:gd name="T9" fmla="*/ 2147483646 h 844"/>
                  <a:gd name="T10" fmla="*/ 2147483646 w 578"/>
                  <a:gd name="T11" fmla="*/ 2147483646 h 844"/>
                  <a:gd name="T12" fmla="*/ 2147483646 w 578"/>
                  <a:gd name="T13" fmla="*/ 2147483646 h 844"/>
                  <a:gd name="T14" fmla="*/ 2147483646 w 578"/>
                  <a:gd name="T15" fmla="*/ 2147483646 h 844"/>
                  <a:gd name="T16" fmla="*/ 2147483646 w 578"/>
                  <a:gd name="T17" fmla="*/ 2147483646 h 844"/>
                  <a:gd name="T18" fmla="*/ 2147483646 w 578"/>
                  <a:gd name="T19" fmla="*/ 2147483646 h 844"/>
                  <a:gd name="T20" fmla="*/ 2147483646 w 578"/>
                  <a:gd name="T21" fmla="*/ 2147483646 h 844"/>
                  <a:gd name="T22" fmla="*/ 2147483646 w 578"/>
                  <a:gd name="T23" fmla="*/ 2147483646 h 844"/>
                  <a:gd name="T24" fmla="*/ 2147483646 w 578"/>
                  <a:gd name="T25" fmla="*/ 2147483646 h 844"/>
                  <a:gd name="T26" fmla="*/ 2147483646 w 578"/>
                  <a:gd name="T27" fmla="*/ 2147483646 h 844"/>
                  <a:gd name="T28" fmla="*/ 2147483646 w 578"/>
                  <a:gd name="T29" fmla="*/ 2147483646 h 844"/>
                  <a:gd name="T30" fmla="*/ 2147483646 w 578"/>
                  <a:gd name="T31" fmla="*/ 2147483646 h 844"/>
                  <a:gd name="T32" fmla="*/ 2147483646 w 578"/>
                  <a:gd name="T33" fmla="*/ 2147483646 h 844"/>
                  <a:gd name="T34" fmla="*/ 2147483646 w 578"/>
                  <a:gd name="T35" fmla="*/ 2147483646 h 844"/>
                  <a:gd name="T36" fmla="*/ 2147483646 w 578"/>
                  <a:gd name="T37" fmla="*/ 2147483646 h 844"/>
                  <a:gd name="T38" fmla="*/ 2147483646 w 578"/>
                  <a:gd name="T39" fmla="*/ 2147483646 h 844"/>
                  <a:gd name="T40" fmla="*/ 2147483646 w 578"/>
                  <a:gd name="T41" fmla="*/ 2147483646 h 844"/>
                  <a:gd name="T42" fmla="*/ 2147483646 w 578"/>
                  <a:gd name="T43" fmla="*/ 2147483646 h 844"/>
                  <a:gd name="T44" fmla="*/ 2147483646 w 578"/>
                  <a:gd name="T45" fmla="*/ 2147483646 h 844"/>
                  <a:gd name="T46" fmla="*/ 2147483646 w 578"/>
                  <a:gd name="T47" fmla="*/ 2147483646 h 844"/>
                  <a:gd name="T48" fmla="*/ 2147483646 w 578"/>
                  <a:gd name="T49" fmla="*/ 2147483646 h 844"/>
                  <a:gd name="T50" fmla="*/ 2147483646 w 578"/>
                  <a:gd name="T51" fmla="*/ 2147483646 h 844"/>
                  <a:gd name="T52" fmla="*/ 2147483646 w 578"/>
                  <a:gd name="T53" fmla="*/ 2147483646 h 844"/>
                  <a:gd name="T54" fmla="*/ 2147483646 w 578"/>
                  <a:gd name="T55" fmla="*/ 2147483646 h 844"/>
                  <a:gd name="T56" fmla="*/ 2147483646 w 578"/>
                  <a:gd name="T57" fmla="*/ 2147483646 h 844"/>
                  <a:gd name="T58" fmla="*/ 2147483646 w 578"/>
                  <a:gd name="T59" fmla="*/ 2147483646 h 844"/>
                  <a:gd name="T60" fmla="*/ 2147483646 w 578"/>
                  <a:gd name="T61" fmla="*/ 2147483646 h 844"/>
                  <a:gd name="T62" fmla="*/ 2147483646 w 578"/>
                  <a:gd name="T63" fmla="*/ 0 h 844"/>
                  <a:gd name="T64" fmla="*/ 2147483646 w 578"/>
                  <a:gd name="T65" fmla="*/ 0 h 84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578"/>
                  <a:gd name="T100" fmla="*/ 0 h 844"/>
                  <a:gd name="T101" fmla="*/ 578 w 578"/>
                  <a:gd name="T102" fmla="*/ 844 h 844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578" h="844">
                    <a:moveTo>
                      <a:pt x="82" y="0"/>
                    </a:moveTo>
                    <a:lnTo>
                      <a:pt x="68" y="0"/>
                    </a:lnTo>
                    <a:lnTo>
                      <a:pt x="54" y="8"/>
                    </a:lnTo>
                    <a:lnTo>
                      <a:pt x="41" y="13"/>
                    </a:lnTo>
                    <a:lnTo>
                      <a:pt x="27" y="26"/>
                    </a:lnTo>
                    <a:lnTo>
                      <a:pt x="18" y="35"/>
                    </a:lnTo>
                    <a:lnTo>
                      <a:pt x="9" y="49"/>
                    </a:lnTo>
                    <a:lnTo>
                      <a:pt x="0" y="62"/>
                    </a:lnTo>
                    <a:lnTo>
                      <a:pt x="0" y="76"/>
                    </a:lnTo>
                    <a:lnTo>
                      <a:pt x="0" y="402"/>
                    </a:lnTo>
                    <a:lnTo>
                      <a:pt x="0" y="411"/>
                    </a:lnTo>
                    <a:lnTo>
                      <a:pt x="6" y="414"/>
                    </a:lnTo>
                    <a:lnTo>
                      <a:pt x="6" y="423"/>
                    </a:lnTo>
                    <a:lnTo>
                      <a:pt x="9" y="428"/>
                    </a:lnTo>
                    <a:lnTo>
                      <a:pt x="15" y="437"/>
                    </a:lnTo>
                    <a:lnTo>
                      <a:pt x="18" y="441"/>
                    </a:lnTo>
                    <a:lnTo>
                      <a:pt x="27" y="450"/>
                    </a:lnTo>
                    <a:lnTo>
                      <a:pt x="32" y="455"/>
                    </a:lnTo>
                    <a:lnTo>
                      <a:pt x="41" y="459"/>
                    </a:lnTo>
                    <a:lnTo>
                      <a:pt x="45" y="464"/>
                    </a:lnTo>
                    <a:lnTo>
                      <a:pt x="54" y="468"/>
                    </a:lnTo>
                    <a:lnTo>
                      <a:pt x="63" y="473"/>
                    </a:lnTo>
                    <a:lnTo>
                      <a:pt x="73" y="477"/>
                    </a:lnTo>
                    <a:lnTo>
                      <a:pt x="77" y="477"/>
                    </a:lnTo>
                    <a:lnTo>
                      <a:pt x="86" y="482"/>
                    </a:lnTo>
                    <a:lnTo>
                      <a:pt x="95" y="482"/>
                    </a:lnTo>
                    <a:lnTo>
                      <a:pt x="95" y="129"/>
                    </a:lnTo>
                    <a:lnTo>
                      <a:pt x="145" y="129"/>
                    </a:lnTo>
                    <a:lnTo>
                      <a:pt x="145" y="844"/>
                    </a:lnTo>
                    <a:lnTo>
                      <a:pt x="271" y="844"/>
                    </a:lnTo>
                    <a:lnTo>
                      <a:pt x="271" y="375"/>
                    </a:lnTo>
                    <a:lnTo>
                      <a:pt x="316" y="375"/>
                    </a:lnTo>
                    <a:lnTo>
                      <a:pt x="316" y="432"/>
                    </a:lnTo>
                    <a:lnTo>
                      <a:pt x="316" y="567"/>
                    </a:lnTo>
                    <a:lnTo>
                      <a:pt x="316" y="719"/>
                    </a:lnTo>
                    <a:lnTo>
                      <a:pt x="316" y="844"/>
                    </a:lnTo>
                    <a:lnTo>
                      <a:pt x="434" y="844"/>
                    </a:lnTo>
                    <a:lnTo>
                      <a:pt x="434" y="129"/>
                    </a:lnTo>
                    <a:lnTo>
                      <a:pt x="483" y="129"/>
                    </a:lnTo>
                    <a:lnTo>
                      <a:pt x="483" y="473"/>
                    </a:lnTo>
                    <a:lnTo>
                      <a:pt x="492" y="468"/>
                    </a:lnTo>
                    <a:lnTo>
                      <a:pt x="498" y="468"/>
                    </a:lnTo>
                    <a:lnTo>
                      <a:pt x="506" y="468"/>
                    </a:lnTo>
                    <a:lnTo>
                      <a:pt x="515" y="464"/>
                    </a:lnTo>
                    <a:lnTo>
                      <a:pt x="524" y="459"/>
                    </a:lnTo>
                    <a:lnTo>
                      <a:pt x="533" y="459"/>
                    </a:lnTo>
                    <a:lnTo>
                      <a:pt x="538" y="455"/>
                    </a:lnTo>
                    <a:lnTo>
                      <a:pt x="547" y="446"/>
                    </a:lnTo>
                    <a:lnTo>
                      <a:pt x="551" y="441"/>
                    </a:lnTo>
                    <a:lnTo>
                      <a:pt x="560" y="437"/>
                    </a:lnTo>
                    <a:lnTo>
                      <a:pt x="565" y="428"/>
                    </a:lnTo>
                    <a:lnTo>
                      <a:pt x="569" y="423"/>
                    </a:lnTo>
                    <a:lnTo>
                      <a:pt x="574" y="414"/>
                    </a:lnTo>
                    <a:lnTo>
                      <a:pt x="574" y="411"/>
                    </a:lnTo>
                    <a:lnTo>
                      <a:pt x="578" y="402"/>
                    </a:lnTo>
                    <a:lnTo>
                      <a:pt x="578" y="397"/>
                    </a:lnTo>
                    <a:lnTo>
                      <a:pt x="578" y="70"/>
                    </a:lnTo>
                    <a:lnTo>
                      <a:pt x="578" y="58"/>
                    </a:lnTo>
                    <a:lnTo>
                      <a:pt x="574" y="44"/>
                    </a:lnTo>
                    <a:lnTo>
                      <a:pt x="565" y="31"/>
                    </a:lnTo>
                    <a:lnTo>
                      <a:pt x="551" y="22"/>
                    </a:lnTo>
                    <a:lnTo>
                      <a:pt x="542" y="13"/>
                    </a:lnTo>
                    <a:lnTo>
                      <a:pt x="529" y="4"/>
                    </a:lnTo>
                    <a:lnTo>
                      <a:pt x="515" y="0"/>
                    </a:lnTo>
                    <a:lnTo>
                      <a:pt x="501" y="0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122" name="文本框 75"/>
              <p:cNvSpPr txBox="1">
                <a:spLocks noChangeArrowheads="1"/>
              </p:cNvSpPr>
              <p:nvPr/>
            </p:nvSpPr>
            <p:spPr bwMode="auto">
              <a:xfrm>
                <a:off x="5326077" y="5601651"/>
                <a:ext cx="717185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4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本地财务</a:t>
                </a:r>
              </a:p>
            </p:txBody>
          </p:sp>
        </p:grpSp>
        <p:grpSp>
          <p:nvGrpSpPr>
            <p:cNvPr id="45069" name="组合 186"/>
            <p:cNvGrpSpPr>
              <a:grpSpLocks/>
            </p:cNvGrpSpPr>
            <p:nvPr/>
          </p:nvGrpSpPr>
          <p:grpSpPr bwMode="auto">
            <a:xfrm>
              <a:off x="7292124" y="1651828"/>
              <a:ext cx="608913" cy="855679"/>
              <a:chOff x="5387178" y="4973648"/>
              <a:chExt cx="559559" cy="855679"/>
            </a:xfrm>
          </p:grpSpPr>
          <p:sp>
            <p:nvSpPr>
              <p:cNvPr id="45117" name="Freeform 49"/>
              <p:cNvSpPr>
                <a:spLocks/>
              </p:cNvSpPr>
              <p:nvPr/>
            </p:nvSpPr>
            <p:spPr bwMode="auto">
              <a:xfrm>
                <a:off x="5590424" y="4973648"/>
                <a:ext cx="160588" cy="125591"/>
              </a:xfrm>
              <a:custGeom>
                <a:avLst/>
                <a:gdLst>
                  <a:gd name="T0" fmla="*/ 2147483646 w 229"/>
                  <a:gd name="T1" fmla="*/ 0 h 228"/>
                  <a:gd name="T2" fmla="*/ 2147483646 w 229"/>
                  <a:gd name="T3" fmla="*/ 2147483646 h 228"/>
                  <a:gd name="T4" fmla="*/ 2147483646 w 229"/>
                  <a:gd name="T5" fmla="*/ 2147483646 h 228"/>
                  <a:gd name="T6" fmla="*/ 2147483646 w 229"/>
                  <a:gd name="T7" fmla="*/ 2147483646 h 228"/>
                  <a:gd name="T8" fmla="*/ 2147483646 w 229"/>
                  <a:gd name="T9" fmla="*/ 2147483646 h 228"/>
                  <a:gd name="T10" fmla="*/ 2147483646 w 229"/>
                  <a:gd name="T11" fmla="*/ 2147483646 h 228"/>
                  <a:gd name="T12" fmla="*/ 2147483646 w 229"/>
                  <a:gd name="T13" fmla="*/ 2147483646 h 228"/>
                  <a:gd name="T14" fmla="*/ 2147483646 w 229"/>
                  <a:gd name="T15" fmla="*/ 2147483646 h 228"/>
                  <a:gd name="T16" fmla="*/ 2147483646 w 229"/>
                  <a:gd name="T17" fmla="*/ 2147483646 h 228"/>
                  <a:gd name="T18" fmla="*/ 2147483646 w 229"/>
                  <a:gd name="T19" fmla="*/ 2147483646 h 228"/>
                  <a:gd name="T20" fmla="*/ 2147483646 w 229"/>
                  <a:gd name="T21" fmla="*/ 2147483646 h 228"/>
                  <a:gd name="T22" fmla="*/ 2147483646 w 229"/>
                  <a:gd name="T23" fmla="*/ 2147483646 h 228"/>
                  <a:gd name="T24" fmla="*/ 2147483646 w 229"/>
                  <a:gd name="T25" fmla="*/ 2147483646 h 228"/>
                  <a:gd name="T26" fmla="*/ 2147483646 w 229"/>
                  <a:gd name="T27" fmla="*/ 2147483646 h 228"/>
                  <a:gd name="T28" fmla="*/ 2147483646 w 229"/>
                  <a:gd name="T29" fmla="*/ 2147483646 h 228"/>
                  <a:gd name="T30" fmla="*/ 2147483646 w 229"/>
                  <a:gd name="T31" fmla="*/ 2147483646 h 228"/>
                  <a:gd name="T32" fmla="*/ 2147483646 w 229"/>
                  <a:gd name="T33" fmla="*/ 2147483646 h 228"/>
                  <a:gd name="T34" fmla="*/ 2147483646 w 229"/>
                  <a:gd name="T35" fmla="*/ 2147483646 h 228"/>
                  <a:gd name="T36" fmla="*/ 2147483646 w 229"/>
                  <a:gd name="T37" fmla="*/ 2147483646 h 228"/>
                  <a:gd name="T38" fmla="*/ 2147483646 w 229"/>
                  <a:gd name="T39" fmla="*/ 2147483646 h 228"/>
                  <a:gd name="T40" fmla="*/ 2147483646 w 229"/>
                  <a:gd name="T41" fmla="*/ 2147483646 h 228"/>
                  <a:gd name="T42" fmla="*/ 2147483646 w 229"/>
                  <a:gd name="T43" fmla="*/ 2147483646 h 228"/>
                  <a:gd name="T44" fmla="*/ 2147483646 w 229"/>
                  <a:gd name="T45" fmla="*/ 2147483646 h 228"/>
                  <a:gd name="T46" fmla="*/ 0 w 229"/>
                  <a:gd name="T47" fmla="*/ 2147483646 h 228"/>
                  <a:gd name="T48" fmla="*/ 0 w 229"/>
                  <a:gd name="T49" fmla="*/ 2147483646 h 228"/>
                  <a:gd name="T50" fmla="*/ 2147483646 w 229"/>
                  <a:gd name="T51" fmla="*/ 2147483646 h 228"/>
                  <a:gd name="T52" fmla="*/ 2147483646 w 229"/>
                  <a:gd name="T53" fmla="*/ 2147483646 h 228"/>
                  <a:gd name="T54" fmla="*/ 2147483646 w 229"/>
                  <a:gd name="T55" fmla="*/ 2147483646 h 228"/>
                  <a:gd name="T56" fmla="*/ 2147483646 w 229"/>
                  <a:gd name="T57" fmla="*/ 2147483646 h 228"/>
                  <a:gd name="T58" fmla="*/ 2147483646 w 229"/>
                  <a:gd name="T59" fmla="*/ 2147483646 h 228"/>
                  <a:gd name="T60" fmla="*/ 2147483646 w 229"/>
                  <a:gd name="T61" fmla="*/ 2147483646 h 228"/>
                  <a:gd name="T62" fmla="*/ 2147483646 w 229"/>
                  <a:gd name="T63" fmla="*/ 0 h 22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229"/>
                  <a:gd name="T97" fmla="*/ 0 h 228"/>
                  <a:gd name="T98" fmla="*/ 229 w 229"/>
                  <a:gd name="T99" fmla="*/ 228 h 228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229" h="228">
                    <a:moveTo>
                      <a:pt x="117" y="0"/>
                    </a:moveTo>
                    <a:lnTo>
                      <a:pt x="125" y="0"/>
                    </a:lnTo>
                    <a:lnTo>
                      <a:pt x="134" y="0"/>
                    </a:lnTo>
                    <a:lnTo>
                      <a:pt x="148" y="4"/>
                    </a:lnTo>
                    <a:lnTo>
                      <a:pt x="157" y="9"/>
                    </a:lnTo>
                    <a:lnTo>
                      <a:pt x="171" y="13"/>
                    </a:lnTo>
                    <a:lnTo>
                      <a:pt x="180" y="18"/>
                    </a:lnTo>
                    <a:lnTo>
                      <a:pt x="189" y="27"/>
                    </a:lnTo>
                    <a:lnTo>
                      <a:pt x="198" y="31"/>
                    </a:lnTo>
                    <a:lnTo>
                      <a:pt x="202" y="40"/>
                    </a:lnTo>
                    <a:lnTo>
                      <a:pt x="211" y="49"/>
                    </a:lnTo>
                    <a:lnTo>
                      <a:pt x="216" y="57"/>
                    </a:lnTo>
                    <a:lnTo>
                      <a:pt x="220" y="66"/>
                    </a:lnTo>
                    <a:lnTo>
                      <a:pt x="225" y="80"/>
                    </a:lnTo>
                    <a:lnTo>
                      <a:pt x="225" y="89"/>
                    </a:lnTo>
                    <a:lnTo>
                      <a:pt x="229" y="102"/>
                    </a:lnTo>
                    <a:lnTo>
                      <a:pt x="229" y="116"/>
                    </a:lnTo>
                    <a:lnTo>
                      <a:pt x="229" y="125"/>
                    </a:lnTo>
                    <a:lnTo>
                      <a:pt x="225" y="138"/>
                    </a:lnTo>
                    <a:lnTo>
                      <a:pt x="225" y="147"/>
                    </a:lnTo>
                    <a:lnTo>
                      <a:pt x="220" y="156"/>
                    </a:lnTo>
                    <a:lnTo>
                      <a:pt x="216" y="170"/>
                    </a:lnTo>
                    <a:lnTo>
                      <a:pt x="211" y="179"/>
                    </a:lnTo>
                    <a:lnTo>
                      <a:pt x="202" y="188"/>
                    </a:lnTo>
                    <a:lnTo>
                      <a:pt x="198" y="197"/>
                    </a:lnTo>
                    <a:lnTo>
                      <a:pt x="189" y="201"/>
                    </a:lnTo>
                    <a:lnTo>
                      <a:pt x="180" y="210"/>
                    </a:lnTo>
                    <a:lnTo>
                      <a:pt x="171" y="215"/>
                    </a:lnTo>
                    <a:lnTo>
                      <a:pt x="157" y="219"/>
                    </a:lnTo>
                    <a:lnTo>
                      <a:pt x="148" y="224"/>
                    </a:lnTo>
                    <a:lnTo>
                      <a:pt x="134" y="224"/>
                    </a:lnTo>
                    <a:lnTo>
                      <a:pt x="125" y="228"/>
                    </a:lnTo>
                    <a:lnTo>
                      <a:pt x="117" y="228"/>
                    </a:lnTo>
                    <a:lnTo>
                      <a:pt x="104" y="228"/>
                    </a:lnTo>
                    <a:lnTo>
                      <a:pt x="95" y="224"/>
                    </a:lnTo>
                    <a:lnTo>
                      <a:pt x="81" y="224"/>
                    </a:lnTo>
                    <a:lnTo>
                      <a:pt x="72" y="219"/>
                    </a:lnTo>
                    <a:lnTo>
                      <a:pt x="58" y="215"/>
                    </a:lnTo>
                    <a:lnTo>
                      <a:pt x="49" y="210"/>
                    </a:lnTo>
                    <a:lnTo>
                      <a:pt x="40" y="201"/>
                    </a:lnTo>
                    <a:lnTo>
                      <a:pt x="36" y="197"/>
                    </a:lnTo>
                    <a:lnTo>
                      <a:pt x="27" y="188"/>
                    </a:lnTo>
                    <a:lnTo>
                      <a:pt x="18" y="179"/>
                    </a:lnTo>
                    <a:lnTo>
                      <a:pt x="13" y="170"/>
                    </a:lnTo>
                    <a:lnTo>
                      <a:pt x="9" y="156"/>
                    </a:lnTo>
                    <a:lnTo>
                      <a:pt x="4" y="147"/>
                    </a:lnTo>
                    <a:lnTo>
                      <a:pt x="4" y="138"/>
                    </a:lnTo>
                    <a:lnTo>
                      <a:pt x="0" y="125"/>
                    </a:lnTo>
                    <a:lnTo>
                      <a:pt x="0" y="116"/>
                    </a:lnTo>
                    <a:lnTo>
                      <a:pt x="0" y="102"/>
                    </a:lnTo>
                    <a:lnTo>
                      <a:pt x="4" y="89"/>
                    </a:lnTo>
                    <a:lnTo>
                      <a:pt x="4" y="80"/>
                    </a:lnTo>
                    <a:lnTo>
                      <a:pt x="9" y="66"/>
                    </a:lnTo>
                    <a:lnTo>
                      <a:pt x="13" y="57"/>
                    </a:lnTo>
                    <a:lnTo>
                      <a:pt x="18" y="49"/>
                    </a:lnTo>
                    <a:lnTo>
                      <a:pt x="27" y="40"/>
                    </a:lnTo>
                    <a:lnTo>
                      <a:pt x="36" y="31"/>
                    </a:lnTo>
                    <a:lnTo>
                      <a:pt x="40" y="27"/>
                    </a:lnTo>
                    <a:lnTo>
                      <a:pt x="49" y="18"/>
                    </a:lnTo>
                    <a:lnTo>
                      <a:pt x="58" y="13"/>
                    </a:lnTo>
                    <a:lnTo>
                      <a:pt x="72" y="9"/>
                    </a:lnTo>
                    <a:lnTo>
                      <a:pt x="81" y="4"/>
                    </a:lnTo>
                    <a:lnTo>
                      <a:pt x="95" y="0"/>
                    </a:lnTo>
                    <a:lnTo>
                      <a:pt x="104" y="0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118" name="Freeform 53"/>
              <p:cNvSpPr>
                <a:spLocks/>
              </p:cNvSpPr>
              <p:nvPr/>
            </p:nvSpPr>
            <p:spPr bwMode="auto">
              <a:xfrm>
                <a:off x="5472751" y="5119892"/>
                <a:ext cx="400087" cy="473338"/>
              </a:xfrm>
              <a:custGeom>
                <a:avLst/>
                <a:gdLst>
                  <a:gd name="T0" fmla="*/ 2147483646 w 578"/>
                  <a:gd name="T1" fmla="*/ 0 h 844"/>
                  <a:gd name="T2" fmla="*/ 2147483646 w 578"/>
                  <a:gd name="T3" fmla="*/ 2147483646 h 844"/>
                  <a:gd name="T4" fmla="*/ 2147483646 w 578"/>
                  <a:gd name="T5" fmla="*/ 2147483646 h 844"/>
                  <a:gd name="T6" fmla="*/ 0 w 578"/>
                  <a:gd name="T7" fmla="*/ 2147483646 h 844"/>
                  <a:gd name="T8" fmla="*/ 0 w 578"/>
                  <a:gd name="T9" fmla="*/ 2147483646 h 844"/>
                  <a:gd name="T10" fmla="*/ 2147483646 w 578"/>
                  <a:gd name="T11" fmla="*/ 2147483646 h 844"/>
                  <a:gd name="T12" fmla="*/ 2147483646 w 578"/>
                  <a:gd name="T13" fmla="*/ 2147483646 h 844"/>
                  <a:gd name="T14" fmla="*/ 2147483646 w 578"/>
                  <a:gd name="T15" fmla="*/ 2147483646 h 844"/>
                  <a:gd name="T16" fmla="*/ 2147483646 w 578"/>
                  <a:gd name="T17" fmla="*/ 2147483646 h 844"/>
                  <a:gd name="T18" fmla="*/ 2147483646 w 578"/>
                  <a:gd name="T19" fmla="*/ 2147483646 h 844"/>
                  <a:gd name="T20" fmla="*/ 2147483646 w 578"/>
                  <a:gd name="T21" fmla="*/ 2147483646 h 844"/>
                  <a:gd name="T22" fmla="*/ 2147483646 w 578"/>
                  <a:gd name="T23" fmla="*/ 2147483646 h 844"/>
                  <a:gd name="T24" fmla="*/ 2147483646 w 578"/>
                  <a:gd name="T25" fmla="*/ 2147483646 h 844"/>
                  <a:gd name="T26" fmla="*/ 2147483646 w 578"/>
                  <a:gd name="T27" fmla="*/ 2147483646 h 844"/>
                  <a:gd name="T28" fmla="*/ 2147483646 w 578"/>
                  <a:gd name="T29" fmla="*/ 2147483646 h 844"/>
                  <a:gd name="T30" fmla="*/ 2147483646 w 578"/>
                  <a:gd name="T31" fmla="*/ 2147483646 h 844"/>
                  <a:gd name="T32" fmla="*/ 2147483646 w 578"/>
                  <a:gd name="T33" fmla="*/ 2147483646 h 844"/>
                  <a:gd name="T34" fmla="*/ 2147483646 w 578"/>
                  <a:gd name="T35" fmla="*/ 2147483646 h 844"/>
                  <a:gd name="T36" fmla="*/ 2147483646 w 578"/>
                  <a:gd name="T37" fmla="*/ 2147483646 h 844"/>
                  <a:gd name="T38" fmla="*/ 2147483646 w 578"/>
                  <a:gd name="T39" fmla="*/ 2147483646 h 844"/>
                  <a:gd name="T40" fmla="*/ 2147483646 w 578"/>
                  <a:gd name="T41" fmla="*/ 2147483646 h 844"/>
                  <a:gd name="T42" fmla="*/ 2147483646 w 578"/>
                  <a:gd name="T43" fmla="*/ 2147483646 h 844"/>
                  <a:gd name="T44" fmla="*/ 2147483646 w 578"/>
                  <a:gd name="T45" fmla="*/ 2147483646 h 844"/>
                  <a:gd name="T46" fmla="*/ 2147483646 w 578"/>
                  <a:gd name="T47" fmla="*/ 2147483646 h 844"/>
                  <a:gd name="T48" fmla="*/ 2147483646 w 578"/>
                  <a:gd name="T49" fmla="*/ 2147483646 h 844"/>
                  <a:gd name="T50" fmla="*/ 2147483646 w 578"/>
                  <a:gd name="T51" fmla="*/ 2147483646 h 844"/>
                  <a:gd name="T52" fmla="*/ 2147483646 w 578"/>
                  <a:gd name="T53" fmla="*/ 2147483646 h 844"/>
                  <a:gd name="T54" fmla="*/ 2147483646 w 578"/>
                  <a:gd name="T55" fmla="*/ 2147483646 h 844"/>
                  <a:gd name="T56" fmla="*/ 2147483646 w 578"/>
                  <a:gd name="T57" fmla="*/ 2147483646 h 844"/>
                  <a:gd name="T58" fmla="*/ 2147483646 w 578"/>
                  <a:gd name="T59" fmla="*/ 2147483646 h 844"/>
                  <a:gd name="T60" fmla="*/ 2147483646 w 578"/>
                  <a:gd name="T61" fmla="*/ 2147483646 h 844"/>
                  <a:gd name="T62" fmla="*/ 2147483646 w 578"/>
                  <a:gd name="T63" fmla="*/ 0 h 844"/>
                  <a:gd name="T64" fmla="*/ 2147483646 w 578"/>
                  <a:gd name="T65" fmla="*/ 0 h 84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578"/>
                  <a:gd name="T100" fmla="*/ 0 h 844"/>
                  <a:gd name="T101" fmla="*/ 578 w 578"/>
                  <a:gd name="T102" fmla="*/ 844 h 844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578" h="844">
                    <a:moveTo>
                      <a:pt x="82" y="0"/>
                    </a:moveTo>
                    <a:lnTo>
                      <a:pt x="68" y="0"/>
                    </a:lnTo>
                    <a:lnTo>
                      <a:pt x="54" y="8"/>
                    </a:lnTo>
                    <a:lnTo>
                      <a:pt x="41" y="13"/>
                    </a:lnTo>
                    <a:lnTo>
                      <a:pt x="27" y="26"/>
                    </a:lnTo>
                    <a:lnTo>
                      <a:pt x="18" y="35"/>
                    </a:lnTo>
                    <a:lnTo>
                      <a:pt x="9" y="49"/>
                    </a:lnTo>
                    <a:lnTo>
                      <a:pt x="0" y="62"/>
                    </a:lnTo>
                    <a:lnTo>
                      <a:pt x="0" y="76"/>
                    </a:lnTo>
                    <a:lnTo>
                      <a:pt x="0" y="402"/>
                    </a:lnTo>
                    <a:lnTo>
                      <a:pt x="0" y="411"/>
                    </a:lnTo>
                    <a:lnTo>
                      <a:pt x="6" y="414"/>
                    </a:lnTo>
                    <a:lnTo>
                      <a:pt x="6" y="423"/>
                    </a:lnTo>
                    <a:lnTo>
                      <a:pt x="9" y="428"/>
                    </a:lnTo>
                    <a:lnTo>
                      <a:pt x="15" y="437"/>
                    </a:lnTo>
                    <a:lnTo>
                      <a:pt x="18" y="441"/>
                    </a:lnTo>
                    <a:lnTo>
                      <a:pt x="27" y="450"/>
                    </a:lnTo>
                    <a:lnTo>
                      <a:pt x="32" y="455"/>
                    </a:lnTo>
                    <a:lnTo>
                      <a:pt x="41" y="459"/>
                    </a:lnTo>
                    <a:lnTo>
                      <a:pt x="45" y="464"/>
                    </a:lnTo>
                    <a:lnTo>
                      <a:pt x="54" y="468"/>
                    </a:lnTo>
                    <a:lnTo>
                      <a:pt x="63" y="473"/>
                    </a:lnTo>
                    <a:lnTo>
                      <a:pt x="73" y="477"/>
                    </a:lnTo>
                    <a:lnTo>
                      <a:pt x="77" y="477"/>
                    </a:lnTo>
                    <a:lnTo>
                      <a:pt x="86" y="482"/>
                    </a:lnTo>
                    <a:lnTo>
                      <a:pt x="95" y="482"/>
                    </a:lnTo>
                    <a:lnTo>
                      <a:pt x="95" y="129"/>
                    </a:lnTo>
                    <a:lnTo>
                      <a:pt x="145" y="129"/>
                    </a:lnTo>
                    <a:lnTo>
                      <a:pt x="145" y="844"/>
                    </a:lnTo>
                    <a:lnTo>
                      <a:pt x="271" y="844"/>
                    </a:lnTo>
                    <a:lnTo>
                      <a:pt x="271" y="375"/>
                    </a:lnTo>
                    <a:lnTo>
                      <a:pt x="316" y="375"/>
                    </a:lnTo>
                    <a:lnTo>
                      <a:pt x="316" y="432"/>
                    </a:lnTo>
                    <a:lnTo>
                      <a:pt x="316" y="567"/>
                    </a:lnTo>
                    <a:lnTo>
                      <a:pt x="316" y="719"/>
                    </a:lnTo>
                    <a:lnTo>
                      <a:pt x="316" y="844"/>
                    </a:lnTo>
                    <a:lnTo>
                      <a:pt x="434" y="844"/>
                    </a:lnTo>
                    <a:lnTo>
                      <a:pt x="434" y="129"/>
                    </a:lnTo>
                    <a:lnTo>
                      <a:pt x="483" y="129"/>
                    </a:lnTo>
                    <a:lnTo>
                      <a:pt x="483" y="473"/>
                    </a:lnTo>
                    <a:lnTo>
                      <a:pt x="492" y="468"/>
                    </a:lnTo>
                    <a:lnTo>
                      <a:pt x="498" y="468"/>
                    </a:lnTo>
                    <a:lnTo>
                      <a:pt x="506" y="468"/>
                    </a:lnTo>
                    <a:lnTo>
                      <a:pt x="515" y="464"/>
                    </a:lnTo>
                    <a:lnTo>
                      <a:pt x="524" y="459"/>
                    </a:lnTo>
                    <a:lnTo>
                      <a:pt x="533" y="459"/>
                    </a:lnTo>
                    <a:lnTo>
                      <a:pt x="538" y="455"/>
                    </a:lnTo>
                    <a:lnTo>
                      <a:pt x="547" y="446"/>
                    </a:lnTo>
                    <a:lnTo>
                      <a:pt x="551" y="441"/>
                    </a:lnTo>
                    <a:lnTo>
                      <a:pt x="560" y="437"/>
                    </a:lnTo>
                    <a:lnTo>
                      <a:pt x="565" y="428"/>
                    </a:lnTo>
                    <a:lnTo>
                      <a:pt x="569" y="423"/>
                    </a:lnTo>
                    <a:lnTo>
                      <a:pt x="574" y="414"/>
                    </a:lnTo>
                    <a:lnTo>
                      <a:pt x="574" y="411"/>
                    </a:lnTo>
                    <a:lnTo>
                      <a:pt x="578" y="402"/>
                    </a:lnTo>
                    <a:lnTo>
                      <a:pt x="578" y="397"/>
                    </a:lnTo>
                    <a:lnTo>
                      <a:pt x="578" y="70"/>
                    </a:lnTo>
                    <a:lnTo>
                      <a:pt x="578" y="58"/>
                    </a:lnTo>
                    <a:lnTo>
                      <a:pt x="574" y="44"/>
                    </a:lnTo>
                    <a:lnTo>
                      <a:pt x="565" y="31"/>
                    </a:lnTo>
                    <a:lnTo>
                      <a:pt x="551" y="22"/>
                    </a:lnTo>
                    <a:lnTo>
                      <a:pt x="542" y="13"/>
                    </a:lnTo>
                    <a:lnTo>
                      <a:pt x="529" y="4"/>
                    </a:lnTo>
                    <a:lnTo>
                      <a:pt x="515" y="0"/>
                    </a:lnTo>
                    <a:lnTo>
                      <a:pt x="501" y="0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119" name="文本框 79"/>
              <p:cNvSpPr txBox="1">
                <a:spLocks noChangeArrowheads="1"/>
              </p:cNvSpPr>
              <p:nvPr/>
            </p:nvSpPr>
            <p:spPr bwMode="auto">
              <a:xfrm>
                <a:off x="5387178" y="5613883"/>
                <a:ext cx="559559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4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经办人</a:t>
                </a:r>
              </a:p>
            </p:txBody>
          </p:sp>
        </p:grpSp>
        <p:grpSp>
          <p:nvGrpSpPr>
            <p:cNvPr id="45070" name="组合 190"/>
            <p:cNvGrpSpPr>
              <a:grpSpLocks/>
            </p:cNvGrpSpPr>
            <p:nvPr/>
          </p:nvGrpSpPr>
          <p:grpSpPr bwMode="auto">
            <a:xfrm>
              <a:off x="10116762" y="1651827"/>
              <a:ext cx="793584" cy="872776"/>
              <a:chOff x="7432099" y="5090723"/>
              <a:chExt cx="729262" cy="872776"/>
            </a:xfrm>
          </p:grpSpPr>
          <p:grpSp>
            <p:nvGrpSpPr>
              <p:cNvPr id="45111" name="组合 191"/>
              <p:cNvGrpSpPr>
                <a:grpSpLocks/>
              </p:cNvGrpSpPr>
              <p:nvPr/>
            </p:nvGrpSpPr>
            <p:grpSpPr bwMode="auto">
              <a:xfrm>
                <a:off x="7432099" y="5090723"/>
                <a:ext cx="729262" cy="872776"/>
                <a:chOff x="5472751" y="4973648"/>
                <a:chExt cx="729262" cy="872776"/>
              </a:xfrm>
            </p:grpSpPr>
            <p:sp>
              <p:nvSpPr>
                <p:cNvPr id="85" name="Freeform 49"/>
                <p:cNvSpPr>
                  <a:spLocks/>
                </p:cNvSpPr>
                <p:nvPr/>
              </p:nvSpPr>
              <p:spPr bwMode="auto">
                <a:xfrm>
                  <a:off x="5590768" y="4973044"/>
                  <a:ext cx="160311" cy="126394"/>
                </a:xfrm>
                <a:custGeom>
                  <a:avLst/>
                  <a:gdLst>
                    <a:gd name="T0" fmla="*/ 125 w 229"/>
                    <a:gd name="T1" fmla="*/ 0 h 228"/>
                    <a:gd name="T2" fmla="*/ 148 w 229"/>
                    <a:gd name="T3" fmla="*/ 4 h 228"/>
                    <a:gd name="T4" fmla="*/ 171 w 229"/>
                    <a:gd name="T5" fmla="*/ 13 h 228"/>
                    <a:gd name="T6" fmla="*/ 189 w 229"/>
                    <a:gd name="T7" fmla="*/ 27 h 228"/>
                    <a:gd name="T8" fmla="*/ 202 w 229"/>
                    <a:gd name="T9" fmla="*/ 40 h 228"/>
                    <a:gd name="T10" fmla="*/ 216 w 229"/>
                    <a:gd name="T11" fmla="*/ 57 h 228"/>
                    <a:gd name="T12" fmla="*/ 225 w 229"/>
                    <a:gd name="T13" fmla="*/ 80 h 228"/>
                    <a:gd name="T14" fmla="*/ 229 w 229"/>
                    <a:gd name="T15" fmla="*/ 102 h 228"/>
                    <a:gd name="T16" fmla="*/ 229 w 229"/>
                    <a:gd name="T17" fmla="*/ 125 h 228"/>
                    <a:gd name="T18" fmla="*/ 225 w 229"/>
                    <a:gd name="T19" fmla="*/ 147 h 228"/>
                    <a:gd name="T20" fmla="*/ 216 w 229"/>
                    <a:gd name="T21" fmla="*/ 170 h 228"/>
                    <a:gd name="T22" fmla="*/ 202 w 229"/>
                    <a:gd name="T23" fmla="*/ 188 h 228"/>
                    <a:gd name="T24" fmla="*/ 189 w 229"/>
                    <a:gd name="T25" fmla="*/ 201 h 228"/>
                    <a:gd name="T26" fmla="*/ 171 w 229"/>
                    <a:gd name="T27" fmla="*/ 215 h 228"/>
                    <a:gd name="T28" fmla="*/ 148 w 229"/>
                    <a:gd name="T29" fmla="*/ 224 h 228"/>
                    <a:gd name="T30" fmla="*/ 125 w 229"/>
                    <a:gd name="T31" fmla="*/ 228 h 228"/>
                    <a:gd name="T32" fmla="*/ 104 w 229"/>
                    <a:gd name="T33" fmla="*/ 228 h 228"/>
                    <a:gd name="T34" fmla="*/ 81 w 229"/>
                    <a:gd name="T35" fmla="*/ 224 h 228"/>
                    <a:gd name="T36" fmla="*/ 58 w 229"/>
                    <a:gd name="T37" fmla="*/ 215 h 228"/>
                    <a:gd name="T38" fmla="*/ 40 w 229"/>
                    <a:gd name="T39" fmla="*/ 201 h 228"/>
                    <a:gd name="T40" fmla="*/ 27 w 229"/>
                    <a:gd name="T41" fmla="*/ 188 h 228"/>
                    <a:gd name="T42" fmla="*/ 13 w 229"/>
                    <a:gd name="T43" fmla="*/ 170 h 228"/>
                    <a:gd name="T44" fmla="*/ 4 w 229"/>
                    <a:gd name="T45" fmla="*/ 147 h 228"/>
                    <a:gd name="T46" fmla="*/ 0 w 229"/>
                    <a:gd name="T47" fmla="*/ 125 h 228"/>
                    <a:gd name="T48" fmla="*/ 0 w 229"/>
                    <a:gd name="T49" fmla="*/ 102 h 228"/>
                    <a:gd name="T50" fmla="*/ 4 w 229"/>
                    <a:gd name="T51" fmla="*/ 80 h 228"/>
                    <a:gd name="T52" fmla="*/ 13 w 229"/>
                    <a:gd name="T53" fmla="*/ 57 h 228"/>
                    <a:gd name="T54" fmla="*/ 27 w 229"/>
                    <a:gd name="T55" fmla="*/ 40 h 228"/>
                    <a:gd name="T56" fmla="*/ 40 w 229"/>
                    <a:gd name="T57" fmla="*/ 27 h 228"/>
                    <a:gd name="T58" fmla="*/ 58 w 229"/>
                    <a:gd name="T59" fmla="*/ 13 h 228"/>
                    <a:gd name="T60" fmla="*/ 81 w 229"/>
                    <a:gd name="T61" fmla="*/ 4 h 228"/>
                    <a:gd name="T62" fmla="*/ 104 w 229"/>
                    <a:gd name="T63" fmla="*/ 0 h 228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229"/>
                    <a:gd name="T97" fmla="*/ 0 h 228"/>
                    <a:gd name="T98" fmla="*/ 229 w 229"/>
                    <a:gd name="T99" fmla="*/ 228 h 228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229" h="228">
                      <a:moveTo>
                        <a:pt x="117" y="0"/>
                      </a:moveTo>
                      <a:lnTo>
                        <a:pt x="125" y="0"/>
                      </a:lnTo>
                      <a:lnTo>
                        <a:pt x="134" y="0"/>
                      </a:lnTo>
                      <a:lnTo>
                        <a:pt x="148" y="4"/>
                      </a:lnTo>
                      <a:lnTo>
                        <a:pt x="157" y="9"/>
                      </a:lnTo>
                      <a:lnTo>
                        <a:pt x="171" y="13"/>
                      </a:lnTo>
                      <a:lnTo>
                        <a:pt x="180" y="18"/>
                      </a:lnTo>
                      <a:lnTo>
                        <a:pt x="189" y="27"/>
                      </a:lnTo>
                      <a:lnTo>
                        <a:pt x="198" y="31"/>
                      </a:lnTo>
                      <a:lnTo>
                        <a:pt x="202" y="40"/>
                      </a:lnTo>
                      <a:lnTo>
                        <a:pt x="211" y="49"/>
                      </a:lnTo>
                      <a:lnTo>
                        <a:pt x="216" y="57"/>
                      </a:lnTo>
                      <a:lnTo>
                        <a:pt x="220" y="66"/>
                      </a:lnTo>
                      <a:lnTo>
                        <a:pt x="225" y="80"/>
                      </a:lnTo>
                      <a:lnTo>
                        <a:pt x="225" y="89"/>
                      </a:lnTo>
                      <a:lnTo>
                        <a:pt x="229" y="102"/>
                      </a:lnTo>
                      <a:lnTo>
                        <a:pt x="229" y="116"/>
                      </a:lnTo>
                      <a:lnTo>
                        <a:pt x="229" y="125"/>
                      </a:lnTo>
                      <a:lnTo>
                        <a:pt x="225" y="138"/>
                      </a:lnTo>
                      <a:lnTo>
                        <a:pt x="225" y="147"/>
                      </a:lnTo>
                      <a:lnTo>
                        <a:pt x="220" y="156"/>
                      </a:lnTo>
                      <a:lnTo>
                        <a:pt x="216" y="170"/>
                      </a:lnTo>
                      <a:lnTo>
                        <a:pt x="211" y="179"/>
                      </a:lnTo>
                      <a:lnTo>
                        <a:pt x="202" y="188"/>
                      </a:lnTo>
                      <a:lnTo>
                        <a:pt x="198" y="197"/>
                      </a:lnTo>
                      <a:lnTo>
                        <a:pt x="189" y="201"/>
                      </a:lnTo>
                      <a:lnTo>
                        <a:pt x="180" y="210"/>
                      </a:lnTo>
                      <a:lnTo>
                        <a:pt x="171" y="215"/>
                      </a:lnTo>
                      <a:lnTo>
                        <a:pt x="157" y="219"/>
                      </a:lnTo>
                      <a:lnTo>
                        <a:pt x="148" y="224"/>
                      </a:lnTo>
                      <a:lnTo>
                        <a:pt x="134" y="224"/>
                      </a:lnTo>
                      <a:lnTo>
                        <a:pt x="125" y="228"/>
                      </a:lnTo>
                      <a:lnTo>
                        <a:pt x="117" y="228"/>
                      </a:lnTo>
                      <a:lnTo>
                        <a:pt x="104" y="228"/>
                      </a:lnTo>
                      <a:lnTo>
                        <a:pt x="95" y="224"/>
                      </a:lnTo>
                      <a:lnTo>
                        <a:pt x="81" y="224"/>
                      </a:lnTo>
                      <a:lnTo>
                        <a:pt x="72" y="219"/>
                      </a:lnTo>
                      <a:lnTo>
                        <a:pt x="58" y="215"/>
                      </a:lnTo>
                      <a:lnTo>
                        <a:pt x="49" y="210"/>
                      </a:lnTo>
                      <a:lnTo>
                        <a:pt x="40" y="201"/>
                      </a:lnTo>
                      <a:lnTo>
                        <a:pt x="36" y="197"/>
                      </a:lnTo>
                      <a:lnTo>
                        <a:pt x="27" y="188"/>
                      </a:lnTo>
                      <a:lnTo>
                        <a:pt x="18" y="179"/>
                      </a:lnTo>
                      <a:lnTo>
                        <a:pt x="13" y="170"/>
                      </a:lnTo>
                      <a:lnTo>
                        <a:pt x="9" y="156"/>
                      </a:lnTo>
                      <a:lnTo>
                        <a:pt x="4" y="147"/>
                      </a:lnTo>
                      <a:lnTo>
                        <a:pt x="4" y="138"/>
                      </a:lnTo>
                      <a:lnTo>
                        <a:pt x="0" y="125"/>
                      </a:lnTo>
                      <a:lnTo>
                        <a:pt x="0" y="116"/>
                      </a:lnTo>
                      <a:lnTo>
                        <a:pt x="0" y="102"/>
                      </a:lnTo>
                      <a:lnTo>
                        <a:pt x="4" y="89"/>
                      </a:lnTo>
                      <a:lnTo>
                        <a:pt x="4" y="80"/>
                      </a:lnTo>
                      <a:lnTo>
                        <a:pt x="9" y="66"/>
                      </a:lnTo>
                      <a:lnTo>
                        <a:pt x="13" y="57"/>
                      </a:lnTo>
                      <a:lnTo>
                        <a:pt x="18" y="49"/>
                      </a:lnTo>
                      <a:lnTo>
                        <a:pt x="27" y="40"/>
                      </a:lnTo>
                      <a:lnTo>
                        <a:pt x="36" y="31"/>
                      </a:lnTo>
                      <a:lnTo>
                        <a:pt x="40" y="27"/>
                      </a:lnTo>
                      <a:lnTo>
                        <a:pt x="49" y="18"/>
                      </a:lnTo>
                      <a:lnTo>
                        <a:pt x="58" y="13"/>
                      </a:lnTo>
                      <a:lnTo>
                        <a:pt x="72" y="9"/>
                      </a:lnTo>
                      <a:lnTo>
                        <a:pt x="81" y="4"/>
                      </a:lnTo>
                      <a:lnTo>
                        <a:pt x="95" y="0"/>
                      </a:lnTo>
                      <a:lnTo>
                        <a:pt x="104" y="0"/>
                      </a:lnTo>
                      <a:lnTo>
                        <a:pt x="117" y="0"/>
                      </a:lnTo>
                      <a:close/>
                    </a:path>
                  </a:pathLst>
                </a:custGeom>
                <a:ln>
                  <a:headEnd/>
                  <a:tailEnd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/>
                <a:lstStyle/>
                <a:p>
                  <a:pPr algn="ctr">
                    <a:lnSpc>
                      <a:spcPct val="135000"/>
                    </a:lnSpc>
                    <a:spcBef>
                      <a:spcPct val="20000"/>
                    </a:spcBef>
                    <a:defRPr/>
                  </a:pPr>
                  <a:endParaRPr lang="zh-CN" altLang="en-US">
                    <a:solidFill>
                      <a:schemeClr val="tx1"/>
                    </a:solidFill>
                    <a:latin typeface="Microsoft YaHei" charset="0"/>
                    <a:cs typeface="Microsoft YaHei" charset="0"/>
                  </a:endParaRPr>
                </a:p>
              </p:txBody>
            </p:sp>
            <p:sp>
              <p:nvSpPr>
                <p:cNvPr id="86" name="Freeform 53"/>
                <p:cNvSpPr>
                  <a:spLocks/>
                </p:cNvSpPr>
                <p:nvPr/>
              </p:nvSpPr>
              <p:spPr bwMode="auto">
                <a:xfrm>
                  <a:off x="5472933" y="5118637"/>
                  <a:ext cx="400092" cy="475179"/>
                </a:xfrm>
                <a:custGeom>
                  <a:avLst/>
                  <a:gdLst>
                    <a:gd name="T0" fmla="*/ 68 w 578"/>
                    <a:gd name="T1" fmla="*/ 0 h 844"/>
                    <a:gd name="T2" fmla="*/ 41 w 578"/>
                    <a:gd name="T3" fmla="*/ 13 h 844"/>
                    <a:gd name="T4" fmla="*/ 18 w 578"/>
                    <a:gd name="T5" fmla="*/ 35 h 844"/>
                    <a:gd name="T6" fmla="*/ 0 w 578"/>
                    <a:gd name="T7" fmla="*/ 62 h 844"/>
                    <a:gd name="T8" fmla="*/ 0 w 578"/>
                    <a:gd name="T9" fmla="*/ 402 h 844"/>
                    <a:gd name="T10" fmla="*/ 6 w 578"/>
                    <a:gd name="T11" fmla="*/ 414 h 844"/>
                    <a:gd name="T12" fmla="*/ 9 w 578"/>
                    <a:gd name="T13" fmla="*/ 428 h 844"/>
                    <a:gd name="T14" fmla="*/ 18 w 578"/>
                    <a:gd name="T15" fmla="*/ 441 h 844"/>
                    <a:gd name="T16" fmla="*/ 32 w 578"/>
                    <a:gd name="T17" fmla="*/ 455 h 844"/>
                    <a:gd name="T18" fmla="*/ 45 w 578"/>
                    <a:gd name="T19" fmla="*/ 464 h 844"/>
                    <a:gd name="T20" fmla="*/ 63 w 578"/>
                    <a:gd name="T21" fmla="*/ 473 h 844"/>
                    <a:gd name="T22" fmla="*/ 77 w 578"/>
                    <a:gd name="T23" fmla="*/ 477 h 844"/>
                    <a:gd name="T24" fmla="*/ 95 w 578"/>
                    <a:gd name="T25" fmla="*/ 482 h 844"/>
                    <a:gd name="T26" fmla="*/ 145 w 578"/>
                    <a:gd name="T27" fmla="*/ 129 h 844"/>
                    <a:gd name="T28" fmla="*/ 271 w 578"/>
                    <a:gd name="T29" fmla="*/ 844 h 844"/>
                    <a:gd name="T30" fmla="*/ 316 w 578"/>
                    <a:gd name="T31" fmla="*/ 375 h 844"/>
                    <a:gd name="T32" fmla="*/ 316 w 578"/>
                    <a:gd name="T33" fmla="*/ 567 h 844"/>
                    <a:gd name="T34" fmla="*/ 316 w 578"/>
                    <a:gd name="T35" fmla="*/ 844 h 844"/>
                    <a:gd name="T36" fmla="*/ 434 w 578"/>
                    <a:gd name="T37" fmla="*/ 129 h 844"/>
                    <a:gd name="T38" fmla="*/ 483 w 578"/>
                    <a:gd name="T39" fmla="*/ 473 h 844"/>
                    <a:gd name="T40" fmla="*/ 498 w 578"/>
                    <a:gd name="T41" fmla="*/ 468 h 844"/>
                    <a:gd name="T42" fmla="*/ 515 w 578"/>
                    <a:gd name="T43" fmla="*/ 464 h 844"/>
                    <a:gd name="T44" fmla="*/ 533 w 578"/>
                    <a:gd name="T45" fmla="*/ 459 h 844"/>
                    <a:gd name="T46" fmla="*/ 547 w 578"/>
                    <a:gd name="T47" fmla="*/ 446 h 844"/>
                    <a:gd name="T48" fmla="*/ 560 w 578"/>
                    <a:gd name="T49" fmla="*/ 437 h 844"/>
                    <a:gd name="T50" fmla="*/ 569 w 578"/>
                    <a:gd name="T51" fmla="*/ 423 h 844"/>
                    <a:gd name="T52" fmla="*/ 574 w 578"/>
                    <a:gd name="T53" fmla="*/ 411 h 844"/>
                    <a:gd name="T54" fmla="*/ 578 w 578"/>
                    <a:gd name="T55" fmla="*/ 397 h 844"/>
                    <a:gd name="T56" fmla="*/ 578 w 578"/>
                    <a:gd name="T57" fmla="*/ 58 h 844"/>
                    <a:gd name="T58" fmla="*/ 565 w 578"/>
                    <a:gd name="T59" fmla="*/ 31 h 844"/>
                    <a:gd name="T60" fmla="*/ 542 w 578"/>
                    <a:gd name="T61" fmla="*/ 13 h 844"/>
                    <a:gd name="T62" fmla="*/ 515 w 578"/>
                    <a:gd name="T63" fmla="*/ 0 h 844"/>
                    <a:gd name="T64" fmla="*/ 82 w 578"/>
                    <a:gd name="T65" fmla="*/ 0 h 844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578"/>
                    <a:gd name="T100" fmla="*/ 0 h 844"/>
                    <a:gd name="T101" fmla="*/ 578 w 578"/>
                    <a:gd name="T102" fmla="*/ 844 h 844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578" h="844">
                      <a:moveTo>
                        <a:pt x="82" y="0"/>
                      </a:moveTo>
                      <a:lnTo>
                        <a:pt x="68" y="0"/>
                      </a:lnTo>
                      <a:lnTo>
                        <a:pt x="54" y="8"/>
                      </a:lnTo>
                      <a:lnTo>
                        <a:pt x="41" y="13"/>
                      </a:lnTo>
                      <a:lnTo>
                        <a:pt x="27" y="26"/>
                      </a:lnTo>
                      <a:lnTo>
                        <a:pt x="18" y="35"/>
                      </a:lnTo>
                      <a:lnTo>
                        <a:pt x="9" y="49"/>
                      </a:lnTo>
                      <a:lnTo>
                        <a:pt x="0" y="62"/>
                      </a:lnTo>
                      <a:lnTo>
                        <a:pt x="0" y="76"/>
                      </a:lnTo>
                      <a:lnTo>
                        <a:pt x="0" y="402"/>
                      </a:lnTo>
                      <a:lnTo>
                        <a:pt x="0" y="411"/>
                      </a:lnTo>
                      <a:lnTo>
                        <a:pt x="6" y="414"/>
                      </a:lnTo>
                      <a:lnTo>
                        <a:pt x="6" y="423"/>
                      </a:lnTo>
                      <a:lnTo>
                        <a:pt x="9" y="428"/>
                      </a:lnTo>
                      <a:lnTo>
                        <a:pt x="15" y="437"/>
                      </a:lnTo>
                      <a:lnTo>
                        <a:pt x="18" y="441"/>
                      </a:lnTo>
                      <a:lnTo>
                        <a:pt x="27" y="450"/>
                      </a:lnTo>
                      <a:lnTo>
                        <a:pt x="32" y="455"/>
                      </a:lnTo>
                      <a:lnTo>
                        <a:pt x="41" y="459"/>
                      </a:lnTo>
                      <a:lnTo>
                        <a:pt x="45" y="464"/>
                      </a:lnTo>
                      <a:lnTo>
                        <a:pt x="54" y="468"/>
                      </a:lnTo>
                      <a:lnTo>
                        <a:pt x="63" y="473"/>
                      </a:lnTo>
                      <a:lnTo>
                        <a:pt x="73" y="477"/>
                      </a:lnTo>
                      <a:lnTo>
                        <a:pt x="77" y="477"/>
                      </a:lnTo>
                      <a:lnTo>
                        <a:pt x="86" y="482"/>
                      </a:lnTo>
                      <a:lnTo>
                        <a:pt x="95" y="482"/>
                      </a:lnTo>
                      <a:lnTo>
                        <a:pt x="95" y="129"/>
                      </a:lnTo>
                      <a:lnTo>
                        <a:pt x="145" y="129"/>
                      </a:lnTo>
                      <a:lnTo>
                        <a:pt x="145" y="844"/>
                      </a:lnTo>
                      <a:lnTo>
                        <a:pt x="271" y="844"/>
                      </a:lnTo>
                      <a:lnTo>
                        <a:pt x="271" y="375"/>
                      </a:lnTo>
                      <a:lnTo>
                        <a:pt x="316" y="375"/>
                      </a:lnTo>
                      <a:lnTo>
                        <a:pt x="316" y="432"/>
                      </a:lnTo>
                      <a:lnTo>
                        <a:pt x="316" y="567"/>
                      </a:lnTo>
                      <a:lnTo>
                        <a:pt x="316" y="719"/>
                      </a:lnTo>
                      <a:lnTo>
                        <a:pt x="316" y="844"/>
                      </a:lnTo>
                      <a:lnTo>
                        <a:pt x="434" y="844"/>
                      </a:lnTo>
                      <a:lnTo>
                        <a:pt x="434" y="129"/>
                      </a:lnTo>
                      <a:lnTo>
                        <a:pt x="483" y="129"/>
                      </a:lnTo>
                      <a:lnTo>
                        <a:pt x="483" y="473"/>
                      </a:lnTo>
                      <a:lnTo>
                        <a:pt x="492" y="468"/>
                      </a:lnTo>
                      <a:lnTo>
                        <a:pt x="498" y="468"/>
                      </a:lnTo>
                      <a:lnTo>
                        <a:pt x="506" y="468"/>
                      </a:lnTo>
                      <a:lnTo>
                        <a:pt x="515" y="464"/>
                      </a:lnTo>
                      <a:lnTo>
                        <a:pt x="524" y="459"/>
                      </a:lnTo>
                      <a:lnTo>
                        <a:pt x="533" y="459"/>
                      </a:lnTo>
                      <a:lnTo>
                        <a:pt x="538" y="455"/>
                      </a:lnTo>
                      <a:lnTo>
                        <a:pt x="547" y="446"/>
                      </a:lnTo>
                      <a:lnTo>
                        <a:pt x="551" y="441"/>
                      </a:lnTo>
                      <a:lnTo>
                        <a:pt x="560" y="437"/>
                      </a:lnTo>
                      <a:lnTo>
                        <a:pt x="565" y="428"/>
                      </a:lnTo>
                      <a:lnTo>
                        <a:pt x="569" y="423"/>
                      </a:lnTo>
                      <a:lnTo>
                        <a:pt x="574" y="414"/>
                      </a:lnTo>
                      <a:lnTo>
                        <a:pt x="574" y="411"/>
                      </a:lnTo>
                      <a:lnTo>
                        <a:pt x="578" y="402"/>
                      </a:lnTo>
                      <a:lnTo>
                        <a:pt x="578" y="397"/>
                      </a:lnTo>
                      <a:lnTo>
                        <a:pt x="578" y="70"/>
                      </a:lnTo>
                      <a:lnTo>
                        <a:pt x="578" y="58"/>
                      </a:lnTo>
                      <a:lnTo>
                        <a:pt x="574" y="44"/>
                      </a:lnTo>
                      <a:lnTo>
                        <a:pt x="565" y="31"/>
                      </a:lnTo>
                      <a:lnTo>
                        <a:pt x="551" y="22"/>
                      </a:lnTo>
                      <a:lnTo>
                        <a:pt x="542" y="13"/>
                      </a:lnTo>
                      <a:lnTo>
                        <a:pt x="529" y="4"/>
                      </a:lnTo>
                      <a:lnTo>
                        <a:pt x="515" y="0"/>
                      </a:lnTo>
                      <a:lnTo>
                        <a:pt x="501" y="0"/>
                      </a:lnTo>
                      <a:lnTo>
                        <a:pt x="82" y="0"/>
                      </a:lnTo>
                      <a:close/>
                    </a:path>
                  </a:pathLst>
                </a:custGeom>
                <a:ln>
                  <a:headEnd/>
                  <a:tailEnd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algn="ctr">
                    <a:lnSpc>
                      <a:spcPct val="135000"/>
                    </a:lnSpc>
                    <a:spcBef>
                      <a:spcPct val="20000"/>
                    </a:spcBef>
                    <a:defRPr/>
                  </a:pPr>
                  <a:endParaRPr lang="zh-CN" altLang="en-US">
                    <a:solidFill>
                      <a:schemeClr val="tx1"/>
                    </a:solidFill>
                    <a:latin typeface="Microsoft YaHei" charset="0"/>
                    <a:cs typeface="Microsoft YaHei" charset="0"/>
                  </a:endParaRPr>
                </a:p>
              </p:txBody>
            </p:sp>
            <p:sp>
              <p:nvSpPr>
                <p:cNvPr id="45116" name="文本框 86"/>
                <p:cNvSpPr txBox="1">
                  <a:spLocks noChangeArrowheads="1"/>
                </p:cNvSpPr>
                <p:nvPr/>
              </p:nvSpPr>
              <p:spPr bwMode="auto">
                <a:xfrm>
                  <a:off x="5484828" y="5630980"/>
                  <a:ext cx="717185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zh-CN" altLang="en-US" sz="140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共享中心</a:t>
                  </a:r>
                  <a:endParaRPr lang="en-US" altLang="zh-CN" sz="14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83" name="Freeform 49"/>
              <p:cNvSpPr>
                <a:spLocks/>
              </p:cNvSpPr>
              <p:nvPr/>
            </p:nvSpPr>
            <p:spPr bwMode="auto">
              <a:xfrm>
                <a:off x="7839224" y="5109318"/>
                <a:ext cx="160310" cy="124794"/>
              </a:xfrm>
              <a:custGeom>
                <a:avLst/>
                <a:gdLst>
                  <a:gd name="T0" fmla="*/ 125 w 229"/>
                  <a:gd name="T1" fmla="*/ 0 h 228"/>
                  <a:gd name="T2" fmla="*/ 148 w 229"/>
                  <a:gd name="T3" fmla="*/ 4 h 228"/>
                  <a:gd name="T4" fmla="*/ 171 w 229"/>
                  <a:gd name="T5" fmla="*/ 13 h 228"/>
                  <a:gd name="T6" fmla="*/ 189 w 229"/>
                  <a:gd name="T7" fmla="*/ 27 h 228"/>
                  <a:gd name="T8" fmla="*/ 202 w 229"/>
                  <a:gd name="T9" fmla="*/ 40 h 228"/>
                  <a:gd name="T10" fmla="*/ 216 w 229"/>
                  <a:gd name="T11" fmla="*/ 57 h 228"/>
                  <a:gd name="T12" fmla="*/ 225 w 229"/>
                  <a:gd name="T13" fmla="*/ 80 h 228"/>
                  <a:gd name="T14" fmla="*/ 229 w 229"/>
                  <a:gd name="T15" fmla="*/ 102 h 228"/>
                  <a:gd name="T16" fmla="*/ 229 w 229"/>
                  <a:gd name="T17" fmla="*/ 125 h 228"/>
                  <a:gd name="T18" fmla="*/ 225 w 229"/>
                  <a:gd name="T19" fmla="*/ 147 h 228"/>
                  <a:gd name="T20" fmla="*/ 216 w 229"/>
                  <a:gd name="T21" fmla="*/ 170 h 228"/>
                  <a:gd name="T22" fmla="*/ 202 w 229"/>
                  <a:gd name="T23" fmla="*/ 188 h 228"/>
                  <a:gd name="T24" fmla="*/ 189 w 229"/>
                  <a:gd name="T25" fmla="*/ 201 h 228"/>
                  <a:gd name="T26" fmla="*/ 171 w 229"/>
                  <a:gd name="T27" fmla="*/ 215 h 228"/>
                  <a:gd name="T28" fmla="*/ 148 w 229"/>
                  <a:gd name="T29" fmla="*/ 224 h 228"/>
                  <a:gd name="T30" fmla="*/ 125 w 229"/>
                  <a:gd name="T31" fmla="*/ 228 h 228"/>
                  <a:gd name="T32" fmla="*/ 104 w 229"/>
                  <a:gd name="T33" fmla="*/ 228 h 228"/>
                  <a:gd name="T34" fmla="*/ 81 w 229"/>
                  <a:gd name="T35" fmla="*/ 224 h 228"/>
                  <a:gd name="T36" fmla="*/ 58 w 229"/>
                  <a:gd name="T37" fmla="*/ 215 h 228"/>
                  <a:gd name="T38" fmla="*/ 40 w 229"/>
                  <a:gd name="T39" fmla="*/ 201 h 228"/>
                  <a:gd name="T40" fmla="*/ 27 w 229"/>
                  <a:gd name="T41" fmla="*/ 188 h 228"/>
                  <a:gd name="T42" fmla="*/ 13 w 229"/>
                  <a:gd name="T43" fmla="*/ 170 h 228"/>
                  <a:gd name="T44" fmla="*/ 4 w 229"/>
                  <a:gd name="T45" fmla="*/ 147 h 228"/>
                  <a:gd name="T46" fmla="*/ 0 w 229"/>
                  <a:gd name="T47" fmla="*/ 125 h 228"/>
                  <a:gd name="T48" fmla="*/ 0 w 229"/>
                  <a:gd name="T49" fmla="*/ 102 h 228"/>
                  <a:gd name="T50" fmla="*/ 4 w 229"/>
                  <a:gd name="T51" fmla="*/ 80 h 228"/>
                  <a:gd name="T52" fmla="*/ 13 w 229"/>
                  <a:gd name="T53" fmla="*/ 57 h 228"/>
                  <a:gd name="T54" fmla="*/ 27 w 229"/>
                  <a:gd name="T55" fmla="*/ 40 h 228"/>
                  <a:gd name="T56" fmla="*/ 40 w 229"/>
                  <a:gd name="T57" fmla="*/ 27 h 228"/>
                  <a:gd name="T58" fmla="*/ 58 w 229"/>
                  <a:gd name="T59" fmla="*/ 13 h 228"/>
                  <a:gd name="T60" fmla="*/ 81 w 229"/>
                  <a:gd name="T61" fmla="*/ 4 h 228"/>
                  <a:gd name="T62" fmla="*/ 104 w 229"/>
                  <a:gd name="T63" fmla="*/ 0 h 22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229"/>
                  <a:gd name="T97" fmla="*/ 0 h 228"/>
                  <a:gd name="T98" fmla="*/ 229 w 229"/>
                  <a:gd name="T99" fmla="*/ 228 h 228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229" h="228">
                    <a:moveTo>
                      <a:pt x="117" y="0"/>
                    </a:moveTo>
                    <a:lnTo>
                      <a:pt x="125" y="0"/>
                    </a:lnTo>
                    <a:lnTo>
                      <a:pt x="134" y="0"/>
                    </a:lnTo>
                    <a:lnTo>
                      <a:pt x="148" y="4"/>
                    </a:lnTo>
                    <a:lnTo>
                      <a:pt x="157" y="9"/>
                    </a:lnTo>
                    <a:lnTo>
                      <a:pt x="171" y="13"/>
                    </a:lnTo>
                    <a:lnTo>
                      <a:pt x="180" y="18"/>
                    </a:lnTo>
                    <a:lnTo>
                      <a:pt x="189" y="27"/>
                    </a:lnTo>
                    <a:lnTo>
                      <a:pt x="198" y="31"/>
                    </a:lnTo>
                    <a:lnTo>
                      <a:pt x="202" y="40"/>
                    </a:lnTo>
                    <a:lnTo>
                      <a:pt x="211" y="49"/>
                    </a:lnTo>
                    <a:lnTo>
                      <a:pt x="216" y="57"/>
                    </a:lnTo>
                    <a:lnTo>
                      <a:pt x="220" y="66"/>
                    </a:lnTo>
                    <a:lnTo>
                      <a:pt x="225" y="80"/>
                    </a:lnTo>
                    <a:lnTo>
                      <a:pt x="225" y="89"/>
                    </a:lnTo>
                    <a:lnTo>
                      <a:pt x="229" y="102"/>
                    </a:lnTo>
                    <a:lnTo>
                      <a:pt x="229" y="116"/>
                    </a:lnTo>
                    <a:lnTo>
                      <a:pt x="229" y="125"/>
                    </a:lnTo>
                    <a:lnTo>
                      <a:pt x="225" y="138"/>
                    </a:lnTo>
                    <a:lnTo>
                      <a:pt x="225" y="147"/>
                    </a:lnTo>
                    <a:lnTo>
                      <a:pt x="220" y="156"/>
                    </a:lnTo>
                    <a:lnTo>
                      <a:pt x="216" y="170"/>
                    </a:lnTo>
                    <a:lnTo>
                      <a:pt x="211" y="179"/>
                    </a:lnTo>
                    <a:lnTo>
                      <a:pt x="202" y="188"/>
                    </a:lnTo>
                    <a:lnTo>
                      <a:pt x="198" y="197"/>
                    </a:lnTo>
                    <a:lnTo>
                      <a:pt x="189" y="201"/>
                    </a:lnTo>
                    <a:lnTo>
                      <a:pt x="180" y="210"/>
                    </a:lnTo>
                    <a:lnTo>
                      <a:pt x="171" y="215"/>
                    </a:lnTo>
                    <a:lnTo>
                      <a:pt x="157" y="219"/>
                    </a:lnTo>
                    <a:lnTo>
                      <a:pt x="148" y="224"/>
                    </a:lnTo>
                    <a:lnTo>
                      <a:pt x="134" y="224"/>
                    </a:lnTo>
                    <a:lnTo>
                      <a:pt x="125" y="228"/>
                    </a:lnTo>
                    <a:lnTo>
                      <a:pt x="117" y="228"/>
                    </a:lnTo>
                    <a:lnTo>
                      <a:pt x="104" y="228"/>
                    </a:lnTo>
                    <a:lnTo>
                      <a:pt x="95" y="224"/>
                    </a:lnTo>
                    <a:lnTo>
                      <a:pt x="81" y="224"/>
                    </a:lnTo>
                    <a:lnTo>
                      <a:pt x="72" y="219"/>
                    </a:lnTo>
                    <a:lnTo>
                      <a:pt x="58" y="215"/>
                    </a:lnTo>
                    <a:lnTo>
                      <a:pt x="49" y="210"/>
                    </a:lnTo>
                    <a:lnTo>
                      <a:pt x="40" y="201"/>
                    </a:lnTo>
                    <a:lnTo>
                      <a:pt x="36" y="197"/>
                    </a:lnTo>
                    <a:lnTo>
                      <a:pt x="27" y="188"/>
                    </a:lnTo>
                    <a:lnTo>
                      <a:pt x="18" y="179"/>
                    </a:lnTo>
                    <a:lnTo>
                      <a:pt x="13" y="170"/>
                    </a:lnTo>
                    <a:lnTo>
                      <a:pt x="9" y="156"/>
                    </a:lnTo>
                    <a:lnTo>
                      <a:pt x="4" y="147"/>
                    </a:lnTo>
                    <a:lnTo>
                      <a:pt x="4" y="138"/>
                    </a:lnTo>
                    <a:lnTo>
                      <a:pt x="0" y="125"/>
                    </a:lnTo>
                    <a:lnTo>
                      <a:pt x="0" y="116"/>
                    </a:lnTo>
                    <a:lnTo>
                      <a:pt x="0" y="102"/>
                    </a:lnTo>
                    <a:lnTo>
                      <a:pt x="4" y="89"/>
                    </a:lnTo>
                    <a:lnTo>
                      <a:pt x="4" y="80"/>
                    </a:lnTo>
                    <a:lnTo>
                      <a:pt x="9" y="66"/>
                    </a:lnTo>
                    <a:lnTo>
                      <a:pt x="13" y="57"/>
                    </a:lnTo>
                    <a:lnTo>
                      <a:pt x="18" y="49"/>
                    </a:lnTo>
                    <a:lnTo>
                      <a:pt x="27" y="40"/>
                    </a:lnTo>
                    <a:lnTo>
                      <a:pt x="36" y="31"/>
                    </a:lnTo>
                    <a:lnTo>
                      <a:pt x="40" y="27"/>
                    </a:lnTo>
                    <a:lnTo>
                      <a:pt x="49" y="18"/>
                    </a:lnTo>
                    <a:lnTo>
                      <a:pt x="58" y="13"/>
                    </a:lnTo>
                    <a:lnTo>
                      <a:pt x="72" y="9"/>
                    </a:lnTo>
                    <a:lnTo>
                      <a:pt x="81" y="4"/>
                    </a:lnTo>
                    <a:lnTo>
                      <a:pt x="95" y="0"/>
                    </a:lnTo>
                    <a:lnTo>
                      <a:pt x="104" y="0"/>
                    </a:lnTo>
                    <a:lnTo>
                      <a:pt x="117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algn="ctr">
                  <a:lnSpc>
                    <a:spcPct val="135000"/>
                  </a:lnSpc>
                  <a:spcBef>
                    <a:spcPct val="20000"/>
                  </a:spcBef>
                  <a:defRPr/>
                </a:pPr>
                <a:endParaRPr lang="zh-CN" altLang="en-US">
                  <a:solidFill>
                    <a:schemeClr val="tx1"/>
                  </a:solidFill>
                  <a:latin typeface="Microsoft YaHei" charset="0"/>
                  <a:cs typeface="Microsoft YaHei" charset="0"/>
                </a:endParaRPr>
              </a:p>
            </p:txBody>
          </p:sp>
          <p:sp>
            <p:nvSpPr>
              <p:cNvPr id="84" name="Freeform 53"/>
              <p:cNvSpPr>
                <a:spLocks/>
              </p:cNvSpPr>
              <p:nvPr/>
            </p:nvSpPr>
            <p:spPr bwMode="auto">
              <a:xfrm>
                <a:off x="7721389" y="5254911"/>
                <a:ext cx="400092" cy="473578"/>
              </a:xfrm>
              <a:custGeom>
                <a:avLst/>
                <a:gdLst>
                  <a:gd name="T0" fmla="*/ 68 w 578"/>
                  <a:gd name="T1" fmla="*/ 0 h 844"/>
                  <a:gd name="T2" fmla="*/ 41 w 578"/>
                  <a:gd name="T3" fmla="*/ 13 h 844"/>
                  <a:gd name="T4" fmla="*/ 18 w 578"/>
                  <a:gd name="T5" fmla="*/ 35 h 844"/>
                  <a:gd name="T6" fmla="*/ 0 w 578"/>
                  <a:gd name="T7" fmla="*/ 62 h 844"/>
                  <a:gd name="T8" fmla="*/ 0 w 578"/>
                  <a:gd name="T9" fmla="*/ 402 h 844"/>
                  <a:gd name="T10" fmla="*/ 6 w 578"/>
                  <a:gd name="T11" fmla="*/ 414 h 844"/>
                  <a:gd name="T12" fmla="*/ 9 w 578"/>
                  <a:gd name="T13" fmla="*/ 428 h 844"/>
                  <a:gd name="T14" fmla="*/ 18 w 578"/>
                  <a:gd name="T15" fmla="*/ 441 h 844"/>
                  <a:gd name="T16" fmla="*/ 32 w 578"/>
                  <a:gd name="T17" fmla="*/ 455 h 844"/>
                  <a:gd name="T18" fmla="*/ 45 w 578"/>
                  <a:gd name="T19" fmla="*/ 464 h 844"/>
                  <a:gd name="T20" fmla="*/ 63 w 578"/>
                  <a:gd name="T21" fmla="*/ 473 h 844"/>
                  <a:gd name="T22" fmla="*/ 77 w 578"/>
                  <a:gd name="T23" fmla="*/ 477 h 844"/>
                  <a:gd name="T24" fmla="*/ 95 w 578"/>
                  <a:gd name="T25" fmla="*/ 482 h 844"/>
                  <a:gd name="T26" fmla="*/ 145 w 578"/>
                  <a:gd name="T27" fmla="*/ 129 h 844"/>
                  <a:gd name="T28" fmla="*/ 271 w 578"/>
                  <a:gd name="T29" fmla="*/ 844 h 844"/>
                  <a:gd name="T30" fmla="*/ 316 w 578"/>
                  <a:gd name="T31" fmla="*/ 375 h 844"/>
                  <a:gd name="T32" fmla="*/ 316 w 578"/>
                  <a:gd name="T33" fmla="*/ 567 h 844"/>
                  <a:gd name="T34" fmla="*/ 316 w 578"/>
                  <a:gd name="T35" fmla="*/ 844 h 844"/>
                  <a:gd name="T36" fmla="*/ 434 w 578"/>
                  <a:gd name="T37" fmla="*/ 129 h 844"/>
                  <a:gd name="T38" fmla="*/ 483 w 578"/>
                  <a:gd name="T39" fmla="*/ 473 h 844"/>
                  <a:gd name="T40" fmla="*/ 498 w 578"/>
                  <a:gd name="T41" fmla="*/ 468 h 844"/>
                  <a:gd name="T42" fmla="*/ 515 w 578"/>
                  <a:gd name="T43" fmla="*/ 464 h 844"/>
                  <a:gd name="T44" fmla="*/ 533 w 578"/>
                  <a:gd name="T45" fmla="*/ 459 h 844"/>
                  <a:gd name="T46" fmla="*/ 547 w 578"/>
                  <a:gd name="T47" fmla="*/ 446 h 844"/>
                  <a:gd name="T48" fmla="*/ 560 w 578"/>
                  <a:gd name="T49" fmla="*/ 437 h 844"/>
                  <a:gd name="T50" fmla="*/ 569 w 578"/>
                  <a:gd name="T51" fmla="*/ 423 h 844"/>
                  <a:gd name="T52" fmla="*/ 574 w 578"/>
                  <a:gd name="T53" fmla="*/ 411 h 844"/>
                  <a:gd name="T54" fmla="*/ 578 w 578"/>
                  <a:gd name="T55" fmla="*/ 397 h 844"/>
                  <a:gd name="T56" fmla="*/ 578 w 578"/>
                  <a:gd name="T57" fmla="*/ 58 h 844"/>
                  <a:gd name="T58" fmla="*/ 565 w 578"/>
                  <a:gd name="T59" fmla="*/ 31 h 844"/>
                  <a:gd name="T60" fmla="*/ 542 w 578"/>
                  <a:gd name="T61" fmla="*/ 13 h 844"/>
                  <a:gd name="T62" fmla="*/ 515 w 578"/>
                  <a:gd name="T63" fmla="*/ 0 h 844"/>
                  <a:gd name="T64" fmla="*/ 82 w 578"/>
                  <a:gd name="T65" fmla="*/ 0 h 84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578"/>
                  <a:gd name="T100" fmla="*/ 0 h 844"/>
                  <a:gd name="T101" fmla="*/ 578 w 578"/>
                  <a:gd name="T102" fmla="*/ 844 h 844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578" h="844">
                    <a:moveTo>
                      <a:pt x="82" y="0"/>
                    </a:moveTo>
                    <a:lnTo>
                      <a:pt x="68" y="0"/>
                    </a:lnTo>
                    <a:lnTo>
                      <a:pt x="54" y="8"/>
                    </a:lnTo>
                    <a:lnTo>
                      <a:pt x="41" y="13"/>
                    </a:lnTo>
                    <a:lnTo>
                      <a:pt x="27" y="26"/>
                    </a:lnTo>
                    <a:lnTo>
                      <a:pt x="18" y="35"/>
                    </a:lnTo>
                    <a:lnTo>
                      <a:pt x="9" y="49"/>
                    </a:lnTo>
                    <a:lnTo>
                      <a:pt x="0" y="62"/>
                    </a:lnTo>
                    <a:lnTo>
                      <a:pt x="0" y="76"/>
                    </a:lnTo>
                    <a:lnTo>
                      <a:pt x="0" y="402"/>
                    </a:lnTo>
                    <a:lnTo>
                      <a:pt x="0" y="411"/>
                    </a:lnTo>
                    <a:lnTo>
                      <a:pt x="6" y="414"/>
                    </a:lnTo>
                    <a:lnTo>
                      <a:pt x="6" y="423"/>
                    </a:lnTo>
                    <a:lnTo>
                      <a:pt x="9" y="428"/>
                    </a:lnTo>
                    <a:lnTo>
                      <a:pt x="15" y="437"/>
                    </a:lnTo>
                    <a:lnTo>
                      <a:pt x="18" y="441"/>
                    </a:lnTo>
                    <a:lnTo>
                      <a:pt x="27" y="450"/>
                    </a:lnTo>
                    <a:lnTo>
                      <a:pt x="32" y="455"/>
                    </a:lnTo>
                    <a:lnTo>
                      <a:pt x="41" y="459"/>
                    </a:lnTo>
                    <a:lnTo>
                      <a:pt x="45" y="464"/>
                    </a:lnTo>
                    <a:lnTo>
                      <a:pt x="54" y="468"/>
                    </a:lnTo>
                    <a:lnTo>
                      <a:pt x="63" y="473"/>
                    </a:lnTo>
                    <a:lnTo>
                      <a:pt x="73" y="477"/>
                    </a:lnTo>
                    <a:lnTo>
                      <a:pt x="77" y="477"/>
                    </a:lnTo>
                    <a:lnTo>
                      <a:pt x="86" y="482"/>
                    </a:lnTo>
                    <a:lnTo>
                      <a:pt x="95" y="482"/>
                    </a:lnTo>
                    <a:lnTo>
                      <a:pt x="95" y="129"/>
                    </a:lnTo>
                    <a:lnTo>
                      <a:pt x="145" y="129"/>
                    </a:lnTo>
                    <a:lnTo>
                      <a:pt x="145" y="844"/>
                    </a:lnTo>
                    <a:lnTo>
                      <a:pt x="271" y="844"/>
                    </a:lnTo>
                    <a:lnTo>
                      <a:pt x="271" y="375"/>
                    </a:lnTo>
                    <a:lnTo>
                      <a:pt x="316" y="375"/>
                    </a:lnTo>
                    <a:lnTo>
                      <a:pt x="316" y="432"/>
                    </a:lnTo>
                    <a:lnTo>
                      <a:pt x="316" y="567"/>
                    </a:lnTo>
                    <a:lnTo>
                      <a:pt x="316" y="719"/>
                    </a:lnTo>
                    <a:lnTo>
                      <a:pt x="316" y="844"/>
                    </a:lnTo>
                    <a:lnTo>
                      <a:pt x="434" y="844"/>
                    </a:lnTo>
                    <a:lnTo>
                      <a:pt x="434" y="129"/>
                    </a:lnTo>
                    <a:lnTo>
                      <a:pt x="483" y="129"/>
                    </a:lnTo>
                    <a:lnTo>
                      <a:pt x="483" y="473"/>
                    </a:lnTo>
                    <a:lnTo>
                      <a:pt x="492" y="468"/>
                    </a:lnTo>
                    <a:lnTo>
                      <a:pt x="498" y="468"/>
                    </a:lnTo>
                    <a:lnTo>
                      <a:pt x="506" y="468"/>
                    </a:lnTo>
                    <a:lnTo>
                      <a:pt x="515" y="464"/>
                    </a:lnTo>
                    <a:lnTo>
                      <a:pt x="524" y="459"/>
                    </a:lnTo>
                    <a:lnTo>
                      <a:pt x="533" y="459"/>
                    </a:lnTo>
                    <a:lnTo>
                      <a:pt x="538" y="455"/>
                    </a:lnTo>
                    <a:lnTo>
                      <a:pt x="547" y="446"/>
                    </a:lnTo>
                    <a:lnTo>
                      <a:pt x="551" y="441"/>
                    </a:lnTo>
                    <a:lnTo>
                      <a:pt x="560" y="437"/>
                    </a:lnTo>
                    <a:lnTo>
                      <a:pt x="565" y="428"/>
                    </a:lnTo>
                    <a:lnTo>
                      <a:pt x="569" y="423"/>
                    </a:lnTo>
                    <a:lnTo>
                      <a:pt x="574" y="414"/>
                    </a:lnTo>
                    <a:lnTo>
                      <a:pt x="574" y="411"/>
                    </a:lnTo>
                    <a:lnTo>
                      <a:pt x="578" y="402"/>
                    </a:lnTo>
                    <a:lnTo>
                      <a:pt x="578" y="397"/>
                    </a:lnTo>
                    <a:lnTo>
                      <a:pt x="578" y="70"/>
                    </a:lnTo>
                    <a:lnTo>
                      <a:pt x="578" y="58"/>
                    </a:lnTo>
                    <a:lnTo>
                      <a:pt x="574" y="44"/>
                    </a:lnTo>
                    <a:lnTo>
                      <a:pt x="565" y="31"/>
                    </a:lnTo>
                    <a:lnTo>
                      <a:pt x="551" y="22"/>
                    </a:lnTo>
                    <a:lnTo>
                      <a:pt x="542" y="13"/>
                    </a:lnTo>
                    <a:lnTo>
                      <a:pt x="529" y="4"/>
                    </a:lnTo>
                    <a:lnTo>
                      <a:pt x="515" y="0"/>
                    </a:lnTo>
                    <a:lnTo>
                      <a:pt x="501" y="0"/>
                    </a:lnTo>
                    <a:lnTo>
                      <a:pt x="82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>
                  <a:lnSpc>
                    <a:spcPct val="135000"/>
                  </a:lnSpc>
                  <a:spcBef>
                    <a:spcPct val="20000"/>
                  </a:spcBef>
                  <a:defRPr/>
                </a:pPr>
                <a:endParaRPr lang="zh-CN" altLang="en-US">
                  <a:solidFill>
                    <a:schemeClr val="tx1"/>
                  </a:solidFill>
                  <a:latin typeface="Microsoft YaHei" charset="0"/>
                  <a:cs typeface="Microsoft YaHei" charset="0"/>
                </a:endParaRPr>
              </a:p>
            </p:txBody>
          </p:sp>
        </p:grpSp>
        <p:sp>
          <p:nvSpPr>
            <p:cNvPr id="88" name="右箭头 87"/>
            <p:cNvSpPr/>
            <p:nvPr/>
          </p:nvSpPr>
          <p:spPr bwMode="auto">
            <a:xfrm>
              <a:off x="2918279" y="2452787"/>
              <a:ext cx="7052561" cy="177592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072" name="文本框 88"/>
            <p:cNvSpPr txBox="1">
              <a:spLocks noChangeArrowheads="1"/>
            </p:cNvSpPr>
            <p:nvPr/>
          </p:nvSpPr>
          <p:spPr bwMode="auto">
            <a:xfrm>
              <a:off x="1601502" y="6102117"/>
              <a:ext cx="85977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点开发票</a:t>
              </a:r>
            </a:p>
          </p:txBody>
        </p:sp>
        <p:grpSp>
          <p:nvGrpSpPr>
            <p:cNvPr id="45073" name="组合 199"/>
            <p:cNvGrpSpPr>
              <a:grpSpLocks/>
            </p:cNvGrpSpPr>
            <p:nvPr/>
          </p:nvGrpSpPr>
          <p:grpSpPr bwMode="auto">
            <a:xfrm>
              <a:off x="8021089" y="4343354"/>
              <a:ext cx="2396420" cy="1024606"/>
              <a:chOff x="8503259" y="2831156"/>
              <a:chExt cx="2202184" cy="1024606"/>
            </a:xfrm>
          </p:grpSpPr>
          <p:pic>
            <p:nvPicPr>
              <p:cNvPr id="45103" name="图片 9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3181" y="3503680"/>
                <a:ext cx="1502262" cy="3520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45104" name="组合 11"/>
              <p:cNvGrpSpPr>
                <a:grpSpLocks/>
              </p:cNvGrpSpPr>
              <p:nvPr/>
            </p:nvGrpSpPr>
            <p:grpSpPr bwMode="auto">
              <a:xfrm>
                <a:off x="8503259" y="2831156"/>
                <a:ext cx="2202184" cy="985377"/>
                <a:chOff x="304801" y="1981200"/>
                <a:chExt cx="4256086" cy="2076450"/>
              </a:xfrm>
            </p:grpSpPr>
            <p:graphicFrame>
              <p:nvGraphicFramePr>
                <p:cNvPr id="45105" name="Object 5"/>
                <p:cNvGraphicFramePr>
                  <a:graphicFrameLocks noChangeAspect="1"/>
                </p:cNvGraphicFramePr>
                <p:nvPr/>
              </p:nvGraphicFramePr>
              <p:xfrm>
                <a:off x="304801" y="1981200"/>
                <a:ext cx="1503361" cy="20764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5193" name="Photo Editor Photo" r:id="rId5" imgW="1628571" imgH="2076740" progId="">
                        <p:embed/>
                      </p:oleObj>
                    </mc:Choice>
                    <mc:Fallback>
                      <p:oleObj name="Photo Editor Photo" r:id="rId5" imgW="1628571" imgH="2076740" progId="">
                        <p:embed/>
                        <p:pic>
                          <p:nvPicPr>
                            <p:cNvPr id="0" name="Object 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04801" y="1981200"/>
                              <a:ext cx="1503361" cy="20764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12700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45106" name="Group 15"/>
                <p:cNvGrpSpPr>
                  <a:grpSpLocks/>
                </p:cNvGrpSpPr>
                <p:nvPr/>
              </p:nvGrpSpPr>
              <p:grpSpPr bwMode="auto">
                <a:xfrm>
                  <a:off x="1143000" y="2400300"/>
                  <a:ext cx="3417887" cy="1409700"/>
                  <a:chOff x="3592" y="1344"/>
                  <a:chExt cx="2152" cy="888"/>
                </a:xfrm>
              </p:grpSpPr>
              <p:sp>
                <p:nvSpPr>
                  <p:cNvPr id="45107" name="Oval 16"/>
                  <p:cNvSpPr>
                    <a:spLocks noChangeArrowheads="1"/>
                  </p:cNvSpPr>
                  <p:nvPr/>
                </p:nvSpPr>
                <p:spPr bwMode="auto">
                  <a:xfrm rot="-2017345">
                    <a:off x="3600" y="1392"/>
                    <a:ext cx="288" cy="96"/>
                  </a:xfrm>
                  <a:prstGeom prst="ellipse">
                    <a:avLst/>
                  </a:prstGeom>
                  <a:solidFill>
                    <a:srgbClr val="CC0000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zh-CN" altLang="en-US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5108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3592" y="2176"/>
                    <a:ext cx="2152" cy="56"/>
                  </a:xfrm>
                  <a:prstGeom prst="rect">
                    <a:avLst/>
                  </a:prstGeom>
                  <a:solidFill>
                    <a:srgbClr val="CC0000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zh-CN" altLang="en-US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5109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3648" y="2208"/>
                    <a:ext cx="2064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CC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110" name="Freeform 19"/>
                  <p:cNvSpPr>
                    <a:spLocks/>
                  </p:cNvSpPr>
                  <p:nvPr/>
                </p:nvSpPr>
                <p:spPr bwMode="auto">
                  <a:xfrm>
                    <a:off x="3592" y="1344"/>
                    <a:ext cx="2144" cy="864"/>
                  </a:xfrm>
                  <a:custGeom>
                    <a:avLst/>
                    <a:gdLst>
                      <a:gd name="T0" fmla="*/ 56 w 2144"/>
                      <a:gd name="T1" fmla="*/ 144 h 864"/>
                      <a:gd name="T2" fmla="*/ 0 w 2144"/>
                      <a:gd name="T3" fmla="*/ 864 h 864"/>
                      <a:gd name="T4" fmla="*/ 2144 w 2144"/>
                      <a:gd name="T5" fmla="*/ 840 h 864"/>
                      <a:gd name="T6" fmla="*/ 248 w 2144"/>
                      <a:gd name="T7" fmla="*/ 0 h 864"/>
                      <a:gd name="T8" fmla="*/ 56 w 2144"/>
                      <a:gd name="T9" fmla="*/ 144 h 86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144" h="864">
                        <a:moveTo>
                          <a:pt x="56" y="144"/>
                        </a:moveTo>
                        <a:lnTo>
                          <a:pt x="0" y="864"/>
                        </a:lnTo>
                        <a:lnTo>
                          <a:pt x="2144" y="840"/>
                        </a:lnTo>
                        <a:lnTo>
                          <a:pt x="248" y="0"/>
                        </a:lnTo>
                        <a:lnTo>
                          <a:pt x="56" y="144"/>
                        </a:lnTo>
                        <a:close/>
                      </a:path>
                    </a:pathLst>
                  </a:custGeom>
                  <a:solidFill>
                    <a:srgbClr val="CC0000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45074" name="组合 208"/>
            <p:cNvGrpSpPr>
              <a:grpSpLocks/>
            </p:cNvGrpSpPr>
            <p:nvPr/>
          </p:nvGrpSpPr>
          <p:grpSpPr bwMode="auto">
            <a:xfrm>
              <a:off x="1021692" y="3449137"/>
              <a:ext cx="6750847" cy="2590912"/>
              <a:chOff x="2101817" y="2785563"/>
              <a:chExt cx="6203673" cy="2590912"/>
            </a:xfrm>
          </p:grpSpPr>
          <p:grpSp>
            <p:nvGrpSpPr>
              <p:cNvPr id="45094" name="组合 209"/>
              <p:cNvGrpSpPr>
                <a:grpSpLocks/>
              </p:cNvGrpSpPr>
              <p:nvPr/>
            </p:nvGrpSpPr>
            <p:grpSpPr bwMode="auto">
              <a:xfrm>
                <a:off x="2101817" y="2785563"/>
                <a:ext cx="6203673" cy="2590912"/>
                <a:chOff x="150844" y="4119560"/>
                <a:chExt cx="6203673" cy="2590912"/>
              </a:xfrm>
            </p:grpSpPr>
            <p:sp>
              <p:nvSpPr>
                <p:cNvPr id="102" name="右箭头 101"/>
                <p:cNvSpPr/>
                <p:nvPr/>
              </p:nvSpPr>
              <p:spPr bwMode="auto">
                <a:xfrm>
                  <a:off x="2088273" y="4367953"/>
                  <a:ext cx="2033341" cy="817563"/>
                </a:xfrm>
                <a:prstGeom prst="rightArrow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defRPr/>
                  </a:pPr>
                  <a:r>
                    <a:rPr lang="zh-CN" altLang="en-US" sz="1600">
                      <a:latin typeface="Times New Roman" panose="02020603050405020304" pitchFamily="18" charset="0"/>
                      <a:ea typeface="微软雅黑" panose="020B0503020204020204" pitchFamily="34" charset="-122"/>
                    </a:rPr>
                    <a:t>远期：专业影像系统对接</a:t>
                  </a:r>
                </a:p>
              </p:txBody>
            </p:sp>
            <p:pic>
              <p:nvPicPr>
                <p:cNvPr id="45097" name="Picture 2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8955" y="4196292"/>
                  <a:ext cx="6111532" cy="25141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5098" name="图片 103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16785" y="4119560"/>
                  <a:ext cx="1502262" cy="35208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45099" name="组合 214"/>
                <p:cNvGrpSpPr>
                  <a:grpSpLocks/>
                </p:cNvGrpSpPr>
                <p:nvPr/>
              </p:nvGrpSpPr>
              <p:grpSpPr bwMode="auto">
                <a:xfrm>
                  <a:off x="150844" y="6161570"/>
                  <a:ext cx="6203673" cy="525439"/>
                  <a:chOff x="4865779" y="5848476"/>
                  <a:chExt cx="5794244" cy="1009524"/>
                </a:xfrm>
              </p:grpSpPr>
              <p:pic>
                <p:nvPicPr>
                  <p:cNvPr id="45100" name="图片 105"/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153377" y="5848476"/>
                    <a:ext cx="5219048" cy="100952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5101" name="图片 106"/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372425" y="5848476"/>
                    <a:ext cx="287598" cy="100952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5102" name="图片 107"/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865779" y="5848763"/>
                    <a:ext cx="329488" cy="100923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pic>
            <p:nvPicPr>
              <p:cNvPr id="45095" name="图片 100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90545" y="3155705"/>
                <a:ext cx="463323" cy="4460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109" name="直接箭头连接符 218"/>
            <p:cNvCxnSpPr/>
            <p:nvPr/>
          </p:nvCxnSpPr>
          <p:spPr>
            <a:xfrm>
              <a:off x="7410746" y="4531093"/>
              <a:ext cx="609830" cy="305586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45076" name="图片 11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453" y="4149080"/>
              <a:ext cx="5389770" cy="2490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5077" name="组合 221"/>
            <p:cNvGrpSpPr>
              <a:grpSpLocks/>
            </p:cNvGrpSpPr>
            <p:nvPr/>
          </p:nvGrpSpPr>
          <p:grpSpPr bwMode="auto">
            <a:xfrm>
              <a:off x="9974978" y="2659947"/>
              <a:ext cx="1449614" cy="432000"/>
              <a:chOff x="4591706" y="3441377"/>
              <a:chExt cx="1441837" cy="432000"/>
            </a:xfrm>
          </p:grpSpPr>
          <p:sp>
            <p:nvSpPr>
              <p:cNvPr id="113" name="文本框 112"/>
              <p:cNvSpPr txBox="1"/>
              <p:nvPr/>
            </p:nvSpPr>
            <p:spPr>
              <a:xfrm>
                <a:off x="4810044" y="3440608"/>
                <a:ext cx="1223499" cy="43038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defRPr/>
                </a:pPr>
                <a:r>
                  <a:rPr lang="zh-CN" altLang="en-US" sz="14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接收实物票据</a:t>
                </a:r>
                <a:endPara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defRPr/>
                </a:pPr>
                <a:r>
                  <a:rPr lang="zh-CN" altLang="en-US" sz="14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审核并归档</a:t>
                </a:r>
                <a:endPara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4" name="矩形 113"/>
              <p:cNvSpPr/>
              <p:nvPr/>
            </p:nvSpPr>
            <p:spPr bwMode="auto">
              <a:xfrm>
                <a:off x="4592040" y="3440608"/>
                <a:ext cx="218005" cy="431981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defRPr/>
                </a:pPr>
                <a:r>
                  <a:rPr lang="en-US" altLang="zh-CN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</a:t>
                </a: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5" name="右箭头 114"/>
            <p:cNvSpPr/>
            <p:nvPr/>
          </p:nvSpPr>
          <p:spPr bwMode="auto">
            <a:xfrm>
              <a:off x="8367985" y="3379145"/>
              <a:ext cx="1174930" cy="177591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5079" name="组合 225"/>
            <p:cNvGrpSpPr>
              <a:grpSpLocks/>
            </p:cNvGrpSpPr>
            <p:nvPr/>
          </p:nvGrpSpPr>
          <p:grpSpPr bwMode="auto">
            <a:xfrm>
              <a:off x="9529203" y="3264858"/>
              <a:ext cx="1166453" cy="432000"/>
              <a:chOff x="4591706" y="3441377"/>
              <a:chExt cx="1441835" cy="432000"/>
            </a:xfrm>
          </p:grpSpPr>
          <p:sp>
            <p:nvSpPr>
              <p:cNvPr id="117" name="文本框 116"/>
              <p:cNvSpPr txBox="1"/>
              <p:nvPr/>
            </p:nvSpPr>
            <p:spPr>
              <a:xfrm>
                <a:off x="4809545" y="3442068"/>
                <a:ext cx="1223776" cy="43038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defRPr/>
                </a:pPr>
                <a:r>
                  <a:rPr lang="zh-CN" altLang="en-US" sz="14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看图片影像审批</a:t>
                </a:r>
                <a:endPara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8" name="矩形 117"/>
              <p:cNvSpPr/>
              <p:nvPr/>
            </p:nvSpPr>
            <p:spPr bwMode="auto">
              <a:xfrm>
                <a:off x="4592067" y="3442068"/>
                <a:ext cx="217478" cy="431981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defRPr/>
                </a:pPr>
                <a:r>
                  <a:rPr lang="en-US" altLang="zh-CN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</a:t>
                </a: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5080" name="组合 228"/>
            <p:cNvGrpSpPr>
              <a:grpSpLocks/>
            </p:cNvGrpSpPr>
            <p:nvPr/>
          </p:nvGrpSpPr>
          <p:grpSpPr bwMode="auto">
            <a:xfrm>
              <a:off x="8435852" y="3212759"/>
              <a:ext cx="1174029" cy="880305"/>
              <a:chOff x="5155446" y="4973648"/>
              <a:chExt cx="1191132" cy="999383"/>
            </a:xfrm>
          </p:grpSpPr>
          <p:sp>
            <p:nvSpPr>
              <p:cNvPr id="45087" name="Freeform 49"/>
              <p:cNvSpPr>
                <a:spLocks/>
              </p:cNvSpPr>
              <p:nvPr/>
            </p:nvSpPr>
            <p:spPr bwMode="auto">
              <a:xfrm>
                <a:off x="5590424" y="4973648"/>
                <a:ext cx="160588" cy="125591"/>
              </a:xfrm>
              <a:custGeom>
                <a:avLst/>
                <a:gdLst>
                  <a:gd name="T0" fmla="*/ 2147483646 w 229"/>
                  <a:gd name="T1" fmla="*/ 0 h 228"/>
                  <a:gd name="T2" fmla="*/ 2147483646 w 229"/>
                  <a:gd name="T3" fmla="*/ 2147483646 h 228"/>
                  <a:gd name="T4" fmla="*/ 2147483646 w 229"/>
                  <a:gd name="T5" fmla="*/ 2147483646 h 228"/>
                  <a:gd name="T6" fmla="*/ 2147483646 w 229"/>
                  <a:gd name="T7" fmla="*/ 2147483646 h 228"/>
                  <a:gd name="T8" fmla="*/ 2147483646 w 229"/>
                  <a:gd name="T9" fmla="*/ 2147483646 h 228"/>
                  <a:gd name="T10" fmla="*/ 2147483646 w 229"/>
                  <a:gd name="T11" fmla="*/ 2147483646 h 228"/>
                  <a:gd name="T12" fmla="*/ 2147483646 w 229"/>
                  <a:gd name="T13" fmla="*/ 2147483646 h 228"/>
                  <a:gd name="T14" fmla="*/ 2147483646 w 229"/>
                  <a:gd name="T15" fmla="*/ 2147483646 h 228"/>
                  <a:gd name="T16" fmla="*/ 2147483646 w 229"/>
                  <a:gd name="T17" fmla="*/ 2147483646 h 228"/>
                  <a:gd name="T18" fmla="*/ 2147483646 w 229"/>
                  <a:gd name="T19" fmla="*/ 2147483646 h 228"/>
                  <a:gd name="T20" fmla="*/ 2147483646 w 229"/>
                  <a:gd name="T21" fmla="*/ 2147483646 h 228"/>
                  <a:gd name="T22" fmla="*/ 2147483646 w 229"/>
                  <a:gd name="T23" fmla="*/ 2147483646 h 228"/>
                  <a:gd name="T24" fmla="*/ 2147483646 w 229"/>
                  <a:gd name="T25" fmla="*/ 2147483646 h 228"/>
                  <a:gd name="T26" fmla="*/ 2147483646 w 229"/>
                  <a:gd name="T27" fmla="*/ 2147483646 h 228"/>
                  <a:gd name="T28" fmla="*/ 2147483646 w 229"/>
                  <a:gd name="T29" fmla="*/ 2147483646 h 228"/>
                  <a:gd name="T30" fmla="*/ 2147483646 w 229"/>
                  <a:gd name="T31" fmla="*/ 2147483646 h 228"/>
                  <a:gd name="T32" fmla="*/ 2147483646 w 229"/>
                  <a:gd name="T33" fmla="*/ 2147483646 h 228"/>
                  <a:gd name="T34" fmla="*/ 2147483646 w 229"/>
                  <a:gd name="T35" fmla="*/ 2147483646 h 228"/>
                  <a:gd name="T36" fmla="*/ 2147483646 w 229"/>
                  <a:gd name="T37" fmla="*/ 2147483646 h 228"/>
                  <a:gd name="T38" fmla="*/ 2147483646 w 229"/>
                  <a:gd name="T39" fmla="*/ 2147483646 h 228"/>
                  <a:gd name="T40" fmla="*/ 2147483646 w 229"/>
                  <a:gd name="T41" fmla="*/ 2147483646 h 228"/>
                  <a:gd name="T42" fmla="*/ 2147483646 w 229"/>
                  <a:gd name="T43" fmla="*/ 2147483646 h 228"/>
                  <a:gd name="T44" fmla="*/ 2147483646 w 229"/>
                  <a:gd name="T45" fmla="*/ 2147483646 h 228"/>
                  <a:gd name="T46" fmla="*/ 0 w 229"/>
                  <a:gd name="T47" fmla="*/ 2147483646 h 228"/>
                  <a:gd name="T48" fmla="*/ 0 w 229"/>
                  <a:gd name="T49" fmla="*/ 2147483646 h 228"/>
                  <a:gd name="T50" fmla="*/ 2147483646 w 229"/>
                  <a:gd name="T51" fmla="*/ 2147483646 h 228"/>
                  <a:gd name="T52" fmla="*/ 2147483646 w 229"/>
                  <a:gd name="T53" fmla="*/ 2147483646 h 228"/>
                  <a:gd name="T54" fmla="*/ 2147483646 w 229"/>
                  <a:gd name="T55" fmla="*/ 2147483646 h 228"/>
                  <a:gd name="T56" fmla="*/ 2147483646 w 229"/>
                  <a:gd name="T57" fmla="*/ 2147483646 h 228"/>
                  <a:gd name="T58" fmla="*/ 2147483646 w 229"/>
                  <a:gd name="T59" fmla="*/ 2147483646 h 228"/>
                  <a:gd name="T60" fmla="*/ 2147483646 w 229"/>
                  <a:gd name="T61" fmla="*/ 2147483646 h 228"/>
                  <a:gd name="T62" fmla="*/ 2147483646 w 229"/>
                  <a:gd name="T63" fmla="*/ 0 h 22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229"/>
                  <a:gd name="T97" fmla="*/ 0 h 228"/>
                  <a:gd name="T98" fmla="*/ 229 w 229"/>
                  <a:gd name="T99" fmla="*/ 228 h 228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229" h="228">
                    <a:moveTo>
                      <a:pt x="117" y="0"/>
                    </a:moveTo>
                    <a:lnTo>
                      <a:pt x="125" y="0"/>
                    </a:lnTo>
                    <a:lnTo>
                      <a:pt x="134" y="0"/>
                    </a:lnTo>
                    <a:lnTo>
                      <a:pt x="148" y="4"/>
                    </a:lnTo>
                    <a:lnTo>
                      <a:pt x="157" y="9"/>
                    </a:lnTo>
                    <a:lnTo>
                      <a:pt x="171" y="13"/>
                    </a:lnTo>
                    <a:lnTo>
                      <a:pt x="180" y="18"/>
                    </a:lnTo>
                    <a:lnTo>
                      <a:pt x="189" y="27"/>
                    </a:lnTo>
                    <a:lnTo>
                      <a:pt x="198" y="31"/>
                    </a:lnTo>
                    <a:lnTo>
                      <a:pt x="202" y="40"/>
                    </a:lnTo>
                    <a:lnTo>
                      <a:pt x="211" y="49"/>
                    </a:lnTo>
                    <a:lnTo>
                      <a:pt x="216" y="57"/>
                    </a:lnTo>
                    <a:lnTo>
                      <a:pt x="220" y="66"/>
                    </a:lnTo>
                    <a:lnTo>
                      <a:pt x="225" y="80"/>
                    </a:lnTo>
                    <a:lnTo>
                      <a:pt x="225" y="89"/>
                    </a:lnTo>
                    <a:lnTo>
                      <a:pt x="229" y="102"/>
                    </a:lnTo>
                    <a:lnTo>
                      <a:pt x="229" y="116"/>
                    </a:lnTo>
                    <a:lnTo>
                      <a:pt x="229" y="125"/>
                    </a:lnTo>
                    <a:lnTo>
                      <a:pt x="225" y="138"/>
                    </a:lnTo>
                    <a:lnTo>
                      <a:pt x="225" y="147"/>
                    </a:lnTo>
                    <a:lnTo>
                      <a:pt x="220" y="156"/>
                    </a:lnTo>
                    <a:lnTo>
                      <a:pt x="216" y="170"/>
                    </a:lnTo>
                    <a:lnTo>
                      <a:pt x="211" y="179"/>
                    </a:lnTo>
                    <a:lnTo>
                      <a:pt x="202" y="188"/>
                    </a:lnTo>
                    <a:lnTo>
                      <a:pt x="198" y="197"/>
                    </a:lnTo>
                    <a:lnTo>
                      <a:pt x="189" y="201"/>
                    </a:lnTo>
                    <a:lnTo>
                      <a:pt x="180" y="210"/>
                    </a:lnTo>
                    <a:lnTo>
                      <a:pt x="171" y="215"/>
                    </a:lnTo>
                    <a:lnTo>
                      <a:pt x="157" y="219"/>
                    </a:lnTo>
                    <a:lnTo>
                      <a:pt x="148" y="224"/>
                    </a:lnTo>
                    <a:lnTo>
                      <a:pt x="134" y="224"/>
                    </a:lnTo>
                    <a:lnTo>
                      <a:pt x="125" y="228"/>
                    </a:lnTo>
                    <a:lnTo>
                      <a:pt x="117" y="228"/>
                    </a:lnTo>
                    <a:lnTo>
                      <a:pt x="104" y="228"/>
                    </a:lnTo>
                    <a:lnTo>
                      <a:pt x="95" y="224"/>
                    </a:lnTo>
                    <a:lnTo>
                      <a:pt x="81" y="224"/>
                    </a:lnTo>
                    <a:lnTo>
                      <a:pt x="72" y="219"/>
                    </a:lnTo>
                    <a:lnTo>
                      <a:pt x="58" y="215"/>
                    </a:lnTo>
                    <a:lnTo>
                      <a:pt x="49" y="210"/>
                    </a:lnTo>
                    <a:lnTo>
                      <a:pt x="40" y="201"/>
                    </a:lnTo>
                    <a:lnTo>
                      <a:pt x="36" y="197"/>
                    </a:lnTo>
                    <a:lnTo>
                      <a:pt x="27" y="188"/>
                    </a:lnTo>
                    <a:lnTo>
                      <a:pt x="18" y="179"/>
                    </a:lnTo>
                    <a:lnTo>
                      <a:pt x="13" y="170"/>
                    </a:lnTo>
                    <a:lnTo>
                      <a:pt x="9" y="156"/>
                    </a:lnTo>
                    <a:lnTo>
                      <a:pt x="4" y="147"/>
                    </a:lnTo>
                    <a:lnTo>
                      <a:pt x="4" y="138"/>
                    </a:lnTo>
                    <a:lnTo>
                      <a:pt x="0" y="125"/>
                    </a:lnTo>
                    <a:lnTo>
                      <a:pt x="0" y="116"/>
                    </a:lnTo>
                    <a:lnTo>
                      <a:pt x="0" y="102"/>
                    </a:lnTo>
                    <a:lnTo>
                      <a:pt x="4" y="89"/>
                    </a:lnTo>
                    <a:lnTo>
                      <a:pt x="4" y="80"/>
                    </a:lnTo>
                    <a:lnTo>
                      <a:pt x="9" y="66"/>
                    </a:lnTo>
                    <a:lnTo>
                      <a:pt x="13" y="57"/>
                    </a:lnTo>
                    <a:lnTo>
                      <a:pt x="18" y="49"/>
                    </a:lnTo>
                    <a:lnTo>
                      <a:pt x="27" y="40"/>
                    </a:lnTo>
                    <a:lnTo>
                      <a:pt x="36" y="31"/>
                    </a:lnTo>
                    <a:lnTo>
                      <a:pt x="40" y="27"/>
                    </a:lnTo>
                    <a:lnTo>
                      <a:pt x="49" y="18"/>
                    </a:lnTo>
                    <a:lnTo>
                      <a:pt x="58" y="13"/>
                    </a:lnTo>
                    <a:lnTo>
                      <a:pt x="72" y="9"/>
                    </a:lnTo>
                    <a:lnTo>
                      <a:pt x="81" y="4"/>
                    </a:lnTo>
                    <a:lnTo>
                      <a:pt x="95" y="0"/>
                    </a:lnTo>
                    <a:lnTo>
                      <a:pt x="104" y="0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088" name="Freeform 53"/>
              <p:cNvSpPr>
                <a:spLocks/>
              </p:cNvSpPr>
              <p:nvPr/>
            </p:nvSpPr>
            <p:spPr bwMode="auto">
              <a:xfrm>
                <a:off x="5472751" y="5119892"/>
                <a:ext cx="400087" cy="473338"/>
              </a:xfrm>
              <a:custGeom>
                <a:avLst/>
                <a:gdLst>
                  <a:gd name="T0" fmla="*/ 2147483646 w 578"/>
                  <a:gd name="T1" fmla="*/ 0 h 844"/>
                  <a:gd name="T2" fmla="*/ 2147483646 w 578"/>
                  <a:gd name="T3" fmla="*/ 2147483646 h 844"/>
                  <a:gd name="T4" fmla="*/ 2147483646 w 578"/>
                  <a:gd name="T5" fmla="*/ 2147483646 h 844"/>
                  <a:gd name="T6" fmla="*/ 0 w 578"/>
                  <a:gd name="T7" fmla="*/ 2147483646 h 844"/>
                  <a:gd name="T8" fmla="*/ 0 w 578"/>
                  <a:gd name="T9" fmla="*/ 2147483646 h 844"/>
                  <a:gd name="T10" fmla="*/ 2147483646 w 578"/>
                  <a:gd name="T11" fmla="*/ 2147483646 h 844"/>
                  <a:gd name="T12" fmla="*/ 2147483646 w 578"/>
                  <a:gd name="T13" fmla="*/ 2147483646 h 844"/>
                  <a:gd name="T14" fmla="*/ 2147483646 w 578"/>
                  <a:gd name="T15" fmla="*/ 2147483646 h 844"/>
                  <a:gd name="T16" fmla="*/ 2147483646 w 578"/>
                  <a:gd name="T17" fmla="*/ 2147483646 h 844"/>
                  <a:gd name="T18" fmla="*/ 2147483646 w 578"/>
                  <a:gd name="T19" fmla="*/ 2147483646 h 844"/>
                  <a:gd name="T20" fmla="*/ 2147483646 w 578"/>
                  <a:gd name="T21" fmla="*/ 2147483646 h 844"/>
                  <a:gd name="T22" fmla="*/ 2147483646 w 578"/>
                  <a:gd name="T23" fmla="*/ 2147483646 h 844"/>
                  <a:gd name="T24" fmla="*/ 2147483646 w 578"/>
                  <a:gd name="T25" fmla="*/ 2147483646 h 844"/>
                  <a:gd name="T26" fmla="*/ 2147483646 w 578"/>
                  <a:gd name="T27" fmla="*/ 2147483646 h 844"/>
                  <a:gd name="T28" fmla="*/ 2147483646 w 578"/>
                  <a:gd name="T29" fmla="*/ 2147483646 h 844"/>
                  <a:gd name="T30" fmla="*/ 2147483646 w 578"/>
                  <a:gd name="T31" fmla="*/ 2147483646 h 844"/>
                  <a:gd name="T32" fmla="*/ 2147483646 w 578"/>
                  <a:gd name="T33" fmla="*/ 2147483646 h 844"/>
                  <a:gd name="T34" fmla="*/ 2147483646 w 578"/>
                  <a:gd name="T35" fmla="*/ 2147483646 h 844"/>
                  <a:gd name="T36" fmla="*/ 2147483646 w 578"/>
                  <a:gd name="T37" fmla="*/ 2147483646 h 844"/>
                  <a:gd name="T38" fmla="*/ 2147483646 w 578"/>
                  <a:gd name="T39" fmla="*/ 2147483646 h 844"/>
                  <a:gd name="T40" fmla="*/ 2147483646 w 578"/>
                  <a:gd name="T41" fmla="*/ 2147483646 h 844"/>
                  <a:gd name="T42" fmla="*/ 2147483646 w 578"/>
                  <a:gd name="T43" fmla="*/ 2147483646 h 844"/>
                  <a:gd name="T44" fmla="*/ 2147483646 w 578"/>
                  <a:gd name="T45" fmla="*/ 2147483646 h 844"/>
                  <a:gd name="T46" fmla="*/ 2147483646 w 578"/>
                  <a:gd name="T47" fmla="*/ 2147483646 h 844"/>
                  <a:gd name="T48" fmla="*/ 2147483646 w 578"/>
                  <a:gd name="T49" fmla="*/ 2147483646 h 844"/>
                  <a:gd name="T50" fmla="*/ 2147483646 w 578"/>
                  <a:gd name="T51" fmla="*/ 2147483646 h 844"/>
                  <a:gd name="T52" fmla="*/ 2147483646 w 578"/>
                  <a:gd name="T53" fmla="*/ 2147483646 h 844"/>
                  <a:gd name="T54" fmla="*/ 2147483646 w 578"/>
                  <a:gd name="T55" fmla="*/ 2147483646 h 844"/>
                  <a:gd name="T56" fmla="*/ 2147483646 w 578"/>
                  <a:gd name="T57" fmla="*/ 2147483646 h 844"/>
                  <a:gd name="T58" fmla="*/ 2147483646 w 578"/>
                  <a:gd name="T59" fmla="*/ 2147483646 h 844"/>
                  <a:gd name="T60" fmla="*/ 2147483646 w 578"/>
                  <a:gd name="T61" fmla="*/ 2147483646 h 844"/>
                  <a:gd name="T62" fmla="*/ 2147483646 w 578"/>
                  <a:gd name="T63" fmla="*/ 0 h 844"/>
                  <a:gd name="T64" fmla="*/ 2147483646 w 578"/>
                  <a:gd name="T65" fmla="*/ 0 h 84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578"/>
                  <a:gd name="T100" fmla="*/ 0 h 844"/>
                  <a:gd name="T101" fmla="*/ 578 w 578"/>
                  <a:gd name="T102" fmla="*/ 844 h 844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578" h="844">
                    <a:moveTo>
                      <a:pt x="82" y="0"/>
                    </a:moveTo>
                    <a:lnTo>
                      <a:pt x="68" y="0"/>
                    </a:lnTo>
                    <a:lnTo>
                      <a:pt x="54" y="8"/>
                    </a:lnTo>
                    <a:lnTo>
                      <a:pt x="41" y="13"/>
                    </a:lnTo>
                    <a:lnTo>
                      <a:pt x="27" y="26"/>
                    </a:lnTo>
                    <a:lnTo>
                      <a:pt x="18" y="35"/>
                    </a:lnTo>
                    <a:lnTo>
                      <a:pt x="9" y="49"/>
                    </a:lnTo>
                    <a:lnTo>
                      <a:pt x="0" y="62"/>
                    </a:lnTo>
                    <a:lnTo>
                      <a:pt x="0" y="76"/>
                    </a:lnTo>
                    <a:lnTo>
                      <a:pt x="0" y="402"/>
                    </a:lnTo>
                    <a:lnTo>
                      <a:pt x="0" y="411"/>
                    </a:lnTo>
                    <a:lnTo>
                      <a:pt x="6" y="414"/>
                    </a:lnTo>
                    <a:lnTo>
                      <a:pt x="6" y="423"/>
                    </a:lnTo>
                    <a:lnTo>
                      <a:pt x="9" y="428"/>
                    </a:lnTo>
                    <a:lnTo>
                      <a:pt x="15" y="437"/>
                    </a:lnTo>
                    <a:lnTo>
                      <a:pt x="18" y="441"/>
                    </a:lnTo>
                    <a:lnTo>
                      <a:pt x="27" y="450"/>
                    </a:lnTo>
                    <a:lnTo>
                      <a:pt x="32" y="455"/>
                    </a:lnTo>
                    <a:lnTo>
                      <a:pt x="41" y="459"/>
                    </a:lnTo>
                    <a:lnTo>
                      <a:pt x="45" y="464"/>
                    </a:lnTo>
                    <a:lnTo>
                      <a:pt x="54" y="468"/>
                    </a:lnTo>
                    <a:lnTo>
                      <a:pt x="63" y="473"/>
                    </a:lnTo>
                    <a:lnTo>
                      <a:pt x="73" y="477"/>
                    </a:lnTo>
                    <a:lnTo>
                      <a:pt x="77" y="477"/>
                    </a:lnTo>
                    <a:lnTo>
                      <a:pt x="86" y="482"/>
                    </a:lnTo>
                    <a:lnTo>
                      <a:pt x="95" y="482"/>
                    </a:lnTo>
                    <a:lnTo>
                      <a:pt x="95" y="129"/>
                    </a:lnTo>
                    <a:lnTo>
                      <a:pt x="145" y="129"/>
                    </a:lnTo>
                    <a:lnTo>
                      <a:pt x="145" y="844"/>
                    </a:lnTo>
                    <a:lnTo>
                      <a:pt x="271" y="844"/>
                    </a:lnTo>
                    <a:lnTo>
                      <a:pt x="271" y="375"/>
                    </a:lnTo>
                    <a:lnTo>
                      <a:pt x="316" y="375"/>
                    </a:lnTo>
                    <a:lnTo>
                      <a:pt x="316" y="432"/>
                    </a:lnTo>
                    <a:lnTo>
                      <a:pt x="316" y="567"/>
                    </a:lnTo>
                    <a:lnTo>
                      <a:pt x="316" y="719"/>
                    </a:lnTo>
                    <a:lnTo>
                      <a:pt x="316" y="844"/>
                    </a:lnTo>
                    <a:lnTo>
                      <a:pt x="434" y="844"/>
                    </a:lnTo>
                    <a:lnTo>
                      <a:pt x="434" y="129"/>
                    </a:lnTo>
                    <a:lnTo>
                      <a:pt x="483" y="129"/>
                    </a:lnTo>
                    <a:lnTo>
                      <a:pt x="483" y="473"/>
                    </a:lnTo>
                    <a:lnTo>
                      <a:pt x="492" y="468"/>
                    </a:lnTo>
                    <a:lnTo>
                      <a:pt x="498" y="468"/>
                    </a:lnTo>
                    <a:lnTo>
                      <a:pt x="506" y="468"/>
                    </a:lnTo>
                    <a:lnTo>
                      <a:pt x="515" y="464"/>
                    </a:lnTo>
                    <a:lnTo>
                      <a:pt x="524" y="459"/>
                    </a:lnTo>
                    <a:lnTo>
                      <a:pt x="533" y="459"/>
                    </a:lnTo>
                    <a:lnTo>
                      <a:pt x="538" y="455"/>
                    </a:lnTo>
                    <a:lnTo>
                      <a:pt x="547" y="446"/>
                    </a:lnTo>
                    <a:lnTo>
                      <a:pt x="551" y="441"/>
                    </a:lnTo>
                    <a:lnTo>
                      <a:pt x="560" y="437"/>
                    </a:lnTo>
                    <a:lnTo>
                      <a:pt x="565" y="428"/>
                    </a:lnTo>
                    <a:lnTo>
                      <a:pt x="569" y="423"/>
                    </a:lnTo>
                    <a:lnTo>
                      <a:pt x="574" y="414"/>
                    </a:lnTo>
                    <a:lnTo>
                      <a:pt x="574" y="411"/>
                    </a:lnTo>
                    <a:lnTo>
                      <a:pt x="578" y="402"/>
                    </a:lnTo>
                    <a:lnTo>
                      <a:pt x="578" y="397"/>
                    </a:lnTo>
                    <a:lnTo>
                      <a:pt x="578" y="70"/>
                    </a:lnTo>
                    <a:lnTo>
                      <a:pt x="578" y="58"/>
                    </a:lnTo>
                    <a:lnTo>
                      <a:pt x="574" y="44"/>
                    </a:lnTo>
                    <a:lnTo>
                      <a:pt x="565" y="31"/>
                    </a:lnTo>
                    <a:lnTo>
                      <a:pt x="551" y="22"/>
                    </a:lnTo>
                    <a:lnTo>
                      <a:pt x="542" y="13"/>
                    </a:lnTo>
                    <a:lnTo>
                      <a:pt x="529" y="4"/>
                    </a:lnTo>
                    <a:lnTo>
                      <a:pt x="515" y="0"/>
                    </a:lnTo>
                    <a:lnTo>
                      <a:pt x="501" y="0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089" name="文本框 121"/>
              <p:cNvSpPr txBox="1">
                <a:spLocks noChangeArrowheads="1"/>
              </p:cNvSpPr>
              <p:nvPr/>
            </p:nvSpPr>
            <p:spPr bwMode="auto">
              <a:xfrm>
                <a:off x="5155446" y="5553740"/>
                <a:ext cx="1191132" cy="419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业务审批人、</a:t>
                </a:r>
                <a:endPara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共享中心财务</a:t>
                </a:r>
              </a:p>
            </p:txBody>
          </p:sp>
        </p:grpSp>
        <p:sp>
          <p:nvSpPr>
            <p:cNvPr id="45081" name="文本框 122"/>
            <p:cNvSpPr txBox="1">
              <a:spLocks noChangeArrowheads="1"/>
            </p:cNvSpPr>
            <p:nvPr/>
          </p:nvSpPr>
          <p:spPr bwMode="auto">
            <a:xfrm>
              <a:off x="7901548" y="5447918"/>
              <a:ext cx="3306073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单据检索：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____</a:t>
              </a:r>
              <a:r>
                <a:rPr lang="zh-CN" altLang="en-US" sz="1400" u="sng">
                  <a:latin typeface="微软雅黑" panose="020B0503020204020204" pitchFamily="34" charset="-122"/>
                  <a:ea typeface="微软雅黑" panose="020B0503020204020204" pitchFamily="34" charset="-122"/>
                </a:rPr>
                <a:t>扫码打开流程单据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____</a:t>
              </a:r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下箭头标注 123"/>
            <p:cNvSpPr/>
            <p:nvPr/>
          </p:nvSpPr>
          <p:spPr bwMode="auto">
            <a:xfrm>
              <a:off x="7088684" y="984053"/>
              <a:ext cx="1015389" cy="716767"/>
            </a:xfrm>
            <a:prstGeom prst="downArrowCallou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072" tIns="45536" rIns="91072" bIns="45536" anchor="ctr"/>
            <a:lstStyle>
              <a:lvl1pPr defTabSz="909638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909638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909638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909638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909638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096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096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096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096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11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打印机</a:t>
              </a:r>
              <a:r>
                <a:rPr lang="en-US" altLang="zh-CN" sz="11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1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台</a:t>
              </a:r>
            </a:p>
          </p:txBody>
        </p:sp>
        <p:sp>
          <p:nvSpPr>
            <p:cNvPr id="125" name="下箭头标注 124"/>
            <p:cNvSpPr/>
            <p:nvPr/>
          </p:nvSpPr>
          <p:spPr bwMode="auto">
            <a:xfrm>
              <a:off x="5570818" y="982454"/>
              <a:ext cx="1013899" cy="716767"/>
            </a:xfrm>
            <a:prstGeom prst="downArrowCallou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072" tIns="45536" rIns="91072" bIns="45536" anchor="ctr"/>
            <a:lstStyle>
              <a:lvl1pPr defTabSz="909638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909638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909638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909638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909638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096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096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096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096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11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扫描仪</a:t>
              </a:r>
              <a:r>
                <a:rPr lang="en-US" altLang="zh-CN" sz="11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1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台</a:t>
              </a:r>
              <a:endParaRPr lang="en-US" altLang="zh-CN" sz="11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defRPr/>
              </a:pPr>
              <a:r>
                <a:rPr lang="en-US" altLang="zh-CN" sz="11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1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手机</a:t>
              </a:r>
              <a:endParaRPr lang="en-US" altLang="zh-CN" sz="11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8" name="下箭头标注 167"/>
            <p:cNvSpPr/>
            <p:nvPr/>
          </p:nvSpPr>
          <p:spPr bwMode="auto">
            <a:xfrm>
              <a:off x="9970840" y="979254"/>
              <a:ext cx="1013899" cy="716767"/>
            </a:xfrm>
            <a:prstGeom prst="downArrowCallou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072" tIns="45536" rIns="91072" bIns="45536" anchor="ctr"/>
            <a:lstStyle>
              <a:lvl1pPr defTabSz="909638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909638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909638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909638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909638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096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096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096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096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11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条码枪</a:t>
              </a:r>
              <a:r>
                <a:rPr lang="en-US" altLang="zh-CN" sz="11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1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台</a:t>
              </a:r>
            </a:p>
          </p:txBody>
        </p:sp>
        <p:sp>
          <p:nvSpPr>
            <p:cNvPr id="169" name="右箭头 168"/>
            <p:cNvSpPr/>
            <p:nvPr/>
          </p:nvSpPr>
          <p:spPr bwMode="auto">
            <a:xfrm rot="1179456">
              <a:off x="6783023" y="3190354"/>
              <a:ext cx="1174930" cy="175992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70" name="肘形连接符 169"/>
            <p:cNvCxnSpPr/>
            <p:nvPr/>
          </p:nvCxnSpPr>
          <p:spPr>
            <a:xfrm rot="5400000">
              <a:off x="9563866" y="3945440"/>
              <a:ext cx="2100704" cy="392141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"/>
          <p:cNvSpPr txBox="1">
            <a:spLocks noChangeArrowheads="1"/>
          </p:cNvSpPr>
          <p:nvPr/>
        </p:nvSpPr>
        <p:spPr bwMode="auto">
          <a:xfrm>
            <a:off x="551384" y="620689"/>
            <a:ext cx="10297144" cy="630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21871" tIns="60936" rIns="121871" bIns="60936">
            <a:spAutoFit/>
          </a:bodyPr>
          <a:lstStyle/>
          <a:p>
            <a:r>
              <a:rPr kumimoji="1" lang="en-US" altLang="zh-CN" sz="3300" b="1" dirty="0">
                <a:solidFill>
                  <a:srgbClr val="173688"/>
                </a:solidFill>
                <a:latin typeface="微软雅黑" pitchFamily="34" charset="-122"/>
                <a:ea typeface="微软雅黑" pitchFamily="34" charset="-122"/>
              </a:rPr>
              <a:t>16</a:t>
            </a:r>
            <a:r>
              <a:rPr kumimoji="1" lang="zh-CN" altLang="en-US" sz="3300" b="1" dirty="0">
                <a:solidFill>
                  <a:srgbClr val="173688"/>
                </a:solidFill>
                <a:latin typeface="微软雅黑" pitchFamily="34" charset="-122"/>
                <a:ea typeface="微软雅黑" pitchFamily="34" charset="-122"/>
              </a:rPr>
              <a:t>年，收获与积攒</a:t>
            </a:r>
            <a:r>
              <a:rPr kumimoji="1" lang="en-US" altLang="zh-CN" sz="3300" b="1" dirty="0">
                <a:solidFill>
                  <a:srgbClr val="173688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kumimoji="1" lang="zh-CN" altLang="en-US" sz="3300" b="1" dirty="0">
                <a:solidFill>
                  <a:srgbClr val="173688"/>
                </a:solidFill>
                <a:latin typeface="微软雅黑" pitchFamily="34" charset="-122"/>
                <a:ea typeface="微软雅黑" pitchFamily="34" charset="-122"/>
              </a:rPr>
              <a:t>专注大客户深度</a:t>
            </a:r>
            <a:r>
              <a:rPr kumimoji="1" lang="en-US" altLang="zh-CN" sz="3300" b="1" dirty="0">
                <a:solidFill>
                  <a:srgbClr val="173688"/>
                </a:solidFill>
                <a:latin typeface="微软雅黑" pitchFamily="34" charset="-122"/>
                <a:ea typeface="微软雅黑" pitchFamily="34" charset="-122"/>
              </a:rPr>
              <a:t>IT</a:t>
            </a:r>
            <a:r>
              <a:rPr kumimoji="1" lang="zh-CN" altLang="en-US" sz="3300" b="1" dirty="0">
                <a:solidFill>
                  <a:srgbClr val="173688"/>
                </a:solidFill>
                <a:latin typeface="微软雅黑" pitchFamily="34" charset="-122"/>
                <a:ea typeface="微软雅黑" pitchFamily="34" charset="-122"/>
              </a:rPr>
              <a:t>服务！</a:t>
            </a:r>
          </a:p>
        </p:txBody>
      </p:sp>
      <p:sp>
        <p:nvSpPr>
          <p:cNvPr id="4" name="文本框 10"/>
          <p:cNvSpPr txBox="1"/>
          <p:nvPr/>
        </p:nvSpPr>
        <p:spPr>
          <a:xfrm>
            <a:off x="612389" y="1194482"/>
            <a:ext cx="5241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173688"/>
                </a:solidFill>
                <a:latin typeface="微软雅黑"/>
                <a:ea typeface="微软雅黑"/>
                <a:cs typeface="Arial" pitchFamily="34" charset="0"/>
              </a:rPr>
              <a:t>Introduction</a:t>
            </a:r>
            <a:r>
              <a:rPr lang="zh-CN" altLang="en-US" sz="1400" dirty="0">
                <a:solidFill>
                  <a:srgbClr val="173688"/>
                </a:solidFill>
                <a:latin typeface="微软雅黑"/>
                <a:ea typeface="微软雅黑"/>
                <a:cs typeface="Arial" pitchFamily="34" charset="0"/>
              </a:rPr>
              <a:t> </a:t>
            </a:r>
            <a:r>
              <a:rPr lang="en-US" altLang="zh-CN" sz="1400" dirty="0">
                <a:solidFill>
                  <a:srgbClr val="173688"/>
                </a:solidFill>
                <a:latin typeface="微软雅黑"/>
                <a:ea typeface="微软雅黑"/>
                <a:cs typeface="Arial" pitchFamily="34" charset="0"/>
              </a:rPr>
              <a:t>of</a:t>
            </a:r>
            <a:r>
              <a:rPr lang="zh-CN" altLang="en-US" sz="1400" dirty="0">
                <a:solidFill>
                  <a:srgbClr val="173688"/>
                </a:solidFill>
                <a:latin typeface="微软雅黑"/>
                <a:ea typeface="微软雅黑"/>
                <a:cs typeface="Arial" pitchFamily="34" charset="0"/>
              </a:rPr>
              <a:t> </a:t>
            </a:r>
            <a:r>
              <a:rPr lang="en-US" altLang="zh-CN" sz="1400" dirty="0">
                <a:solidFill>
                  <a:srgbClr val="173688"/>
                </a:solidFill>
                <a:latin typeface="微软雅黑"/>
                <a:ea typeface="微软雅黑"/>
                <a:cs typeface="Arial" pitchFamily="34" charset="0"/>
              </a:rPr>
              <a:t>LANDRAY</a:t>
            </a:r>
            <a:endParaRPr lang="zh-CN" altLang="en-US" sz="1400" dirty="0">
              <a:solidFill>
                <a:srgbClr val="173688"/>
              </a:solidFill>
              <a:latin typeface="微软雅黑"/>
              <a:ea typeface="微软雅黑"/>
              <a:cs typeface="Arial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58788"/>
            <a:ext cx="263352" cy="895636"/>
          </a:xfrm>
          <a:prstGeom prst="rect">
            <a:avLst/>
          </a:prstGeom>
          <a:solidFill>
            <a:srgbClr val="173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73688"/>
              </a:solidFill>
              <a:latin typeface="Times New Roman"/>
              <a:ea typeface="微软雅黑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84876" y="1527380"/>
            <a:ext cx="10883781" cy="0"/>
          </a:xfrm>
          <a:prstGeom prst="line">
            <a:avLst/>
          </a:prstGeom>
          <a:ln>
            <a:solidFill>
              <a:srgbClr val="1736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2"/>
          <p:cNvSpPr txBox="1"/>
          <p:nvPr/>
        </p:nvSpPr>
        <p:spPr>
          <a:xfrm>
            <a:off x="695449" y="2095806"/>
            <a:ext cx="4680520" cy="155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500" b="1" dirty="0">
                <a:solidFill>
                  <a:srgbClr val="173688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500" b="1" dirty="0">
                <a:solidFill>
                  <a:srgbClr val="173688"/>
                </a:solidFill>
                <a:latin typeface="微软雅黑" pitchFamily="34" charset="-122"/>
                <a:ea typeface="微软雅黑" pitchFamily="34" charset="-122"/>
              </a:rPr>
              <a:t>直领先</a:t>
            </a:r>
            <a:endParaRPr lang="en-US" altLang="zh-CN" sz="2500" b="1" dirty="0">
              <a:solidFill>
                <a:srgbClr val="173688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知识办公领域上市第</a:t>
            </a:r>
            <a:r>
              <a:rPr lang="en-US" altLang="zh-CN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股</a:t>
            </a:r>
            <a:endParaRPr lang="en-US" altLang="zh-CN" dirty="0">
              <a:solidFill>
                <a:prstClr val="white">
                  <a:lumMod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知识管理第</a:t>
            </a:r>
            <a:r>
              <a:rPr lang="en-US" altLang="zh-CN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品牌，移动办公领先品牌</a:t>
            </a:r>
            <a:endParaRPr lang="en-US" altLang="zh-CN" dirty="0">
              <a:solidFill>
                <a:prstClr val="white">
                  <a:lumMod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prstClr val="white">
                  <a:lumMod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2"/>
          <p:cNvSpPr txBox="1"/>
          <p:nvPr/>
        </p:nvSpPr>
        <p:spPr>
          <a:xfrm>
            <a:off x="695449" y="3630041"/>
            <a:ext cx="3986073" cy="886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500" b="1" dirty="0">
                <a:solidFill>
                  <a:srgbClr val="173688"/>
                </a:solidFill>
                <a:latin typeface="微软雅黑" pitchFamily="34" charset="-122"/>
                <a:ea typeface="微软雅黑" pitchFamily="34" charset="-122"/>
              </a:rPr>
              <a:t>16</a:t>
            </a:r>
            <a:r>
              <a:rPr lang="zh-CN" altLang="en-US" sz="2500" b="1" dirty="0">
                <a:solidFill>
                  <a:srgbClr val="173688"/>
                </a:solidFill>
                <a:latin typeface="微软雅黑" pitchFamily="34" charset="-122"/>
                <a:ea typeface="微软雅黑" pitchFamily="34" charset="-122"/>
              </a:rPr>
              <a:t>年专注</a:t>
            </a:r>
            <a:endParaRPr lang="en-US" altLang="zh-CN" sz="2500" b="1" dirty="0">
              <a:solidFill>
                <a:srgbClr val="173688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专注管理支撑，所以更加专业</a:t>
            </a:r>
            <a:endParaRPr lang="en-US" altLang="zh-CN" dirty="0">
              <a:solidFill>
                <a:prstClr val="white">
                  <a:lumMod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2"/>
          <p:cNvSpPr txBox="1"/>
          <p:nvPr/>
        </p:nvSpPr>
        <p:spPr>
          <a:xfrm>
            <a:off x="695449" y="5311903"/>
            <a:ext cx="4680520" cy="886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2500" b="1" dirty="0">
                <a:solidFill>
                  <a:srgbClr val="173688"/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r>
              <a:rPr lang="en-US" altLang="zh-CN" sz="2500" b="1" dirty="0">
                <a:solidFill>
                  <a:srgbClr val="173688"/>
                </a:solidFill>
                <a:latin typeface="微软雅黑" pitchFamily="34" charset="-122"/>
                <a:ea typeface="微软雅黑" pitchFamily="34" charset="-122"/>
              </a:rPr>
              <a:t>00</a:t>
            </a:r>
            <a:r>
              <a:rPr lang="zh-CN" altLang="en-US" sz="2500" b="1" dirty="0">
                <a:solidFill>
                  <a:srgbClr val="173688"/>
                </a:solidFill>
                <a:latin typeface="微软雅黑" pitchFamily="34" charset="-122"/>
                <a:ea typeface="微软雅黑" pitchFamily="34" charset="-122"/>
              </a:rPr>
              <a:t>多个专家</a:t>
            </a:r>
            <a:r>
              <a:rPr lang="en-US" altLang="zh-CN" sz="2500" b="1" dirty="0">
                <a:solidFill>
                  <a:srgbClr val="173688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500" b="1" dirty="0">
                <a:solidFill>
                  <a:srgbClr val="173688"/>
                </a:solidFill>
                <a:latin typeface="微软雅黑" pitchFamily="34" charset="-122"/>
                <a:ea typeface="微软雅黑" pitchFamily="34" charset="-122"/>
              </a:rPr>
              <a:t>顾问</a:t>
            </a:r>
            <a:endParaRPr lang="en-US" altLang="zh-CN" sz="2500" b="1" dirty="0">
              <a:solidFill>
                <a:srgbClr val="173688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600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位移动互联网和</a:t>
            </a:r>
            <a:r>
              <a:rPr lang="en-US" altLang="zh-CN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IT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技术专家</a:t>
            </a:r>
            <a:r>
              <a:rPr lang="en-US" altLang="zh-CN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顾问</a:t>
            </a:r>
            <a:endParaRPr lang="en-US" altLang="zh-CN" dirty="0">
              <a:solidFill>
                <a:prstClr val="white">
                  <a:lumMod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2"/>
          <p:cNvSpPr txBox="1"/>
          <p:nvPr/>
        </p:nvSpPr>
        <p:spPr>
          <a:xfrm>
            <a:off x="6070392" y="2095904"/>
            <a:ext cx="5642257" cy="121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500" b="1" dirty="0">
                <a:solidFill>
                  <a:srgbClr val="173688"/>
                </a:solidFill>
                <a:latin typeface="微软雅黑" pitchFamily="34" charset="-122"/>
                <a:ea typeface="微软雅黑" pitchFamily="34" charset="-122"/>
              </a:rPr>
              <a:t>500</a:t>
            </a:r>
            <a:r>
              <a:rPr lang="zh-CN" altLang="en-US" sz="2500" b="1" dirty="0">
                <a:solidFill>
                  <a:srgbClr val="173688"/>
                </a:solidFill>
                <a:latin typeface="微软雅黑" pitchFamily="34" charset="-122"/>
                <a:ea typeface="微软雅黑" pitchFamily="34" charset="-122"/>
              </a:rPr>
              <a:t>强首选</a:t>
            </a:r>
            <a:endParaRPr lang="en-US" altLang="zh-CN" sz="2500" b="1" dirty="0">
              <a:solidFill>
                <a:srgbClr val="173688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中国</a:t>
            </a:r>
            <a:r>
              <a:rPr lang="en-US" altLang="zh-CN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500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强企业、行业龙头企业的首选品牌</a:t>
            </a:r>
            <a:endParaRPr lang="en-US" altLang="zh-CN" dirty="0">
              <a:solidFill>
                <a:prstClr val="white">
                  <a:lumMod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超过</a:t>
            </a:r>
            <a:r>
              <a:rPr lang="en-US" altLang="zh-CN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30%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是蓝凌的客户</a:t>
            </a:r>
            <a:endParaRPr lang="en-US" altLang="zh-CN" dirty="0">
              <a:solidFill>
                <a:prstClr val="white">
                  <a:lumMod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2"/>
          <p:cNvSpPr txBox="1"/>
          <p:nvPr/>
        </p:nvSpPr>
        <p:spPr>
          <a:xfrm>
            <a:off x="6070392" y="3630138"/>
            <a:ext cx="5642257" cy="121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500" b="1" dirty="0">
                <a:solidFill>
                  <a:srgbClr val="173688"/>
                </a:solidFill>
                <a:latin typeface="微软雅黑" pitchFamily="34" charset="-122"/>
                <a:ea typeface="微软雅黑" pitchFamily="34" charset="-122"/>
              </a:rPr>
              <a:t>1000</a:t>
            </a:r>
            <a:r>
              <a:rPr lang="zh-CN" altLang="en-US" sz="2500" b="1" dirty="0">
                <a:solidFill>
                  <a:srgbClr val="173688"/>
                </a:solidFill>
                <a:latin typeface="微软雅黑" pitchFamily="34" charset="-122"/>
                <a:ea typeface="微软雅黑" pitchFamily="34" charset="-122"/>
              </a:rPr>
              <a:t>多家大客户 </a:t>
            </a:r>
            <a:endParaRPr lang="en-US" altLang="zh-CN" sz="2500" b="1" dirty="0">
              <a:solidFill>
                <a:srgbClr val="173688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与客户一同成长，见证领先移动互联网理念与技术</a:t>
            </a:r>
            <a:endParaRPr lang="en-US" altLang="zh-CN" dirty="0">
              <a:solidFill>
                <a:prstClr val="white">
                  <a:lumMod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带来的巨大效益</a:t>
            </a:r>
            <a:endParaRPr lang="en-US" altLang="zh-CN" dirty="0">
              <a:solidFill>
                <a:prstClr val="white">
                  <a:lumMod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TextBox 2"/>
          <p:cNvSpPr txBox="1"/>
          <p:nvPr/>
        </p:nvSpPr>
        <p:spPr>
          <a:xfrm>
            <a:off x="6070416" y="5330689"/>
            <a:ext cx="5282217" cy="886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500" b="1" dirty="0">
                <a:solidFill>
                  <a:srgbClr val="173688"/>
                </a:solidFill>
                <a:latin typeface="微软雅黑" pitchFamily="34" charset="-122"/>
                <a:ea typeface="微软雅黑" pitchFamily="34" charset="-122"/>
              </a:rPr>
              <a:t>10,000,000</a:t>
            </a:r>
            <a:r>
              <a:rPr lang="zh-CN" altLang="en-US" sz="2500" b="1" dirty="0">
                <a:solidFill>
                  <a:srgbClr val="173688"/>
                </a:solidFill>
                <a:latin typeface="微软雅黑" pitchFamily="34" charset="-122"/>
                <a:ea typeface="微软雅黑" pitchFamily="34" charset="-122"/>
              </a:rPr>
              <a:t>终端用户</a:t>
            </a:r>
            <a:endParaRPr lang="en-US" altLang="zh-CN" sz="2500" b="1" dirty="0">
              <a:solidFill>
                <a:srgbClr val="173688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每天，超过</a:t>
            </a:r>
            <a:r>
              <a:rPr lang="en-US" altLang="zh-CN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1000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万终端用户在使用蓝凌产品</a:t>
            </a:r>
          </a:p>
        </p:txBody>
      </p:sp>
    </p:spTree>
    <p:extLst>
      <p:ext uri="{BB962C8B-B14F-4D97-AF65-F5344CB8AC3E}">
        <p14:creationId xmlns:p14="http://schemas.microsoft.com/office/powerpoint/2010/main" val="80039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矩形 2"/>
          <p:cNvSpPr>
            <a:spLocks noChangeArrowheads="1"/>
          </p:cNvSpPr>
          <p:nvPr/>
        </p:nvSpPr>
        <p:spPr bwMode="auto">
          <a:xfrm>
            <a:off x="492125" y="100013"/>
            <a:ext cx="649763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8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ts val="750"/>
              </a:spcBef>
            </a:pPr>
            <a:r>
              <a:rPr lang="zh-CN" altLang="en-US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“广”</a:t>
            </a:r>
            <a:r>
              <a:rPr lang="zh-CN" altLang="en-US" sz="3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系统接入</a:t>
            </a:r>
            <a:r>
              <a:rPr lang="en-US" altLang="zh-CN" sz="3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银企直联支付</a:t>
            </a:r>
          </a:p>
        </p:txBody>
      </p:sp>
      <p:pic>
        <p:nvPicPr>
          <p:cNvPr id="47107" name="图片 10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" y="1123950"/>
            <a:ext cx="8067675" cy="4360863"/>
          </a:xfrm>
          <a:prstGeom prst="rect">
            <a:avLst/>
          </a:prstGeom>
          <a:noFill/>
          <a:ln w="952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08" name="Picture 4" descr="系统框架结构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900" y="2255838"/>
            <a:ext cx="5748338" cy="3211512"/>
          </a:xfrm>
          <a:prstGeom prst="rect">
            <a:avLst/>
          </a:prstGeom>
          <a:noFill/>
          <a:ln w="952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09" name="图片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" y="4513263"/>
            <a:ext cx="6615113" cy="2327275"/>
          </a:xfrm>
          <a:prstGeom prst="rect">
            <a:avLst/>
          </a:prstGeom>
          <a:solidFill>
            <a:srgbClr val="FFC000"/>
          </a:solidFill>
          <a:ln w="9525">
            <a:solidFill>
              <a:srgbClr val="FFC000"/>
            </a:solidFill>
            <a:miter lim="800000"/>
            <a:headEnd/>
            <a:tailEnd/>
          </a:ln>
        </p:spPr>
      </p:pic>
      <p:sp>
        <p:nvSpPr>
          <p:cNvPr id="128" name="右箭头 127"/>
          <p:cNvSpPr/>
          <p:nvPr/>
        </p:nvSpPr>
        <p:spPr>
          <a:xfrm rot="3098944">
            <a:off x="7627937" y="1628776"/>
            <a:ext cx="1230313" cy="64611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9" name="右箭头 128"/>
          <p:cNvSpPr/>
          <p:nvPr/>
        </p:nvSpPr>
        <p:spPr>
          <a:xfrm rot="5400000">
            <a:off x="5050631" y="3512345"/>
            <a:ext cx="1228725" cy="64611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矩形 2"/>
          <p:cNvSpPr>
            <a:spLocks noChangeArrowheads="1"/>
          </p:cNvSpPr>
          <p:nvPr/>
        </p:nvSpPr>
        <p:spPr bwMode="auto">
          <a:xfrm>
            <a:off x="492125" y="100013"/>
            <a:ext cx="100361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8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ts val="750"/>
              </a:spcBef>
            </a:pPr>
            <a:r>
              <a:rPr lang="zh-CN" altLang="en-US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“广”</a:t>
            </a:r>
            <a:r>
              <a:rPr lang="zh-CN" altLang="en-US" sz="3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系统接入</a:t>
            </a:r>
            <a:r>
              <a:rPr lang="en-US" altLang="zh-CN" sz="3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——SAP/U8/K3…</a:t>
            </a:r>
            <a:r>
              <a:rPr lang="zh-CN" altLang="en-US" sz="3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总账集成解决方案</a:t>
            </a:r>
          </a:p>
        </p:txBody>
      </p:sp>
      <p:grpSp>
        <p:nvGrpSpPr>
          <p:cNvPr id="44035" name="组 2"/>
          <p:cNvGrpSpPr>
            <a:grpSpLocks/>
          </p:cNvGrpSpPr>
          <p:nvPr/>
        </p:nvGrpSpPr>
        <p:grpSpPr bwMode="auto">
          <a:xfrm>
            <a:off x="514350" y="1331913"/>
            <a:ext cx="11126788" cy="5265737"/>
            <a:chOff x="82924" y="982779"/>
            <a:chExt cx="12068200" cy="5875221"/>
          </a:xfrm>
        </p:grpSpPr>
        <p:graphicFrame>
          <p:nvGraphicFramePr>
            <p:cNvPr id="128" name="图示 30"/>
            <p:cNvGraphicFramePr/>
            <p:nvPr/>
          </p:nvGraphicFramePr>
          <p:xfrm>
            <a:off x="1287884" y="982779"/>
            <a:ext cx="9144000" cy="30142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26" name="圆角矩形 125"/>
            <p:cNvSpPr/>
            <p:nvPr/>
          </p:nvSpPr>
          <p:spPr bwMode="auto">
            <a:xfrm>
              <a:off x="9855944" y="1081969"/>
              <a:ext cx="2295180" cy="5776031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r" eaLnBrk="1" hangingPunct="1">
                <a:defRPr/>
              </a:pPr>
              <a:r>
                <a:rPr lang="en-US" altLang="zh-CN" sz="1200" b="1" dirty="0" err="1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ERP</a:t>
              </a:r>
              <a:endParaRPr lang="zh-CN" altLang="en-US" sz="1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7" name="圆角矩形 126"/>
            <p:cNvSpPr/>
            <p:nvPr/>
          </p:nvSpPr>
          <p:spPr bwMode="auto">
            <a:xfrm>
              <a:off x="82924" y="1372453"/>
              <a:ext cx="9587064" cy="548554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200" b="1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费用报销</a:t>
              </a:r>
            </a:p>
          </p:txBody>
        </p:sp>
        <p:sp>
          <p:nvSpPr>
            <p:cNvPr id="44039" name="文本框 128"/>
            <p:cNvSpPr txBox="1">
              <a:spLocks noChangeArrowheads="1"/>
            </p:cNvSpPr>
            <p:nvPr/>
          </p:nvSpPr>
          <p:spPr bwMode="auto">
            <a:xfrm>
              <a:off x="1276908" y="1099825"/>
              <a:ext cx="965842" cy="336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en-US" altLang="zh-CN" sz="120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EXCEL</a:t>
              </a:r>
              <a:r>
                <a:rPr lang="zh-CN" altLang="en-US" sz="120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导入</a:t>
              </a:r>
            </a:p>
          </p:txBody>
        </p:sp>
        <p:sp>
          <p:nvSpPr>
            <p:cNvPr id="44040" name="文本框 129"/>
            <p:cNvSpPr txBox="1">
              <a:spLocks noChangeArrowheads="1"/>
            </p:cNvSpPr>
            <p:nvPr/>
          </p:nvSpPr>
          <p:spPr bwMode="auto">
            <a:xfrm>
              <a:off x="3269474" y="1428580"/>
              <a:ext cx="1620957" cy="377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报销事前预算申请</a:t>
              </a:r>
            </a:p>
          </p:txBody>
        </p:sp>
        <p:sp>
          <p:nvSpPr>
            <p:cNvPr id="44041" name="文本框 130"/>
            <p:cNvSpPr txBox="1">
              <a:spLocks noChangeArrowheads="1"/>
            </p:cNvSpPr>
            <p:nvPr/>
          </p:nvSpPr>
          <p:spPr bwMode="auto">
            <a:xfrm>
              <a:off x="6956558" y="1248985"/>
              <a:ext cx="1441420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线下支付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线上确认已付款</a:t>
              </a:r>
            </a:p>
          </p:txBody>
        </p:sp>
        <p:sp>
          <p:nvSpPr>
            <p:cNvPr id="132" name="矩形 131"/>
            <p:cNvSpPr/>
            <p:nvPr/>
          </p:nvSpPr>
          <p:spPr bwMode="auto">
            <a:xfrm>
              <a:off x="8726434" y="1464558"/>
              <a:ext cx="914284" cy="31882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40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预凭证</a:t>
              </a:r>
            </a:p>
          </p:txBody>
        </p:sp>
        <p:sp>
          <p:nvSpPr>
            <p:cNvPr id="133" name="矩形 132"/>
            <p:cNvSpPr/>
            <p:nvPr/>
          </p:nvSpPr>
          <p:spPr bwMode="auto">
            <a:xfrm>
              <a:off x="9995412" y="1455701"/>
              <a:ext cx="914283" cy="31882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zh-CN" altLang="en-US" sz="1400" dirty="0">
                  <a:solidFill>
                    <a:schemeClr val="tx2"/>
                  </a:solidFill>
                  <a:latin typeface="微软雅黑" panose="020B0503020204020204" pitchFamily="34" charset="-122"/>
                </a:rPr>
                <a:t>接口表</a:t>
              </a:r>
            </a:p>
          </p:txBody>
        </p:sp>
        <p:sp>
          <p:nvSpPr>
            <p:cNvPr id="134" name="矩形 133"/>
            <p:cNvSpPr/>
            <p:nvPr/>
          </p:nvSpPr>
          <p:spPr bwMode="auto">
            <a:xfrm>
              <a:off x="11236840" y="1462786"/>
              <a:ext cx="914284" cy="31882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会计凭证</a:t>
              </a:r>
            </a:p>
          </p:txBody>
        </p:sp>
        <p:sp>
          <p:nvSpPr>
            <p:cNvPr id="44045" name="文本框 134"/>
            <p:cNvSpPr txBox="1">
              <a:spLocks noChangeArrowheads="1"/>
            </p:cNvSpPr>
            <p:nvPr/>
          </p:nvSpPr>
          <p:spPr bwMode="auto">
            <a:xfrm>
              <a:off x="1924142" y="1415194"/>
              <a:ext cx="723275" cy="377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预算表</a:t>
              </a:r>
            </a:p>
          </p:txBody>
        </p:sp>
        <p:sp>
          <p:nvSpPr>
            <p:cNvPr id="44046" name="文本框 135"/>
            <p:cNvSpPr txBox="1">
              <a:spLocks noChangeArrowheads="1"/>
            </p:cNvSpPr>
            <p:nvPr/>
          </p:nvSpPr>
          <p:spPr bwMode="auto">
            <a:xfrm>
              <a:off x="5425514" y="1421058"/>
              <a:ext cx="902811" cy="377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报销申请</a:t>
              </a:r>
            </a:p>
          </p:txBody>
        </p:sp>
        <p:cxnSp>
          <p:nvCxnSpPr>
            <p:cNvPr id="44047" name="直接箭头连接符 41"/>
            <p:cNvCxnSpPr>
              <a:cxnSpLocks noChangeShapeType="1"/>
              <a:stCxn id="156" idx="2"/>
              <a:endCxn id="44074" idx="1"/>
            </p:cNvCxnSpPr>
            <p:nvPr/>
          </p:nvCxnSpPr>
          <p:spPr bwMode="auto">
            <a:xfrm>
              <a:off x="1759829" y="1436520"/>
              <a:ext cx="164313" cy="167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048" name="直接箭头连接符 44"/>
            <p:cNvCxnSpPr>
              <a:cxnSpLocks noChangeShapeType="1"/>
              <a:stCxn id="44074" idx="3"/>
            </p:cNvCxnSpPr>
            <p:nvPr/>
          </p:nvCxnSpPr>
          <p:spPr bwMode="auto">
            <a:xfrm>
              <a:off x="2647417" y="1603900"/>
              <a:ext cx="622057" cy="1338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049" name="直接箭头连接符 45"/>
            <p:cNvCxnSpPr>
              <a:cxnSpLocks noChangeShapeType="1"/>
            </p:cNvCxnSpPr>
            <p:nvPr/>
          </p:nvCxnSpPr>
          <p:spPr bwMode="auto">
            <a:xfrm flipV="1">
              <a:off x="4890431" y="1609764"/>
              <a:ext cx="535083" cy="752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050" name="直接箭头连接符 50"/>
            <p:cNvCxnSpPr>
              <a:cxnSpLocks noChangeShapeType="1"/>
              <a:stCxn id="44075" idx="3"/>
              <a:endCxn id="160" idx="1"/>
            </p:cNvCxnSpPr>
            <p:nvPr/>
          </p:nvCxnSpPr>
          <p:spPr bwMode="auto">
            <a:xfrm>
              <a:off x="8844071" y="3873737"/>
              <a:ext cx="1199810" cy="29684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051" name="直接箭头连接符 51"/>
            <p:cNvCxnSpPr>
              <a:cxnSpLocks noChangeShapeType="1"/>
              <a:stCxn id="160" idx="3"/>
              <a:endCxn id="44071" idx="1"/>
            </p:cNvCxnSpPr>
            <p:nvPr/>
          </p:nvCxnSpPr>
          <p:spPr bwMode="auto">
            <a:xfrm flipH="1" flipV="1">
              <a:off x="9821258" y="3720169"/>
              <a:ext cx="1808739" cy="4504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052" name="直接箭头连接符 53"/>
            <p:cNvCxnSpPr>
              <a:cxnSpLocks noChangeShapeType="1"/>
              <a:stCxn id="44071" idx="3"/>
            </p:cNvCxnSpPr>
            <p:nvPr/>
          </p:nvCxnSpPr>
          <p:spPr bwMode="auto">
            <a:xfrm flipV="1">
              <a:off x="9641005" y="1615360"/>
              <a:ext cx="354106" cy="84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053" name="直接箭头连接符 54"/>
            <p:cNvCxnSpPr>
              <a:cxnSpLocks noChangeShapeType="1"/>
            </p:cNvCxnSpPr>
            <p:nvPr/>
          </p:nvCxnSpPr>
          <p:spPr bwMode="auto">
            <a:xfrm>
              <a:off x="10909511" y="1615360"/>
              <a:ext cx="327212" cy="758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4" name="文本框 143"/>
            <p:cNvSpPr txBox="1"/>
            <p:nvPr/>
          </p:nvSpPr>
          <p:spPr bwMode="auto">
            <a:xfrm>
              <a:off x="9959253" y="1928624"/>
              <a:ext cx="1585792" cy="954701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rPr>
                <a:t>接口：中间表</a:t>
              </a:r>
              <a:endPara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rPr>
                <a:t>连接：数据库连接</a:t>
              </a:r>
              <a:endPara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数据交互：读、写</a:t>
              </a:r>
              <a:endPara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文本框 144"/>
            <p:cNvSpPr txBox="1"/>
            <p:nvPr/>
          </p:nvSpPr>
          <p:spPr bwMode="auto">
            <a:xfrm>
              <a:off x="4046542" y="2105749"/>
              <a:ext cx="3107876" cy="212372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读取</a:t>
              </a:r>
              <a:r>
                <a:rPr lang="en-US" altLang="zh-CN" sz="16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ERP</a:t>
              </a:r>
              <a:r>
                <a: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数据接口：</a:t>
              </a:r>
              <a:endPara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总账主数据：科目模板、公司代码、成本中心、会计科目、员工、客商等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生成会计凭证所需其他数据：凭证类型等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导入凭证结果返回数据：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1</a:t>
              </a:r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）成功：返回凭证号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2</a:t>
              </a:r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）失败：返回失败代码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文本框 145"/>
            <p:cNvSpPr txBox="1"/>
            <p:nvPr/>
          </p:nvSpPr>
          <p:spPr bwMode="auto">
            <a:xfrm>
              <a:off x="3705622" y="4633316"/>
              <a:ext cx="2882318" cy="21644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zh-CN" altLang="en-US" sz="1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写入</a:t>
              </a:r>
              <a:r>
                <a:rPr lang="en-US" altLang="zh-CN" sz="1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ERP</a:t>
              </a:r>
              <a:r>
                <a:rPr lang="zh-CN" altLang="en-US" sz="1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会计凭证数据接口：</a:t>
              </a:r>
              <a:endPara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zh-CN" sz="1100"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rPr>
                <a:t>凭证接口表</a:t>
              </a:r>
              <a:endPara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zh-CN" sz="110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1</a:t>
              </a:r>
              <a:r>
                <a: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）凭证头信息</a:t>
              </a:r>
              <a:endPara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zh-CN" sz="110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2</a:t>
              </a:r>
              <a:r>
                <a: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）凭证明细行信息</a:t>
              </a:r>
              <a:endPara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zh-CN" sz="1100"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rPr>
                <a:t>凭证头信息增加写入字段：</a:t>
              </a:r>
              <a:endPara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zh-CN" sz="110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1</a:t>
              </a:r>
              <a:r>
                <a: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）报销单预凭证号</a:t>
              </a:r>
              <a:endPara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zh-CN" sz="110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2</a:t>
              </a:r>
              <a:r>
                <a: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）报销单流程编号</a:t>
              </a:r>
              <a:endPara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文本框 146"/>
            <p:cNvSpPr txBox="1"/>
            <p:nvPr/>
          </p:nvSpPr>
          <p:spPr bwMode="auto">
            <a:xfrm>
              <a:off x="1450045" y="2506050"/>
              <a:ext cx="1601288" cy="646504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ERP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基础数同步到报销基础配置库</a:t>
              </a:r>
              <a:endPara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文本框 147"/>
            <p:cNvSpPr txBox="1"/>
            <p:nvPr/>
          </p:nvSpPr>
          <p:spPr bwMode="auto">
            <a:xfrm>
              <a:off x="1450045" y="3398758"/>
              <a:ext cx="1601288" cy="646504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ERP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凭证号回写报销流程</a:t>
              </a:r>
              <a:endPara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文本框 148"/>
            <p:cNvSpPr txBox="1"/>
            <p:nvPr/>
          </p:nvSpPr>
          <p:spPr bwMode="auto">
            <a:xfrm>
              <a:off x="7574540" y="5279821"/>
              <a:ext cx="1296526" cy="92459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报销单预凭证、报销单号写入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ERP</a:t>
              </a:r>
            </a:p>
          </p:txBody>
        </p:sp>
        <p:cxnSp>
          <p:nvCxnSpPr>
            <p:cNvPr id="150" name="直接箭头连接符 68"/>
            <p:cNvCxnSpPr>
              <a:endCxn id="147" idx="3"/>
            </p:cNvCxnSpPr>
            <p:nvPr/>
          </p:nvCxnSpPr>
          <p:spPr bwMode="auto">
            <a:xfrm flipH="1">
              <a:off x="3051333" y="2828417"/>
              <a:ext cx="995209" cy="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1" name="直接箭头连接符 69"/>
            <p:cNvCxnSpPr>
              <a:endCxn id="148" idx="3"/>
            </p:cNvCxnSpPr>
            <p:nvPr/>
          </p:nvCxnSpPr>
          <p:spPr bwMode="auto">
            <a:xfrm flipH="1">
              <a:off x="3051333" y="3719353"/>
              <a:ext cx="995209" cy="3542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2" name="直接箭头连接符 73"/>
            <p:cNvCxnSpPr>
              <a:stCxn id="149" idx="1"/>
            </p:cNvCxnSpPr>
            <p:nvPr/>
          </p:nvCxnSpPr>
          <p:spPr bwMode="auto">
            <a:xfrm flipH="1" flipV="1">
              <a:off x="6587940" y="5742115"/>
              <a:ext cx="986600" cy="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44063" name="矩形 152"/>
            <p:cNvSpPr>
              <a:spLocks noChangeArrowheads="1"/>
            </p:cNvSpPr>
            <p:nvPr/>
          </p:nvSpPr>
          <p:spPr bwMode="auto">
            <a:xfrm>
              <a:off x="3119029" y="2438502"/>
              <a:ext cx="1035190" cy="446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ERP</a:t>
              </a:r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为源头，单向同步</a:t>
              </a:r>
            </a:p>
          </p:txBody>
        </p:sp>
        <p:sp>
          <p:nvSpPr>
            <p:cNvPr id="44064" name="矩形 153"/>
            <p:cNvSpPr>
              <a:spLocks noChangeArrowheads="1"/>
            </p:cNvSpPr>
            <p:nvPr/>
          </p:nvSpPr>
          <p:spPr bwMode="auto">
            <a:xfrm>
              <a:off x="3085903" y="3724174"/>
              <a:ext cx="960455" cy="446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报销单对应</a:t>
              </a:r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ERP</a:t>
              </a:r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凭证</a:t>
              </a:r>
            </a:p>
          </p:txBody>
        </p:sp>
        <p:sp>
          <p:nvSpPr>
            <p:cNvPr id="44065" name="矩形 154"/>
            <p:cNvSpPr>
              <a:spLocks noChangeArrowheads="1"/>
            </p:cNvSpPr>
            <p:nvPr/>
          </p:nvSpPr>
          <p:spPr bwMode="auto">
            <a:xfrm>
              <a:off x="6567775" y="5803468"/>
              <a:ext cx="1003191" cy="446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ERP</a:t>
              </a:r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凭证对应报销单</a:t>
              </a:r>
            </a:p>
          </p:txBody>
        </p:sp>
        <p:sp>
          <p:nvSpPr>
            <p:cNvPr id="156" name="矩形 155"/>
            <p:cNvSpPr/>
            <p:nvPr/>
          </p:nvSpPr>
          <p:spPr bwMode="auto">
            <a:xfrm>
              <a:off x="9995412" y="3046280"/>
              <a:ext cx="914283" cy="54023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altLang="zh-CN" sz="900" dirty="0" err="1">
                  <a:solidFill>
                    <a:schemeClr val="tx2"/>
                  </a:solidFill>
                  <a:latin typeface="微软雅黑" panose="020B0503020204020204" pitchFamily="34" charset="-122"/>
                </a:rPr>
                <a:t>WebService</a:t>
              </a:r>
              <a:endParaRPr lang="zh-CN" altLang="en-US" sz="900" dirty="0">
                <a:solidFill>
                  <a:schemeClr val="tx2"/>
                </a:solidFill>
                <a:latin typeface="微软雅黑" panose="020B0503020204020204" pitchFamily="34" charset="-122"/>
              </a:endParaRPr>
            </a:p>
          </p:txBody>
        </p:sp>
        <p:cxnSp>
          <p:nvCxnSpPr>
            <p:cNvPr id="157" name="肘形连接符 156"/>
            <p:cNvCxnSpPr>
              <a:stCxn id="44071" idx="2"/>
            </p:cNvCxnSpPr>
            <p:nvPr/>
          </p:nvCxnSpPr>
          <p:spPr>
            <a:xfrm rot="16200000" flipH="1">
              <a:off x="8823861" y="2143958"/>
              <a:ext cx="1532127" cy="810975"/>
            </a:xfrm>
            <a:prstGeom prst="bentConnector2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肘形连接符 157"/>
            <p:cNvCxnSpPr>
              <a:endCxn id="163" idx="2"/>
            </p:cNvCxnSpPr>
            <p:nvPr/>
          </p:nvCxnSpPr>
          <p:spPr>
            <a:xfrm flipV="1">
              <a:off x="10909695" y="1781610"/>
              <a:ext cx="783426" cy="1533899"/>
            </a:xfrm>
            <a:prstGeom prst="bentConnector2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069" name="文本框 158"/>
            <p:cNvSpPr txBox="1">
              <a:spLocks noChangeArrowheads="1"/>
            </p:cNvSpPr>
            <p:nvPr/>
          </p:nvSpPr>
          <p:spPr bwMode="auto">
            <a:xfrm>
              <a:off x="9788130" y="1705201"/>
              <a:ext cx="41549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①</a:t>
              </a:r>
              <a:endParaRPr lang="zh-CN" altLang="en-US" b="1"/>
            </a:p>
          </p:txBody>
        </p:sp>
        <p:sp>
          <p:nvSpPr>
            <p:cNvPr id="160" name="文本框 159"/>
            <p:cNvSpPr txBox="1"/>
            <p:nvPr/>
          </p:nvSpPr>
          <p:spPr bwMode="auto">
            <a:xfrm>
              <a:off x="10043623" y="3694555"/>
              <a:ext cx="1585791" cy="95293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rPr>
                <a:t>接口：</a:t>
              </a:r>
              <a:r>
                <a:rPr lang="en-US" altLang="zh-CN" sz="1100">
                  <a:latin typeface="微软雅黑" panose="020B0503020204020204" pitchFamily="34" charset="-122"/>
                  <a:ea typeface="微软雅黑" panose="020B0503020204020204" pitchFamily="34" charset="-122"/>
                </a:rPr>
                <a:t>xml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rPr>
                <a:t>连接：服务连接</a:t>
              </a:r>
              <a:endPara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数据交互：读、写</a:t>
              </a:r>
              <a:endPara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071" name="文本框 160"/>
            <p:cNvSpPr txBox="1">
              <a:spLocks noChangeArrowheads="1"/>
            </p:cNvSpPr>
            <p:nvPr/>
          </p:nvSpPr>
          <p:spPr bwMode="auto">
            <a:xfrm>
              <a:off x="9821258" y="3535503"/>
              <a:ext cx="3836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②</a:t>
              </a:r>
              <a:endParaRPr lang="zh-CN" altLang="en-US" b="1"/>
            </a:p>
          </p:txBody>
        </p:sp>
        <p:cxnSp>
          <p:nvCxnSpPr>
            <p:cNvPr id="162" name="直接箭头连接符 94"/>
            <p:cNvCxnSpPr>
              <a:stCxn id="147" idx="1"/>
            </p:cNvCxnSpPr>
            <p:nvPr/>
          </p:nvCxnSpPr>
          <p:spPr>
            <a:xfrm flipH="1" flipV="1">
              <a:off x="6749791" y="3168496"/>
              <a:ext cx="2701528" cy="802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3" name="直接箭头连接符 96"/>
            <p:cNvCxnSpPr>
              <a:stCxn id="147" idx="1"/>
            </p:cNvCxnSpPr>
            <p:nvPr/>
          </p:nvCxnSpPr>
          <p:spPr>
            <a:xfrm flipH="1">
              <a:off x="4742155" y="3970870"/>
              <a:ext cx="4709164" cy="6624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44074" name="文本框 163"/>
            <p:cNvSpPr txBox="1">
              <a:spLocks noChangeArrowheads="1"/>
            </p:cNvSpPr>
            <p:nvPr/>
          </p:nvSpPr>
          <p:spPr bwMode="auto">
            <a:xfrm>
              <a:off x="7580405" y="2704186"/>
              <a:ext cx="109356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/>
                <a:t>从</a:t>
              </a:r>
              <a:r>
                <a:rPr lang="en-US" altLang="zh-CN" sz="1400"/>
                <a:t>ERP</a:t>
              </a:r>
              <a:r>
                <a:rPr lang="zh-CN" altLang="en-US" sz="1400"/>
                <a:t>读取</a:t>
              </a:r>
            </a:p>
          </p:txBody>
        </p:sp>
        <p:sp>
          <p:nvSpPr>
            <p:cNvPr id="44075" name="文本框 164"/>
            <p:cNvSpPr txBox="1">
              <a:spLocks noChangeArrowheads="1"/>
            </p:cNvSpPr>
            <p:nvPr/>
          </p:nvSpPr>
          <p:spPr bwMode="auto">
            <a:xfrm>
              <a:off x="7570967" y="3719848"/>
              <a:ext cx="127310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/>
                <a:t>写入</a:t>
              </a:r>
              <a:r>
                <a:rPr lang="en-US" altLang="zh-CN" sz="1400"/>
                <a:t>ERP</a:t>
              </a:r>
              <a:r>
                <a:rPr lang="zh-CN" altLang="en-US" sz="1400"/>
                <a:t>凭证</a:t>
              </a:r>
            </a:p>
          </p:txBody>
        </p:sp>
        <p:sp>
          <p:nvSpPr>
            <p:cNvPr id="166" name="圆角矩形标注 165"/>
            <p:cNvSpPr>
              <a:spLocks noChangeArrowheads="1"/>
            </p:cNvSpPr>
            <p:nvPr/>
          </p:nvSpPr>
          <p:spPr bwMode="auto">
            <a:xfrm>
              <a:off x="9818064" y="5015905"/>
              <a:ext cx="2052403" cy="1232787"/>
            </a:xfrm>
            <a:prstGeom prst="wedgeRoundRectCallout">
              <a:avLst>
                <a:gd name="adj1" fmla="val 25042"/>
                <a:gd name="adj2" fmla="val -86778"/>
                <a:gd name="adj3" fmla="val 16667"/>
              </a:avLst>
            </a:prstGeom>
            <a:solidFill>
              <a:srgbClr val="FFC000"/>
            </a:solidFill>
            <a:ln>
              <a:noFill/>
            </a:ln>
            <a:effectLst>
              <a:outerShdw blurRad="57150" dist="19050" dir="5400000" algn="ctr" rotWithShape="0">
                <a:srgbClr val="808080">
                  <a:alpha val="62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defRPr/>
              </a:pPr>
              <a:r>
                <a:rPr lang="zh-CN" altLang="en-US" sz="1400" dirty="0">
                  <a:latin typeface="微软雅黑" pitchFamily="34" charset="-122"/>
                  <a:ea typeface="+mn-ea"/>
                </a:rPr>
                <a:t>金蝶、用友、</a:t>
              </a:r>
              <a:r>
                <a:rPr lang="en-US" altLang="zh-CN" sz="1400" dirty="0">
                  <a:latin typeface="微软雅黑" pitchFamily="34" charset="-122"/>
                  <a:ea typeface="+mn-ea"/>
                </a:rPr>
                <a:t>Oracle</a:t>
              </a:r>
              <a:r>
                <a:rPr lang="zh-CN" altLang="en-US" sz="1400" dirty="0">
                  <a:latin typeface="微软雅黑" pitchFamily="34" charset="-122"/>
                  <a:ea typeface="+mn-ea"/>
                </a:rPr>
                <a:t>、</a:t>
              </a:r>
              <a:r>
                <a:rPr lang="en-US" altLang="zh-CN" sz="1400" dirty="0">
                  <a:latin typeface="微软雅黑" pitchFamily="34" charset="-122"/>
                  <a:ea typeface="+mn-ea"/>
                </a:rPr>
                <a:t>SAP</a:t>
              </a:r>
              <a:r>
                <a:rPr lang="zh-CN" altLang="en-US" sz="1400" dirty="0">
                  <a:latin typeface="微软雅黑" pitchFamily="34" charset="-122"/>
                  <a:ea typeface="+mn-ea"/>
                </a:rPr>
                <a:t>等</a:t>
              </a:r>
              <a:r>
                <a:rPr lang="en-US" altLang="zh-CN" sz="1400" dirty="0" err="1">
                  <a:latin typeface="微软雅黑" pitchFamily="34" charset="-122"/>
                  <a:ea typeface="+mn-ea"/>
                </a:rPr>
                <a:t>ERP</a:t>
              </a:r>
              <a:r>
                <a:rPr lang="zh-CN" altLang="en-US" sz="1400" dirty="0">
                  <a:latin typeface="微软雅黑" pitchFamily="34" charset="-122"/>
                  <a:ea typeface="+mn-ea"/>
                </a:rPr>
                <a:t>端提供接口</a:t>
              </a:r>
            </a:p>
          </p:txBody>
        </p:sp>
        <p:sp>
          <p:nvSpPr>
            <p:cNvPr id="167" name="圆角矩形标注 166"/>
            <p:cNvSpPr>
              <a:spLocks noChangeArrowheads="1"/>
            </p:cNvSpPr>
            <p:nvPr/>
          </p:nvSpPr>
          <p:spPr bwMode="auto">
            <a:xfrm>
              <a:off x="1131510" y="4633316"/>
              <a:ext cx="2052403" cy="1234559"/>
            </a:xfrm>
            <a:prstGeom prst="wedgeRoundRectCallout">
              <a:avLst>
                <a:gd name="adj1" fmla="val 23505"/>
                <a:gd name="adj2" fmla="val -88056"/>
                <a:gd name="adj3" fmla="val 16667"/>
              </a:avLst>
            </a:prstGeom>
            <a:solidFill>
              <a:srgbClr val="FFC000"/>
            </a:solidFill>
            <a:ln>
              <a:noFill/>
            </a:ln>
            <a:effectLst>
              <a:outerShdw blurRad="57150" dist="19050" dir="5400000" algn="ctr" rotWithShape="0">
                <a:srgbClr val="808080">
                  <a:alpha val="62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费用报销流程调用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ERP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接口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矩形: 圆角 103"/>
          <p:cNvSpPr>
            <a:spLocks noChangeArrowheads="1"/>
          </p:cNvSpPr>
          <p:nvPr/>
        </p:nvSpPr>
        <p:spPr bwMode="auto">
          <a:xfrm>
            <a:off x="481013" y="1506538"/>
            <a:ext cx="5151437" cy="4062412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kumimoji="1"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987" name="组合 102"/>
          <p:cNvGrpSpPr>
            <a:grpSpLocks/>
          </p:cNvGrpSpPr>
          <p:nvPr/>
        </p:nvGrpSpPr>
        <p:grpSpPr bwMode="auto">
          <a:xfrm>
            <a:off x="5745163" y="1136650"/>
            <a:ext cx="6183312" cy="5748338"/>
            <a:chOff x="5745127" y="1137002"/>
            <a:chExt cx="6183521" cy="5748382"/>
          </a:xfrm>
        </p:grpSpPr>
        <p:grpSp>
          <p:nvGrpSpPr>
            <p:cNvPr id="42014" name="组合 91"/>
            <p:cNvGrpSpPr>
              <a:grpSpLocks/>
            </p:cNvGrpSpPr>
            <p:nvPr/>
          </p:nvGrpSpPr>
          <p:grpSpPr bwMode="auto">
            <a:xfrm>
              <a:off x="5745127" y="1137002"/>
              <a:ext cx="6183521" cy="5748382"/>
              <a:chOff x="5745127" y="1243733"/>
              <a:chExt cx="6183521" cy="5748382"/>
            </a:xfrm>
          </p:grpSpPr>
          <p:sp>
            <p:nvSpPr>
              <p:cNvPr id="91" name="矩形: 圆角 90"/>
              <p:cNvSpPr/>
              <p:nvPr/>
            </p:nvSpPr>
            <p:spPr>
              <a:xfrm>
                <a:off x="5745127" y="1243733"/>
                <a:ext cx="6183521" cy="5748382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txBody>
              <a:bodyPr anchor="ctr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zh-CN" altLang="en-US" sz="2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42019" name="组合 39"/>
              <p:cNvGrpSpPr>
                <a:grpSpLocks/>
              </p:cNvGrpSpPr>
              <p:nvPr/>
            </p:nvGrpSpPr>
            <p:grpSpPr bwMode="auto">
              <a:xfrm>
                <a:off x="6031465" y="1243733"/>
                <a:ext cx="5296136" cy="5244326"/>
                <a:chOff x="6099234" y="1096534"/>
                <a:chExt cx="5296136" cy="5244326"/>
              </a:xfrm>
            </p:grpSpPr>
            <p:cxnSp>
              <p:nvCxnSpPr>
                <p:cNvPr id="43021" name="连接符: 肘形 43020"/>
                <p:cNvCxnSpPr>
                  <a:cxnSpLocks/>
                </p:cNvCxnSpPr>
                <p:nvPr/>
              </p:nvCxnSpPr>
              <p:spPr>
                <a:xfrm rot="5400000" flipH="1">
                  <a:off x="8775271" y="2291913"/>
                  <a:ext cx="4763" cy="1379585"/>
                </a:xfrm>
                <a:prstGeom prst="bentConnector3">
                  <a:avLst>
                    <a:gd name="adj1" fmla="val -5657016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2021" name="组合 43037"/>
                <p:cNvGrpSpPr>
                  <a:grpSpLocks/>
                </p:cNvGrpSpPr>
                <p:nvPr/>
              </p:nvGrpSpPr>
              <p:grpSpPr bwMode="auto">
                <a:xfrm>
                  <a:off x="6099234" y="1096534"/>
                  <a:ext cx="5296136" cy="5244326"/>
                  <a:chOff x="6039900" y="1484784"/>
                  <a:chExt cx="5296136" cy="5244326"/>
                </a:xfrm>
              </p:grpSpPr>
              <p:sp>
                <p:nvSpPr>
                  <p:cNvPr id="42022" name="文本框 4301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816080" y="1484784"/>
                    <a:ext cx="3816424" cy="4616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/>
                    <a:r>
                      <a:rPr lang="zh-CN" altLang="en-US" sz="2400" b="1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费控系统</a:t>
                    </a:r>
                  </a:p>
                </p:txBody>
              </p:sp>
              <p:grpSp>
                <p:nvGrpSpPr>
                  <p:cNvPr id="42023" name="组合 43035"/>
                  <p:cNvGrpSpPr>
                    <a:grpSpLocks/>
                  </p:cNvGrpSpPr>
                  <p:nvPr/>
                </p:nvGrpSpPr>
                <p:grpSpPr bwMode="auto">
                  <a:xfrm>
                    <a:off x="6039900" y="2106663"/>
                    <a:ext cx="5296136" cy="4622447"/>
                    <a:chOff x="6039900" y="2106663"/>
                    <a:chExt cx="5296136" cy="4622447"/>
                  </a:xfrm>
                </p:grpSpPr>
                <p:grpSp>
                  <p:nvGrpSpPr>
                    <p:cNvPr id="42024" name="组合 4301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039900" y="3695059"/>
                      <a:ext cx="1296144" cy="2185963"/>
                      <a:chOff x="6023824" y="2904343"/>
                      <a:chExt cx="1296144" cy="2185963"/>
                    </a:xfrm>
                  </p:grpSpPr>
                  <p:grpSp>
                    <p:nvGrpSpPr>
                      <p:cNvPr id="42039" name="组合 4300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023824" y="2904343"/>
                        <a:ext cx="1296144" cy="2185963"/>
                        <a:chOff x="6635340" y="2591371"/>
                        <a:chExt cx="1296144" cy="2185963"/>
                      </a:xfrm>
                    </p:grpSpPr>
                    <p:sp>
                      <p:nvSpPr>
                        <p:cNvPr id="31" name="矩形 30"/>
                        <p:cNvSpPr/>
                        <p:nvPr/>
                      </p:nvSpPr>
                      <p:spPr>
                        <a:xfrm>
                          <a:off x="6634762" y="2590913"/>
                          <a:ext cx="1292269" cy="2186005"/>
                        </a:xfrm>
                        <a:prstGeom prst="rect">
                          <a:avLst/>
                        </a:prstGeom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n>
                          <a:solidFill>
                            <a:schemeClr val="accent1"/>
                          </a:solidFill>
                        </a:ln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pPr algn="ctr" fontAlgn="auto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defRPr/>
                          </a:pPr>
                          <a:endParaRPr kumimoji="1" lang="zh-CN" altLang="en-US" sz="2000" b="1" dirty="0">
                            <a:solidFill>
                              <a:schemeClr val="bg1"/>
                            </a:solidFill>
                            <a:latin typeface="微软雅黑" pitchFamily="34" charset="-122"/>
                            <a:ea typeface="微软雅黑" pitchFamily="34" charset="-122"/>
                          </a:endParaRPr>
                        </a:p>
                      </p:txBody>
                    </p:sp>
                    <p:sp>
                      <p:nvSpPr>
                        <p:cNvPr id="32" name="圆角矩形 112"/>
                        <p:cNvSpPr/>
                        <p:nvPr/>
                      </p:nvSpPr>
                      <p:spPr bwMode="auto">
                        <a:xfrm>
                          <a:off x="6884007" y="3213218"/>
                          <a:ext cx="847754" cy="360366"/>
                        </a:xfrm>
                        <a:prstGeom prst="roundRect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1"/>
                        </a:lnRef>
                        <a:fillRef idx="2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lIns="72000" anchor="ctr"/>
                        <a:lstStyle>
                          <a:lvl1pPr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algn="ctr" eaLnBrk="1" hangingPunct="1">
                            <a:buClr>
                              <a:srgbClr val="E1B40C"/>
                            </a:buClr>
                            <a:buSzPct val="80000"/>
                            <a:defRPr/>
                          </a:pPr>
                          <a:r>
                            <a:rPr lang="zh-CN" altLang="en-US" sz="120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</a:rPr>
                            <a:t>预算检查</a:t>
                          </a:r>
                        </a:p>
                      </p:txBody>
                    </p:sp>
                    <p:sp>
                      <p:nvSpPr>
                        <p:cNvPr id="33" name="圆角矩形 112"/>
                        <p:cNvSpPr/>
                        <p:nvPr/>
                      </p:nvSpPr>
                      <p:spPr bwMode="auto">
                        <a:xfrm>
                          <a:off x="6884007" y="3746622"/>
                          <a:ext cx="847754" cy="360366"/>
                        </a:xfrm>
                        <a:prstGeom prst="roundRect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1"/>
                        </a:lnRef>
                        <a:fillRef idx="2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lIns="72000" anchor="ctr"/>
                        <a:lstStyle>
                          <a:lvl1pPr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algn="ctr" eaLnBrk="1" hangingPunct="1">
                            <a:buClr>
                              <a:srgbClr val="E1B40C"/>
                            </a:buClr>
                            <a:buSzPct val="80000"/>
                            <a:defRPr/>
                          </a:pPr>
                          <a:r>
                            <a:rPr lang="zh-CN" altLang="en-US" sz="120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</a:rPr>
                            <a:t>预算冻结</a:t>
                          </a:r>
                        </a:p>
                      </p:txBody>
                    </p:sp>
                    <p:sp>
                      <p:nvSpPr>
                        <p:cNvPr id="34" name="圆角矩形 112"/>
                        <p:cNvSpPr/>
                        <p:nvPr/>
                      </p:nvSpPr>
                      <p:spPr bwMode="auto">
                        <a:xfrm>
                          <a:off x="6884007" y="4292726"/>
                          <a:ext cx="847754" cy="360366"/>
                        </a:xfrm>
                        <a:prstGeom prst="roundRect">
                          <a:avLst/>
                        </a:prstGeom>
                        <a:ln>
                          <a:headEnd/>
                          <a:tailEnd/>
                        </a:ln>
                      </p:spPr>
                      <p:style>
                        <a:lnRef idx="1">
                          <a:schemeClr val="accent1"/>
                        </a:lnRef>
                        <a:fillRef idx="2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lIns="72000" anchor="ctr"/>
                        <a:lstStyle>
                          <a:lvl1pPr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algn="ctr" eaLnBrk="1" hangingPunct="1">
                            <a:buClr>
                              <a:srgbClr val="E1B40C"/>
                            </a:buClr>
                            <a:buSzPct val="80000"/>
                            <a:defRPr/>
                          </a:pPr>
                          <a:r>
                            <a:rPr lang="zh-CN" altLang="en-US" sz="120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</a:rPr>
                            <a:t>预算扣减</a:t>
                          </a:r>
                        </a:p>
                      </p:txBody>
                    </p:sp>
                  </p:grpSp>
                  <p:sp>
                    <p:nvSpPr>
                      <p:cNvPr id="42040" name="文本框 4301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6117898" y="2993848"/>
                        <a:ext cx="1107996" cy="3693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r>
                          <a:rPr lang="zh-CN" altLang="en-US"/>
                          <a:t>预算管理</a:t>
                        </a:r>
                      </a:p>
                    </p:txBody>
                  </p:sp>
                </p:grpSp>
                <p:sp>
                  <p:nvSpPr>
                    <p:cNvPr id="48" name="圆角矩形 112"/>
                    <p:cNvSpPr/>
                    <p:nvPr/>
                  </p:nvSpPr>
                  <p:spPr bwMode="auto">
                    <a:xfrm>
                      <a:off x="8860404" y="3007209"/>
                      <a:ext cx="1187490" cy="360365"/>
                    </a:xfrm>
                    <a:prstGeom prst="roundRect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lIns="72000" anchor="ctr"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 eaLnBrk="1" hangingPunct="1">
                        <a:buClr>
                          <a:srgbClr val="E1B40C"/>
                        </a:buClr>
                        <a:buSzPct val="80000"/>
                        <a:defRPr/>
                      </a:pPr>
                      <a:r>
                        <a:rPr lang="zh-CN" altLang="en-US" sz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合同付款申请</a:t>
                      </a:r>
                    </a:p>
                  </p:txBody>
                </p:sp>
                <p:sp>
                  <p:nvSpPr>
                    <p:cNvPr id="50" name="圆角矩形 112"/>
                    <p:cNvSpPr/>
                    <p:nvPr/>
                  </p:nvSpPr>
                  <p:spPr bwMode="auto">
                    <a:xfrm>
                      <a:off x="7391918" y="3004034"/>
                      <a:ext cx="1366883" cy="360365"/>
                    </a:xfrm>
                    <a:prstGeom prst="roundRect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lIns="72000" anchor="ctr"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 eaLnBrk="1" hangingPunct="1">
                        <a:buClr>
                          <a:srgbClr val="E1B40C"/>
                        </a:buClr>
                        <a:buSzPct val="80000"/>
                        <a:defRPr/>
                      </a:pPr>
                      <a:r>
                        <a:rPr lang="zh-CN" altLang="en-US" sz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合同预付款申请</a:t>
                      </a:r>
                    </a:p>
                  </p:txBody>
                </p:sp>
                <p:sp>
                  <p:nvSpPr>
                    <p:cNvPr id="51" name="任意多边形: 形状 50"/>
                    <p:cNvSpPr/>
                    <p:nvPr/>
                  </p:nvSpPr>
                  <p:spPr>
                    <a:xfrm>
                      <a:off x="8407952" y="2107089"/>
                      <a:ext cx="2046356" cy="623893"/>
                    </a:xfrm>
                    <a:custGeom>
                      <a:avLst/>
                      <a:gdLst>
                        <a:gd name="connsiteX0" fmla="*/ 0 w 2046743"/>
                        <a:gd name="connsiteY0" fmla="*/ 0 h 624007"/>
                        <a:gd name="connsiteX1" fmla="*/ 2046743 w 2046743"/>
                        <a:gd name="connsiteY1" fmla="*/ 0 h 624007"/>
                        <a:gd name="connsiteX2" fmla="*/ 2046743 w 2046743"/>
                        <a:gd name="connsiteY2" fmla="*/ 624007 h 624007"/>
                        <a:gd name="connsiteX3" fmla="*/ 0 w 2046743"/>
                        <a:gd name="connsiteY3" fmla="*/ 624007 h 624007"/>
                        <a:gd name="connsiteX4" fmla="*/ 0 w 2046743"/>
                        <a:gd name="connsiteY4" fmla="*/ 0 h 6240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46743" h="624007">
                          <a:moveTo>
                            <a:pt x="0" y="0"/>
                          </a:moveTo>
                          <a:lnTo>
                            <a:pt x="2046743" y="0"/>
                          </a:lnTo>
                          <a:lnTo>
                            <a:pt x="2046743" y="624007"/>
                          </a:lnTo>
                          <a:lnTo>
                            <a:pt x="0" y="62400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</p:spPr>
                  <p:style>
                    <a:lnRef idx="2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1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lt1"/>
                    </a:fontRef>
                  </p:style>
                  <p:txBody>
                    <a:bodyPr lIns="10160" tIns="10160" rIns="10160" bIns="10160" spcCol="1270" anchor="ctr"/>
                    <a:lstStyle/>
                    <a:p>
                      <a:pPr algn="ctr" defTabSz="711200">
                        <a:lnSpc>
                          <a:spcPct val="90000"/>
                        </a:lnSpc>
                        <a:spcAft>
                          <a:spcPct val="35000"/>
                        </a:spcAft>
                        <a:defRPr/>
                      </a:pPr>
                      <a:r>
                        <a:rPr lang="zh-CN" altLang="en-US" sz="1600" dirty="0"/>
                        <a:t>合同台帐</a:t>
                      </a:r>
                    </a:p>
                  </p:txBody>
                </p:sp>
                <p:sp>
                  <p:nvSpPr>
                    <p:cNvPr id="52" name="圆角矩形 112"/>
                    <p:cNvSpPr/>
                    <p:nvPr/>
                  </p:nvSpPr>
                  <p:spPr bwMode="auto">
                    <a:xfrm>
                      <a:off x="10149498" y="3016734"/>
                      <a:ext cx="1185903" cy="360365"/>
                    </a:xfrm>
                    <a:prstGeom prst="roundRect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lIns="72000" anchor="ctr"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 eaLnBrk="1" hangingPunct="1">
                        <a:buClr>
                          <a:srgbClr val="E1B40C"/>
                        </a:buClr>
                        <a:buSzPct val="80000"/>
                        <a:defRPr/>
                      </a:pPr>
                      <a:r>
                        <a:rPr lang="zh-CN" altLang="en-US" sz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合同结算</a:t>
                      </a:r>
                    </a:p>
                  </p:txBody>
                </p:sp>
                <p:sp>
                  <p:nvSpPr>
                    <p:cNvPr id="53" name="任意多边形: 形状 52"/>
                    <p:cNvSpPr/>
                    <p:nvPr/>
                  </p:nvSpPr>
                  <p:spPr>
                    <a:xfrm rot="5400000">
                      <a:off x="9616887" y="3228649"/>
                      <a:ext cx="1019183" cy="1344658"/>
                    </a:xfrm>
                    <a:custGeom>
                      <a:avLst/>
                      <a:gdLst>
                        <a:gd name="connsiteX0" fmla="*/ 0 w 409348"/>
                        <a:gd name="connsiteY0" fmla="*/ 0 h 780008"/>
                        <a:gd name="connsiteX1" fmla="*/ 204674 w 409348"/>
                        <a:gd name="connsiteY1" fmla="*/ 0 h 780008"/>
                        <a:gd name="connsiteX2" fmla="*/ 204674 w 409348"/>
                        <a:gd name="connsiteY2" fmla="*/ 780008 h 780008"/>
                        <a:gd name="connsiteX3" fmla="*/ 409348 w 409348"/>
                        <a:gd name="connsiteY3" fmla="*/ 780008 h 7800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09348" h="780008">
                          <a:moveTo>
                            <a:pt x="0" y="0"/>
                          </a:moveTo>
                          <a:lnTo>
                            <a:pt x="204674" y="0"/>
                          </a:lnTo>
                          <a:lnTo>
                            <a:pt x="204674" y="780008"/>
                          </a:lnTo>
                          <a:lnTo>
                            <a:pt x="409348" y="780008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60000"/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0">
                      <a:scrgbClr r="0" g="0" b="0"/>
                    </a:fillRef>
                    <a:effectRef idx="0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  <p:txBody>
                    <a:bodyPr lIns="195352" tIns="367982" rIns="195352" bIns="367982" spcCol="1270" anchor="ctr"/>
                    <a:lstStyle/>
                    <a:p>
                      <a:pPr algn="ctr" defTabSz="711200">
                        <a:lnSpc>
                          <a:spcPct val="90000"/>
                        </a:lnSpc>
                        <a:spcAft>
                          <a:spcPct val="35000"/>
                        </a:spcAft>
                        <a:defRPr/>
                      </a:pPr>
                      <a:endParaRPr lang="zh-CN" altLang="en-US" sz="1600"/>
                    </a:p>
                  </p:txBody>
                </p:sp>
                <p:sp>
                  <p:nvSpPr>
                    <p:cNvPr id="42030" name="文本框 430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056039" y="3421320"/>
                      <a:ext cx="1338828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zh-CN" altLang="en-US"/>
                        <a:t>冲抵预付款</a:t>
                      </a:r>
                    </a:p>
                  </p:txBody>
                </p:sp>
                <p:sp>
                  <p:nvSpPr>
                    <p:cNvPr id="64" name="任意多边形: 形状 63"/>
                    <p:cNvSpPr/>
                    <p:nvPr/>
                  </p:nvSpPr>
                  <p:spPr>
                    <a:xfrm rot="5400000" flipV="1">
                      <a:off x="8203964" y="3152446"/>
                      <a:ext cx="1014420" cy="1485950"/>
                    </a:xfrm>
                    <a:custGeom>
                      <a:avLst/>
                      <a:gdLst>
                        <a:gd name="connsiteX0" fmla="*/ 0 w 409348"/>
                        <a:gd name="connsiteY0" fmla="*/ 0 h 780008"/>
                        <a:gd name="connsiteX1" fmla="*/ 204674 w 409348"/>
                        <a:gd name="connsiteY1" fmla="*/ 0 h 780008"/>
                        <a:gd name="connsiteX2" fmla="*/ 204674 w 409348"/>
                        <a:gd name="connsiteY2" fmla="*/ 780008 h 780008"/>
                        <a:gd name="connsiteX3" fmla="*/ 409348 w 409348"/>
                        <a:gd name="connsiteY3" fmla="*/ 780008 h 7800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09348" h="780008">
                          <a:moveTo>
                            <a:pt x="0" y="0"/>
                          </a:moveTo>
                          <a:lnTo>
                            <a:pt x="204674" y="0"/>
                          </a:lnTo>
                          <a:lnTo>
                            <a:pt x="204674" y="780008"/>
                          </a:lnTo>
                          <a:lnTo>
                            <a:pt x="409348" y="780008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60000"/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0">
                      <a:scrgbClr r="0" g="0" b="0"/>
                    </a:fillRef>
                    <a:effectRef idx="0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  <p:txBody>
                    <a:bodyPr lIns="195352" tIns="367982" rIns="195352" bIns="367982" spcCol="1270" anchor="ctr"/>
                    <a:lstStyle/>
                    <a:p>
                      <a:pPr algn="ctr" defTabSz="711200">
                        <a:lnSpc>
                          <a:spcPct val="90000"/>
                        </a:lnSpc>
                        <a:spcAft>
                          <a:spcPct val="35000"/>
                        </a:spcAft>
                        <a:defRPr/>
                      </a:pPr>
                      <a:endParaRPr lang="zh-CN" altLang="en-US" sz="1600"/>
                    </a:p>
                  </p:txBody>
                </p:sp>
                <p:sp>
                  <p:nvSpPr>
                    <p:cNvPr id="69" name="任意多边形: 形状 68"/>
                    <p:cNvSpPr/>
                    <p:nvPr/>
                  </p:nvSpPr>
                  <p:spPr>
                    <a:xfrm>
                      <a:off x="8988997" y="4080367"/>
                      <a:ext cx="981108" cy="476254"/>
                    </a:xfrm>
                    <a:custGeom>
                      <a:avLst/>
                      <a:gdLst>
                        <a:gd name="connsiteX0" fmla="*/ 0 w 2046743"/>
                        <a:gd name="connsiteY0" fmla="*/ 0 h 624007"/>
                        <a:gd name="connsiteX1" fmla="*/ 2046743 w 2046743"/>
                        <a:gd name="connsiteY1" fmla="*/ 0 h 624007"/>
                        <a:gd name="connsiteX2" fmla="*/ 2046743 w 2046743"/>
                        <a:gd name="connsiteY2" fmla="*/ 624007 h 624007"/>
                        <a:gd name="connsiteX3" fmla="*/ 0 w 2046743"/>
                        <a:gd name="connsiteY3" fmla="*/ 624007 h 624007"/>
                        <a:gd name="connsiteX4" fmla="*/ 0 w 2046743"/>
                        <a:gd name="connsiteY4" fmla="*/ 0 h 6240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46743" h="624007">
                          <a:moveTo>
                            <a:pt x="0" y="0"/>
                          </a:moveTo>
                          <a:lnTo>
                            <a:pt x="2046743" y="0"/>
                          </a:lnTo>
                          <a:lnTo>
                            <a:pt x="2046743" y="624007"/>
                          </a:lnTo>
                          <a:lnTo>
                            <a:pt x="0" y="62400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</p:spPr>
                  <p:style>
                    <a:lnRef idx="2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1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lt1"/>
                    </a:fontRef>
                  </p:style>
                  <p:txBody>
                    <a:bodyPr lIns="10160" tIns="10160" rIns="10160" bIns="10160" spcCol="1270" anchor="ctr"/>
                    <a:lstStyle/>
                    <a:p>
                      <a:pPr algn="ctr" defTabSz="711200">
                        <a:lnSpc>
                          <a:spcPct val="90000"/>
                        </a:lnSpc>
                        <a:spcAft>
                          <a:spcPct val="35000"/>
                        </a:spcAft>
                        <a:defRPr/>
                      </a:pPr>
                      <a:r>
                        <a:rPr lang="zh-CN" altLang="en-US" sz="1600" dirty="0"/>
                        <a:t>业务审批</a:t>
                      </a:r>
                    </a:p>
                  </p:txBody>
                </p:sp>
                <p:sp>
                  <p:nvSpPr>
                    <p:cNvPr id="70" name="任意多边形: 形状 69"/>
                    <p:cNvSpPr/>
                    <p:nvPr/>
                  </p:nvSpPr>
                  <p:spPr>
                    <a:xfrm>
                      <a:off x="8988997" y="4810622"/>
                      <a:ext cx="981108" cy="476254"/>
                    </a:xfrm>
                    <a:custGeom>
                      <a:avLst/>
                      <a:gdLst>
                        <a:gd name="connsiteX0" fmla="*/ 0 w 2046743"/>
                        <a:gd name="connsiteY0" fmla="*/ 0 h 624007"/>
                        <a:gd name="connsiteX1" fmla="*/ 2046743 w 2046743"/>
                        <a:gd name="connsiteY1" fmla="*/ 0 h 624007"/>
                        <a:gd name="connsiteX2" fmla="*/ 2046743 w 2046743"/>
                        <a:gd name="connsiteY2" fmla="*/ 624007 h 624007"/>
                        <a:gd name="connsiteX3" fmla="*/ 0 w 2046743"/>
                        <a:gd name="connsiteY3" fmla="*/ 624007 h 624007"/>
                        <a:gd name="connsiteX4" fmla="*/ 0 w 2046743"/>
                        <a:gd name="connsiteY4" fmla="*/ 0 h 6240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46743" h="624007">
                          <a:moveTo>
                            <a:pt x="0" y="0"/>
                          </a:moveTo>
                          <a:lnTo>
                            <a:pt x="2046743" y="0"/>
                          </a:lnTo>
                          <a:lnTo>
                            <a:pt x="2046743" y="624007"/>
                          </a:lnTo>
                          <a:lnTo>
                            <a:pt x="0" y="62400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</p:spPr>
                  <p:style>
                    <a:lnRef idx="2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1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lt1"/>
                    </a:fontRef>
                  </p:style>
                  <p:txBody>
                    <a:bodyPr lIns="10160" tIns="10160" rIns="10160" bIns="10160" spcCol="1270" anchor="ctr"/>
                    <a:lstStyle/>
                    <a:p>
                      <a:pPr algn="ctr" defTabSz="711200">
                        <a:lnSpc>
                          <a:spcPct val="90000"/>
                        </a:lnSpc>
                        <a:spcAft>
                          <a:spcPct val="35000"/>
                        </a:spcAft>
                        <a:defRPr/>
                      </a:pPr>
                      <a:r>
                        <a:rPr lang="zh-CN" altLang="en-US" sz="1600" dirty="0"/>
                        <a:t>单据复核</a:t>
                      </a:r>
                    </a:p>
                  </p:txBody>
                </p:sp>
                <p:sp>
                  <p:nvSpPr>
                    <p:cNvPr id="71" name="任意多边形: 形状 70"/>
                    <p:cNvSpPr/>
                    <p:nvPr/>
                  </p:nvSpPr>
                  <p:spPr>
                    <a:xfrm>
                      <a:off x="8987409" y="5542465"/>
                      <a:ext cx="981108" cy="476254"/>
                    </a:xfrm>
                    <a:custGeom>
                      <a:avLst/>
                      <a:gdLst>
                        <a:gd name="connsiteX0" fmla="*/ 0 w 2046743"/>
                        <a:gd name="connsiteY0" fmla="*/ 0 h 624007"/>
                        <a:gd name="connsiteX1" fmla="*/ 2046743 w 2046743"/>
                        <a:gd name="connsiteY1" fmla="*/ 0 h 624007"/>
                        <a:gd name="connsiteX2" fmla="*/ 2046743 w 2046743"/>
                        <a:gd name="connsiteY2" fmla="*/ 624007 h 624007"/>
                        <a:gd name="connsiteX3" fmla="*/ 0 w 2046743"/>
                        <a:gd name="connsiteY3" fmla="*/ 624007 h 624007"/>
                        <a:gd name="connsiteX4" fmla="*/ 0 w 2046743"/>
                        <a:gd name="connsiteY4" fmla="*/ 0 h 6240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46743" h="624007">
                          <a:moveTo>
                            <a:pt x="0" y="0"/>
                          </a:moveTo>
                          <a:lnTo>
                            <a:pt x="2046743" y="0"/>
                          </a:lnTo>
                          <a:lnTo>
                            <a:pt x="2046743" y="624007"/>
                          </a:lnTo>
                          <a:lnTo>
                            <a:pt x="0" y="62400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</p:spPr>
                  <p:style>
                    <a:lnRef idx="2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1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lt1"/>
                    </a:fontRef>
                  </p:style>
                  <p:txBody>
                    <a:bodyPr lIns="10160" tIns="10160" rIns="10160" bIns="10160" spcCol="1270" anchor="ctr"/>
                    <a:lstStyle/>
                    <a:p>
                      <a:pPr algn="ctr" defTabSz="711200">
                        <a:lnSpc>
                          <a:spcPct val="90000"/>
                        </a:lnSpc>
                        <a:spcAft>
                          <a:spcPct val="35000"/>
                        </a:spcAft>
                        <a:defRPr/>
                      </a:pPr>
                      <a:r>
                        <a:rPr lang="zh-CN" altLang="en-US" sz="1600" dirty="0"/>
                        <a:t>出纳付款</a:t>
                      </a:r>
                    </a:p>
                  </p:txBody>
                </p:sp>
                <p:sp>
                  <p:nvSpPr>
                    <p:cNvPr id="72" name="任意多边形: 形状 71"/>
                    <p:cNvSpPr/>
                    <p:nvPr/>
                  </p:nvSpPr>
                  <p:spPr>
                    <a:xfrm>
                      <a:off x="8987409" y="6252083"/>
                      <a:ext cx="981108" cy="476254"/>
                    </a:xfrm>
                    <a:custGeom>
                      <a:avLst/>
                      <a:gdLst>
                        <a:gd name="connsiteX0" fmla="*/ 0 w 2046743"/>
                        <a:gd name="connsiteY0" fmla="*/ 0 h 624007"/>
                        <a:gd name="connsiteX1" fmla="*/ 2046743 w 2046743"/>
                        <a:gd name="connsiteY1" fmla="*/ 0 h 624007"/>
                        <a:gd name="connsiteX2" fmla="*/ 2046743 w 2046743"/>
                        <a:gd name="connsiteY2" fmla="*/ 624007 h 624007"/>
                        <a:gd name="connsiteX3" fmla="*/ 0 w 2046743"/>
                        <a:gd name="connsiteY3" fmla="*/ 624007 h 624007"/>
                        <a:gd name="connsiteX4" fmla="*/ 0 w 2046743"/>
                        <a:gd name="connsiteY4" fmla="*/ 0 h 6240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46743" h="624007">
                          <a:moveTo>
                            <a:pt x="0" y="0"/>
                          </a:moveTo>
                          <a:lnTo>
                            <a:pt x="2046743" y="0"/>
                          </a:lnTo>
                          <a:lnTo>
                            <a:pt x="2046743" y="624007"/>
                          </a:lnTo>
                          <a:lnTo>
                            <a:pt x="0" y="62400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</p:spPr>
                  <p:style>
                    <a:lnRef idx="2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1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lt1"/>
                    </a:fontRef>
                  </p:style>
                  <p:txBody>
                    <a:bodyPr lIns="10160" tIns="10160" rIns="10160" bIns="10160" spcCol="1270" anchor="ctr"/>
                    <a:lstStyle/>
                    <a:p>
                      <a:pPr algn="ctr" defTabSz="711200">
                        <a:lnSpc>
                          <a:spcPct val="90000"/>
                        </a:lnSpc>
                        <a:spcAft>
                          <a:spcPct val="35000"/>
                        </a:spcAft>
                        <a:defRPr/>
                      </a:pPr>
                      <a:r>
                        <a:rPr lang="zh-CN" altLang="en-US" sz="1600" dirty="0"/>
                        <a:t>总账记账</a:t>
                      </a:r>
                    </a:p>
                  </p:txBody>
                </p:sp>
                <p:cxnSp>
                  <p:nvCxnSpPr>
                    <p:cNvPr id="43027" name="直接箭头连接符 43026"/>
                    <p:cNvCxnSpPr>
                      <a:cxnSpLocks/>
                      <a:endCxn id="50" idx="0"/>
                    </p:cNvCxnSpPr>
                    <p:nvPr/>
                  </p:nvCxnSpPr>
                  <p:spPr>
                    <a:xfrm flipH="1">
                      <a:off x="8076153" y="2721457"/>
                      <a:ext cx="1377997" cy="282577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029" name="直接箭头连接符 43028"/>
                    <p:cNvCxnSpPr>
                      <a:cxnSpLocks/>
                      <a:endCxn id="48" idx="0"/>
                    </p:cNvCxnSpPr>
                    <p:nvPr/>
                  </p:nvCxnSpPr>
                  <p:spPr>
                    <a:xfrm>
                      <a:off x="9454149" y="2721457"/>
                      <a:ext cx="0" cy="285752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" name="直接箭头连接符 43030"/>
                    <p:cNvCxnSpPr>
                      <a:cxnSpLocks/>
                      <a:endCxn id="52" idx="0"/>
                    </p:cNvCxnSpPr>
                    <p:nvPr/>
                  </p:nvCxnSpPr>
                  <p:spPr>
                    <a:xfrm>
                      <a:off x="9477963" y="2727807"/>
                      <a:ext cx="1263693" cy="288927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sp>
          <p:nvSpPr>
            <p:cNvPr id="101" name="箭头: 下 100"/>
            <p:cNvSpPr/>
            <p:nvPr/>
          </p:nvSpPr>
          <p:spPr>
            <a:xfrm>
              <a:off x="9415551" y="4221539"/>
              <a:ext cx="109541" cy="241302"/>
            </a:xfrm>
            <a:prstGeom prst="downArrow">
              <a:avLst/>
            </a:prstGeom>
            <a:solidFill>
              <a:schemeClr val="accent6"/>
            </a:solidFill>
          </p:spPr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7" name="箭头: 下 136"/>
            <p:cNvSpPr/>
            <p:nvPr/>
          </p:nvSpPr>
          <p:spPr>
            <a:xfrm>
              <a:off x="9433014" y="4951794"/>
              <a:ext cx="109542" cy="242889"/>
            </a:xfrm>
            <a:prstGeom prst="downArrow">
              <a:avLst/>
            </a:prstGeom>
            <a:solidFill>
              <a:schemeClr val="accent6"/>
            </a:solidFill>
          </p:spPr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8" name="箭头: 下 137"/>
            <p:cNvSpPr/>
            <p:nvPr/>
          </p:nvSpPr>
          <p:spPr>
            <a:xfrm>
              <a:off x="9423488" y="5696337"/>
              <a:ext cx="109542" cy="241302"/>
            </a:xfrm>
            <a:prstGeom prst="downArrow">
              <a:avLst/>
            </a:prstGeom>
            <a:solidFill>
              <a:schemeClr val="accent6"/>
            </a:solidFill>
          </p:spPr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1988" name="矩形 2"/>
          <p:cNvSpPr>
            <a:spLocks noChangeArrowheads="1"/>
          </p:cNvSpPr>
          <p:nvPr/>
        </p:nvSpPr>
        <p:spPr bwMode="auto">
          <a:xfrm>
            <a:off x="492125" y="100013"/>
            <a:ext cx="690721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8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ts val="750"/>
              </a:spcBef>
            </a:pPr>
            <a:r>
              <a:rPr lang="zh-CN" altLang="en-US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“广”</a:t>
            </a:r>
            <a:r>
              <a:rPr lang="zh-CN" altLang="en-US" sz="3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系统接入</a:t>
            </a:r>
            <a:r>
              <a:rPr lang="en-US" altLang="zh-CN" sz="3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各合同管理系统</a:t>
            </a:r>
          </a:p>
        </p:txBody>
      </p:sp>
      <p:grpSp>
        <p:nvGrpSpPr>
          <p:cNvPr id="41989" name="组合 13"/>
          <p:cNvGrpSpPr>
            <a:grpSpLocks/>
          </p:cNvGrpSpPr>
          <p:nvPr/>
        </p:nvGrpSpPr>
        <p:grpSpPr bwMode="auto">
          <a:xfrm>
            <a:off x="582613" y="1666875"/>
            <a:ext cx="1882775" cy="3140075"/>
            <a:chOff x="582933" y="1774066"/>
            <a:chExt cx="1882294" cy="3138879"/>
          </a:xfrm>
        </p:grpSpPr>
        <p:sp>
          <p:nvSpPr>
            <p:cNvPr id="15" name="任意多边形: 形状 14"/>
            <p:cNvSpPr/>
            <p:nvPr/>
          </p:nvSpPr>
          <p:spPr>
            <a:xfrm>
              <a:off x="582933" y="1774066"/>
              <a:ext cx="1628359" cy="606194"/>
            </a:xfrm>
            <a:custGeom>
              <a:avLst/>
              <a:gdLst>
                <a:gd name="connsiteX0" fmla="*/ 0 w 1628842"/>
                <a:gd name="connsiteY0" fmla="*/ 303332 h 606664"/>
                <a:gd name="connsiteX1" fmla="*/ 814421 w 1628842"/>
                <a:gd name="connsiteY1" fmla="*/ 0 h 606664"/>
                <a:gd name="connsiteX2" fmla="*/ 1628842 w 1628842"/>
                <a:gd name="connsiteY2" fmla="*/ 303332 h 606664"/>
                <a:gd name="connsiteX3" fmla="*/ 814421 w 1628842"/>
                <a:gd name="connsiteY3" fmla="*/ 606664 h 606664"/>
                <a:gd name="connsiteX4" fmla="*/ 0 w 1628842"/>
                <a:gd name="connsiteY4" fmla="*/ 303332 h 606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8842" h="606664">
                  <a:moveTo>
                    <a:pt x="0" y="303332"/>
                  </a:moveTo>
                  <a:cubicBezTo>
                    <a:pt x="0" y="135806"/>
                    <a:pt x="364629" y="0"/>
                    <a:pt x="814421" y="0"/>
                  </a:cubicBezTo>
                  <a:cubicBezTo>
                    <a:pt x="1264213" y="0"/>
                    <a:pt x="1628842" y="135806"/>
                    <a:pt x="1628842" y="303332"/>
                  </a:cubicBezTo>
                  <a:cubicBezTo>
                    <a:pt x="1628842" y="470858"/>
                    <a:pt x="1264213" y="606664"/>
                    <a:pt x="814421" y="606664"/>
                  </a:cubicBezTo>
                  <a:cubicBezTo>
                    <a:pt x="364629" y="606664"/>
                    <a:pt x="0" y="470858"/>
                    <a:pt x="0" y="303332"/>
                  </a:cubicBezTo>
                  <a:close/>
                </a:path>
              </a:pathLst>
            </a:custGeom>
            <a:solidFill>
              <a:srgbClr val="5B9BD5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53778" tIns="104084" rIns="253778" bIns="104084" spcCol="1270" anchor="ctr"/>
            <a:lstStyle/>
            <a:p>
              <a:pPr algn="ctr" defTabSz="5334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200" dirty="0">
                  <a:solidFill>
                    <a:prstClr val="white"/>
                  </a:solidFill>
                </a:rPr>
                <a:t>成本管理系统</a:t>
              </a: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1165396" y="2445323"/>
              <a:ext cx="463432" cy="464960"/>
            </a:xfrm>
            <a:custGeom>
              <a:avLst/>
              <a:gdLst>
                <a:gd name="connsiteX0" fmla="*/ 61547 w 464331"/>
                <a:gd name="connsiteY0" fmla="*/ 177560 h 464331"/>
                <a:gd name="connsiteX1" fmla="*/ 177560 w 464331"/>
                <a:gd name="connsiteY1" fmla="*/ 177560 h 464331"/>
                <a:gd name="connsiteX2" fmla="*/ 177560 w 464331"/>
                <a:gd name="connsiteY2" fmla="*/ 61547 h 464331"/>
                <a:gd name="connsiteX3" fmla="*/ 286771 w 464331"/>
                <a:gd name="connsiteY3" fmla="*/ 61547 h 464331"/>
                <a:gd name="connsiteX4" fmla="*/ 286771 w 464331"/>
                <a:gd name="connsiteY4" fmla="*/ 177560 h 464331"/>
                <a:gd name="connsiteX5" fmla="*/ 402784 w 464331"/>
                <a:gd name="connsiteY5" fmla="*/ 177560 h 464331"/>
                <a:gd name="connsiteX6" fmla="*/ 402784 w 464331"/>
                <a:gd name="connsiteY6" fmla="*/ 286771 h 464331"/>
                <a:gd name="connsiteX7" fmla="*/ 286771 w 464331"/>
                <a:gd name="connsiteY7" fmla="*/ 286771 h 464331"/>
                <a:gd name="connsiteX8" fmla="*/ 286771 w 464331"/>
                <a:gd name="connsiteY8" fmla="*/ 402784 h 464331"/>
                <a:gd name="connsiteX9" fmla="*/ 177560 w 464331"/>
                <a:gd name="connsiteY9" fmla="*/ 402784 h 464331"/>
                <a:gd name="connsiteX10" fmla="*/ 177560 w 464331"/>
                <a:gd name="connsiteY10" fmla="*/ 286771 h 464331"/>
                <a:gd name="connsiteX11" fmla="*/ 61547 w 464331"/>
                <a:gd name="connsiteY11" fmla="*/ 286771 h 464331"/>
                <a:gd name="connsiteX12" fmla="*/ 61547 w 464331"/>
                <a:gd name="connsiteY12" fmla="*/ 177560 h 464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4331" h="464331">
                  <a:moveTo>
                    <a:pt x="61547" y="177560"/>
                  </a:moveTo>
                  <a:lnTo>
                    <a:pt x="177560" y="177560"/>
                  </a:lnTo>
                  <a:lnTo>
                    <a:pt x="177560" y="61547"/>
                  </a:lnTo>
                  <a:lnTo>
                    <a:pt x="286771" y="61547"/>
                  </a:lnTo>
                  <a:lnTo>
                    <a:pt x="286771" y="177560"/>
                  </a:lnTo>
                  <a:lnTo>
                    <a:pt x="402784" y="177560"/>
                  </a:lnTo>
                  <a:lnTo>
                    <a:pt x="402784" y="286771"/>
                  </a:lnTo>
                  <a:lnTo>
                    <a:pt x="286771" y="286771"/>
                  </a:lnTo>
                  <a:lnTo>
                    <a:pt x="286771" y="402784"/>
                  </a:lnTo>
                  <a:lnTo>
                    <a:pt x="177560" y="402784"/>
                  </a:lnTo>
                  <a:lnTo>
                    <a:pt x="177560" y="286771"/>
                  </a:lnTo>
                  <a:lnTo>
                    <a:pt x="61547" y="286771"/>
                  </a:lnTo>
                  <a:lnTo>
                    <a:pt x="61547" y="177560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61547" tIns="177560" rIns="61547" bIns="177560" spcCol="1270" anchor="ctr"/>
            <a:lstStyle/>
            <a:p>
              <a:pPr algn="ctr" defTabSz="355600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zh-CN" altLang="en-US" sz="800" dirty="0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606739" y="2975346"/>
              <a:ext cx="1582334" cy="661735"/>
            </a:xfrm>
            <a:custGeom>
              <a:avLst/>
              <a:gdLst>
                <a:gd name="connsiteX0" fmla="*/ 0 w 1582280"/>
                <a:gd name="connsiteY0" fmla="*/ 330608 h 661215"/>
                <a:gd name="connsiteX1" fmla="*/ 791140 w 1582280"/>
                <a:gd name="connsiteY1" fmla="*/ 0 h 661215"/>
                <a:gd name="connsiteX2" fmla="*/ 1582280 w 1582280"/>
                <a:gd name="connsiteY2" fmla="*/ 330608 h 661215"/>
                <a:gd name="connsiteX3" fmla="*/ 791140 w 1582280"/>
                <a:gd name="connsiteY3" fmla="*/ 661216 h 661215"/>
                <a:gd name="connsiteX4" fmla="*/ 0 w 1582280"/>
                <a:gd name="connsiteY4" fmla="*/ 330608 h 66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2280" h="661215">
                  <a:moveTo>
                    <a:pt x="0" y="330608"/>
                  </a:moveTo>
                  <a:cubicBezTo>
                    <a:pt x="0" y="148018"/>
                    <a:pt x="354205" y="0"/>
                    <a:pt x="791140" y="0"/>
                  </a:cubicBezTo>
                  <a:cubicBezTo>
                    <a:pt x="1228075" y="0"/>
                    <a:pt x="1582280" y="148018"/>
                    <a:pt x="1582280" y="330608"/>
                  </a:cubicBezTo>
                  <a:cubicBezTo>
                    <a:pt x="1582280" y="513198"/>
                    <a:pt x="1228075" y="661216"/>
                    <a:pt x="791140" y="661216"/>
                  </a:cubicBezTo>
                  <a:cubicBezTo>
                    <a:pt x="354205" y="661216"/>
                    <a:pt x="0" y="513198"/>
                    <a:pt x="0" y="330608"/>
                  </a:cubicBezTo>
                  <a:close/>
                </a:path>
              </a:pathLst>
            </a:custGeom>
            <a:solidFill>
              <a:srgbClr val="5B9BD5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46960" tIns="112073" rIns="246960" bIns="112073" spcCol="1270" anchor="ctr"/>
            <a:lstStyle/>
            <a:p>
              <a:pPr algn="ctr" defTabSz="5334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200" dirty="0">
                  <a:solidFill>
                    <a:prstClr val="white"/>
                  </a:solidFill>
                </a:rPr>
                <a:t>招商采购系统</a:t>
              </a:r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1165396" y="3700557"/>
              <a:ext cx="463432" cy="464961"/>
            </a:xfrm>
            <a:custGeom>
              <a:avLst/>
              <a:gdLst>
                <a:gd name="connsiteX0" fmla="*/ 61547 w 464331"/>
                <a:gd name="connsiteY0" fmla="*/ 177560 h 464331"/>
                <a:gd name="connsiteX1" fmla="*/ 177560 w 464331"/>
                <a:gd name="connsiteY1" fmla="*/ 177560 h 464331"/>
                <a:gd name="connsiteX2" fmla="*/ 177560 w 464331"/>
                <a:gd name="connsiteY2" fmla="*/ 61547 h 464331"/>
                <a:gd name="connsiteX3" fmla="*/ 286771 w 464331"/>
                <a:gd name="connsiteY3" fmla="*/ 61547 h 464331"/>
                <a:gd name="connsiteX4" fmla="*/ 286771 w 464331"/>
                <a:gd name="connsiteY4" fmla="*/ 177560 h 464331"/>
                <a:gd name="connsiteX5" fmla="*/ 402784 w 464331"/>
                <a:gd name="connsiteY5" fmla="*/ 177560 h 464331"/>
                <a:gd name="connsiteX6" fmla="*/ 402784 w 464331"/>
                <a:gd name="connsiteY6" fmla="*/ 286771 h 464331"/>
                <a:gd name="connsiteX7" fmla="*/ 286771 w 464331"/>
                <a:gd name="connsiteY7" fmla="*/ 286771 h 464331"/>
                <a:gd name="connsiteX8" fmla="*/ 286771 w 464331"/>
                <a:gd name="connsiteY8" fmla="*/ 402784 h 464331"/>
                <a:gd name="connsiteX9" fmla="*/ 177560 w 464331"/>
                <a:gd name="connsiteY9" fmla="*/ 402784 h 464331"/>
                <a:gd name="connsiteX10" fmla="*/ 177560 w 464331"/>
                <a:gd name="connsiteY10" fmla="*/ 286771 h 464331"/>
                <a:gd name="connsiteX11" fmla="*/ 61547 w 464331"/>
                <a:gd name="connsiteY11" fmla="*/ 286771 h 464331"/>
                <a:gd name="connsiteX12" fmla="*/ 61547 w 464331"/>
                <a:gd name="connsiteY12" fmla="*/ 177560 h 464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4331" h="464331">
                  <a:moveTo>
                    <a:pt x="61547" y="177560"/>
                  </a:moveTo>
                  <a:lnTo>
                    <a:pt x="177560" y="177560"/>
                  </a:lnTo>
                  <a:lnTo>
                    <a:pt x="177560" y="61547"/>
                  </a:lnTo>
                  <a:lnTo>
                    <a:pt x="286771" y="61547"/>
                  </a:lnTo>
                  <a:lnTo>
                    <a:pt x="286771" y="177560"/>
                  </a:lnTo>
                  <a:lnTo>
                    <a:pt x="402784" y="177560"/>
                  </a:lnTo>
                  <a:lnTo>
                    <a:pt x="402784" y="286771"/>
                  </a:lnTo>
                  <a:lnTo>
                    <a:pt x="286771" y="286771"/>
                  </a:lnTo>
                  <a:lnTo>
                    <a:pt x="286771" y="402784"/>
                  </a:lnTo>
                  <a:lnTo>
                    <a:pt x="177560" y="402784"/>
                  </a:lnTo>
                  <a:lnTo>
                    <a:pt x="177560" y="286771"/>
                  </a:lnTo>
                  <a:lnTo>
                    <a:pt x="61547" y="286771"/>
                  </a:lnTo>
                  <a:lnTo>
                    <a:pt x="61547" y="177560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61547" tIns="177560" rIns="61547" bIns="177560" spcCol="1270" anchor="ctr"/>
            <a:lstStyle/>
            <a:p>
              <a:pPr algn="ctr" defTabSz="355600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zh-CN" altLang="en-US" sz="800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584520" y="4230580"/>
              <a:ext cx="1626772" cy="682365"/>
            </a:xfrm>
            <a:custGeom>
              <a:avLst/>
              <a:gdLst>
                <a:gd name="connsiteX0" fmla="*/ 0 w 1626584"/>
                <a:gd name="connsiteY0" fmla="*/ 341155 h 682310"/>
                <a:gd name="connsiteX1" fmla="*/ 813292 w 1626584"/>
                <a:gd name="connsiteY1" fmla="*/ 0 h 682310"/>
                <a:gd name="connsiteX2" fmla="*/ 1626584 w 1626584"/>
                <a:gd name="connsiteY2" fmla="*/ 341155 h 682310"/>
                <a:gd name="connsiteX3" fmla="*/ 813292 w 1626584"/>
                <a:gd name="connsiteY3" fmla="*/ 682310 h 682310"/>
                <a:gd name="connsiteX4" fmla="*/ 0 w 1626584"/>
                <a:gd name="connsiteY4" fmla="*/ 341155 h 68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6584" h="682310">
                  <a:moveTo>
                    <a:pt x="0" y="341155"/>
                  </a:moveTo>
                  <a:cubicBezTo>
                    <a:pt x="0" y="152740"/>
                    <a:pt x="364123" y="0"/>
                    <a:pt x="813292" y="0"/>
                  </a:cubicBezTo>
                  <a:cubicBezTo>
                    <a:pt x="1262461" y="0"/>
                    <a:pt x="1626584" y="152740"/>
                    <a:pt x="1626584" y="341155"/>
                  </a:cubicBezTo>
                  <a:cubicBezTo>
                    <a:pt x="1626584" y="529570"/>
                    <a:pt x="1262461" y="682310"/>
                    <a:pt x="813292" y="682310"/>
                  </a:cubicBezTo>
                  <a:cubicBezTo>
                    <a:pt x="364123" y="682310"/>
                    <a:pt x="0" y="529570"/>
                    <a:pt x="0" y="341155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253448" tIns="115162" rIns="253448" bIns="115162" spcCol="1270" anchor="ctr"/>
            <a:lstStyle/>
            <a:p>
              <a:pPr algn="ctr" defTabSz="5334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zh-CN" sz="1200" dirty="0">
                  <a:solidFill>
                    <a:prstClr val="white"/>
                  </a:solidFill>
                </a:rPr>
                <a:t>OA</a:t>
              </a:r>
              <a:r>
                <a:rPr lang="zh-CN" altLang="en-US" sz="1200">
                  <a:solidFill>
                    <a:prstClr val="white"/>
                  </a:solidFill>
                </a:rPr>
                <a:t>系统</a:t>
              </a:r>
              <a:endParaRPr lang="zh-CN" alt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2211292" y="3168948"/>
              <a:ext cx="253935" cy="298336"/>
            </a:xfrm>
            <a:custGeom>
              <a:avLst/>
              <a:gdLst>
                <a:gd name="connsiteX0" fmla="*/ 0 w 254581"/>
                <a:gd name="connsiteY0" fmla="*/ 59562 h 297812"/>
                <a:gd name="connsiteX1" fmla="*/ 127291 w 254581"/>
                <a:gd name="connsiteY1" fmla="*/ 59562 h 297812"/>
                <a:gd name="connsiteX2" fmla="*/ 127291 w 254581"/>
                <a:gd name="connsiteY2" fmla="*/ 0 h 297812"/>
                <a:gd name="connsiteX3" fmla="*/ 254581 w 254581"/>
                <a:gd name="connsiteY3" fmla="*/ 148906 h 297812"/>
                <a:gd name="connsiteX4" fmla="*/ 127291 w 254581"/>
                <a:gd name="connsiteY4" fmla="*/ 297812 h 297812"/>
                <a:gd name="connsiteX5" fmla="*/ 127291 w 254581"/>
                <a:gd name="connsiteY5" fmla="*/ 238250 h 297812"/>
                <a:gd name="connsiteX6" fmla="*/ 0 w 254581"/>
                <a:gd name="connsiteY6" fmla="*/ 238250 h 297812"/>
                <a:gd name="connsiteX7" fmla="*/ 0 w 254581"/>
                <a:gd name="connsiteY7" fmla="*/ 59562 h 297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81" h="297812">
                  <a:moveTo>
                    <a:pt x="0" y="59562"/>
                  </a:moveTo>
                  <a:lnTo>
                    <a:pt x="127291" y="59562"/>
                  </a:lnTo>
                  <a:lnTo>
                    <a:pt x="127291" y="0"/>
                  </a:lnTo>
                  <a:lnTo>
                    <a:pt x="254581" y="148906"/>
                  </a:lnTo>
                  <a:lnTo>
                    <a:pt x="127291" y="297812"/>
                  </a:lnTo>
                  <a:lnTo>
                    <a:pt x="127291" y="238250"/>
                  </a:lnTo>
                  <a:lnTo>
                    <a:pt x="0" y="238250"/>
                  </a:lnTo>
                  <a:lnTo>
                    <a:pt x="0" y="59562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0" tIns="59562" rIns="76374" bIns="59562" spcCol="1270" anchor="ctr"/>
            <a:lstStyle/>
            <a:p>
              <a:pPr algn="ctr" defTabSz="577850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zh-CN" altLang="en-US" sz="1300"/>
            </a:p>
          </p:txBody>
        </p:sp>
      </p:grpSp>
      <p:sp>
        <p:nvSpPr>
          <p:cNvPr id="120" name="圆角矩形 112"/>
          <p:cNvSpPr/>
          <p:nvPr/>
        </p:nvSpPr>
        <p:spPr bwMode="auto">
          <a:xfrm>
            <a:off x="3965575" y="3890963"/>
            <a:ext cx="1185863" cy="360362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7200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rgbClr val="E1B40C"/>
              </a:buClr>
              <a:buSzPct val="80000"/>
              <a:defRPr/>
            </a:pPr>
            <a:endParaRPr lang="zh-CN" altLang="en-US" sz="12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4" name="任意多边形: 形状 23"/>
          <p:cNvSpPr/>
          <p:nvPr/>
        </p:nvSpPr>
        <p:spPr>
          <a:xfrm>
            <a:off x="3111500" y="3211513"/>
            <a:ext cx="409575" cy="779462"/>
          </a:xfrm>
          <a:custGeom>
            <a:avLst/>
            <a:gdLst>
              <a:gd name="connsiteX0" fmla="*/ 0 w 409348"/>
              <a:gd name="connsiteY0" fmla="*/ 0 h 780008"/>
              <a:gd name="connsiteX1" fmla="*/ 204674 w 409348"/>
              <a:gd name="connsiteY1" fmla="*/ 0 h 780008"/>
              <a:gd name="connsiteX2" fmla="*/ 204674 w 409348"/>
              <a:gd name="connsiteY2" fmla="*/ 780008 h 780008"/>
              <a:gd name="connsiteX3" fmla="*/ 409348 w 409348"/>
              <a:gd name="connsiteY3" fmla="*/ 780008 h 780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348" h="780008">
                <a:moveTo>
                  <a:pt x="0" y="0"/>
                </a:moveTo>
                <a:lnTo>
                  <a:pt x="204674" y="0"/>
                </a:lnTo>
                <a:lnTo>
                  <a:pt x="204674" y="780008"/>
                </a:lnTo>
                <a:lnTo>
                  <a:pt x="409348" y="780008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195352" tIns="367982" rIns="195352" bIns="367982" spcCol="1270" anchor="ctr"/>
          <a:lstStyle/>
          <a:p>
            <a:pPr algn="ctr" defTabSz="711200">
              <a:lnSpc>
                <a:spcPct val="90000"/>
              </a:lnSpc>
              <a:spcAft>
                <a:spcPct val="35000"/>
              </a:spcAft>
              <a:defRPr/>
            </a:pPr>
            <a:endParaRPr lang="zh-CN" altLang="en-US" sz="1600"/>
          </a:p>
        </p:txBody>
      </p:sp>
      <p:sp>
        <p:nvSpPr>
          <p:cNvPr id="25" name="任意多边形: 形状 24"/>
          <p:cNvSpPr/>
          <p:nvPr/>
        </p:nvSpPr>
        <p:spPr>
          <a:xfrm>
            <a:off x="3111500" y="3165475"/>
            <a:ext cx="409575" cy="92075"/>
          </a:xfrm>
          <a:custGeom>
            <a:avLst/>
            <a:gdLst>
              <a:gd name="connsiteX0" fmla="*/ 0 w 409348"/>
              <a:gd name="connsiteY0" fmla="*/ 45720 h 91440"/>
              <a:gd name="connsiteX1" fmla="*/ 409348 w 409348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9348" h="91440">
                <a:moveTo>
                  <a:pt x="0" y="45720"/>
                </a:moveTo>
                <a:lnTo>
                  <a:pt x="409348" y="45720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207141" tIns="35486" rIns="207140" bIns="35487" spcCol="1270" anchor="ctr"/>
          <a:lstStyle/>
          <a:p>
            <a:pPr algn="ctr" defTabSz="711200">
              <a:lnSpc>
                <a:spcPct val="90000"/>
              </a:lnSpc>
              <a:spcAft>
                <a:spcPct val="35000"/>
              </a:spcAft>
              <a:defRPr/>
            </a:pPr>
            <a:endParaRPr lang="zh-CN" altLang="en-US" sz="1600"/>
          </a:p>
        </p:txBody>
      </p:sp>
      <p:sp>
        <p:nvSpPr>
          <p:cNvPr id="26" name="任意多边形: 形状 25"/>
          <p:cNvSpPr/>
          <p:nvPr/>
        </p:nvSpPr>
        <p:spPr>
          <a:xfrm>
            <a:off x="3111500" y="2432050"/>
            <a:ext cx="409575" cy="779463"/>
          </a:xfrm>
          <a:custGeom>
            <a:avLst/>
            <a:gdLst>
              <a:gd name="connsiteX0" fmla="*/ 0 w 409348"/>
              <a:gd name="connsiteY0" fmla="*/ 780008 h 780008"/>
              <a:gd name="connsiteX1" fmla="*/ 204674 w 409348"/>
              <a:gd name="connsiteY1" fmla="*/ 780008 h 780008"/>
              <a:gd name="connsiteX2" fmla="*/ 204674 w 409348"/>
              <a:gd name="connsiteY2" fmla="*/ 0 h 780008"/>
              <a:gd name="connsiteX3" fmla="*/ 409348 w 409348"/>
              <a:gd name="connsiteY3" fmla="*/ 0 h 780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348" h="780008">
                <a:moveTo>
                  <a:pt x="0" y="780008"/>
                </a:moveTo>
                <a:lnTo>
                  <a:pt x="204674" y="780008"/>
                </a:lnTo>
                <a:lnTo>
                  <a:pt x="204674" y="0"/>
                </a:lnTo>
                <a:lnTo>
                  <a:pt x="409348" y="0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195352" tIns="367982" rIns="195352" bIns="367982" spcCol="1270" anchor="ctr"/>
          <a:lstStyle/>
          <a:p>
            <a:pPr algn="ctr" defTabSz="711200">
              <a:lnSpc>
                <a:spcPct val="90000"/>
              </a:lnSpc>
              <a:spcAft>
                <a:spcPct val="35000"/>
              </a:spcAft>
              <a:defRPr/>
            </a:pPr>
            <a:endParaRPr lang="zh-CN" altLang="en-US" sz="1600"/>
          </a:p>
        </p:txBody>
      </p:sp>
      <p:sp>
        <p:nvSpPr>
          <p:cNvPr id="27" name="任意多边形: 形状 26"/>
          <p:cNvSpPr/>
          <p:nvPr/>
        </p:nvSpPr>
        <p:spPr>
          <a:xfrm rot="16200000">
            <a:off x="1393032" y="2899569"/>
            <a:ext cx="2813050" cy="623887"/>
          </a:xfrm>
          <a:custGeom>
            <a:avLst/>
            <a:gdLst>
              <a:gd name="connsiteX0" fmla="*/ 0 w 2811907"/>
              <a:gd name="connsiteY0" fmla="*/ 0 h 624007"/>
              <a:gd name="connsiteX1" fmla="*/ 2811907 w 2811907"/>
              <a:gd name="connsiteY1" fmla="*/ 0 h 624007"/>
              <a:gd name="connsiteX2" fmla="*/ 2811907 w 2811907"/>
              <a:gd name="connsiteY2" fmla="*/ 624007 h 624007"/>
              <a:gd name="connsiteX3" fmla="*/ 0 w 2811907"/>
              <a:gd name="connsiteY3" fmla="*/ 624007 h 624007"/>
              <a:gd name="connsiteX4" fmla="*/ 0 w 2811907"/>
              <a:gd name="connsiteY4" fmla="*/ 0 h 624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1907" h="624007">
                <a:moveTo>
                  <a:pt x="0" y="0"/>
                </a:moveTo>
                <a:lnTo>
                  <a:pt x="2811907" y="0"/>
                </a:lnTo>
                <a:lnTo>
                  <a:pt x="2811907" y="624007"/>
                </a:lnTo>
                <a:lnTo>
                  <a:pt x="0" y="62400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0159" tIns="10160" rIns="10161" bIns="10160" spcCol="1270" anchor="ctr"/>
          <a:lstStyle/>
          <a:p>
            <a:pPr algn="ctr" defTabSz="71120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1600" dirty="0"/>
              <a:t>合同管理</a:t>
            </a:r>
          </a:p>
        </p:txBody>
      </p:sp>
      <p:sp>
        <p:nvSpPr>
          <p:cNvPr id="28" name="任意多边形: 形状 27"/>
          <p:cNvSpPr/>
          <p:nvPr/>
        </p:nvSpPr>
        <p:spPr>
          <a:xfrm>
            <a:off x="3521075" y="2119313"/>
            <a:ext cx="2046288" cy="623887"/>
          </a:xfrm>
          <a:custGeom>
            <a:avLst/>
            <a:gdLst>
              <a:gd name="connsiteX0" fmla="*/ 0 w 2046743"/>
              <a:gd name="connsiteY0" fmla="*/ 0 h 624007"/>
              <a:gd name="connsiteX1" fmla="*/ 2046743 w 2046743"/>
              <a:gd name="connsiteY1" fmla="*/ 0 h 624007"/>
              <a:gd name="connsiteX2" fmla="*/ 2046743 w 2046743"/>
              <a:gd name="connsiteY2" fmla="*/ 624007 h 624007"/>
              <a:gd name="connsiteX3" fmla="*/ 0 w 2046743"/>
              <a:gd name="connsiteY3" fmla="*/ 624007 h 624007"/>
              <a:gd name="connsiteX4" fmla="*/ 0 w 2046743"/>
              <a:gd name="connsiteY4" fmla="*/ 0 h 624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6743" h="624007">
                <a:moveTo>
                  <a:pt x="0" y="0"/>
                </a:moveTo>
                <a:lnTo>
                  <a:pt x="2046743" y="0"/>
                </a:lnTo>
                <a:lnTo>
                  <a:pt x="2046743" y="624007"/>
                </a:lnTo>
                <a:lnTo>
                  <a:pt x="0" y="62400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0160" tIns="10160" rIns="10160" bIns="10160" spcCol="1270" anchor="ctr"/>
          <a:lstStyle/>
          <a:p>
            <a:pPr algn="ctr" defTabSz="71120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1600" dirty="0"/>
              <a:t>合同申请</a:t>
            </a:r>
          </a:p>
        </p:txBody>
      </p:sp>
      <p:sp>
        <p:nvSpPr>
          <p:cNvPr id="29" name="任意多边形: 形状 28"/>
          <p:cNvSpPr/>
          <p:nvPr/>
        </p:nvSpPr>
        <p:spPr>
          <a:xfrm>
            <a:off x="3521075" y="2898775"/>
            <a:ext cx="2046288" cy="625475"/>
          </a:xfrm>
          <a:custGeom>
            <a:avLst/>
            <a:gdLst>
              <a:gd name="connsiteX0" fmla="*/ 0 w 2046743"/>
              <a:gd name="connsiteY0" fmla="*/ 0 h 624007"/>
              <a:gd name="connsiteX1" fmla="*/ 2046743 w 2046743"/>
              <a:gd name="connsiteY1" fmla="*/ 0 h 624007"/>
              <a:gd name="connsiteX2" fmla="*/ 2046743 w 2046743"/>
              <a:gd name="connsiteY2" fmla="*/ 624007 h 624007"/>
              <a:gd name="connsiteX3" fmla="*/ 0 w 2046743"/>
              <a:gd name="connsiteY3" fmla="*/ 624007 h 624007"/>
              <a:gd name="connsiteX4" fmla="*/ 0 w 2046743"/>
              <a:gd name="connsiteY4" fmla="*/ 0 h 624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6743" h="624007">
                <a:moveTo>
                  <a:pt x="0" y="0"/>
                </a:moveTo>
                <a:lnTo>
                  <a:pt x="2046743" y="0"/>
                </a:lnTo>
                <a:lnTo>
                  <a:pt x="2046743" y="624007"/>
                </a:lnTo>
                <a:lnTo>
                  <a:pt x="0" y="62400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0160" tIns="10160" rIns="10160" bIns="10160" spcCol="1270" anchor="ctr"/>
          <a:lstStyle/>
          <a:p>
            <a:pPr algn="ctr" defTabSz="71120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1600" dirty="0"/>
              <a:t>合同变更</a:t>
            </a:r>
          </a:p>
        </p:txBody>
      </p:sp>
      <p:sp>
        <p:nvSpPr>
          <p:cNvPr id="30" name="任意多边形: 形状 29"/>
          <p:cNvSpPr/>
          <p:nvPr/>
        </p:nvSpPr>
        <p:spPr>
          <a:xfrm>
            <a:off x="3521075" y="3679825"/>
            <a:ext cx="2046288" cy="623888"/>
          </a:xfrm>
          <a:custGeom>
            <a:avLst/>
            <a:gdLst>
              <a:gd name="connsiteX0" fmla="*/ 0 w 2046743"/>
              <a:gd name="connsiteY0" fmla="*/ 0 h 624007"/>
              <a:gd name="connsiteX1" fmla="*/ 2046743 w 2046743"/>
              <a:gd name="connsiteY1" fmla="*/ 0 h 624007"/>
              <a:gd name="connsiteX2" fmla="*/ 2046743 w 2046743"/>
              <a:gd name="connsiteY2" fmla="*/ 624007 h 624007"/>
              <a:gd name="connsiteX3" fmla="*/ 0 w 2046743"/>
              <a:gd name="connsiteY3" fmla="*/ 624007 h 624007"/>
              <a:gd name="connsiteX4" fmla="*/ 0 w 2046743"/>
              <a:gd name="connsiteY4" fmla="*/ 0 h 624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6743" h="624007">
                <a:moveTo>
                  <a:pt x="0" y="0"/>
                </a:moveTo>
                <a:lnTo>
                  <a:pt x="2046743" y="0"/>
                </a:lnTo>
                <a:lnTo>
                  <a:pt x="2046743" y="624007"/>
                </a:lnTo>
                <a:lnTo>
                  <a:pt x="0" y="62400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0160" tIns="10160" rIns="10160" bIns="10160" spcCol="1270" anchor="ctr"/>
          <a:lstStyle/>
          <a:p>
            <a:pPr algn="ctr" defTabSz="71120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1600" dirty="0"/>
              <a:t>合同结算</a:t>
            </a:r>
          </a:p>
        </p:txBody>
      </p:sp>
      <p:cxnSp>
        <p:nvCxnSpPr>
          <p:cNvPr id="43024" name="直接连接符 43023"/>
          <p:cNvCxnSpPr>
            <a:cxnSpLocks/>
            <a:stCxn id="48" idx="2"/>
            <a:endCxn id="64" idx="3"/>
          </p:cNvCxnSpPr>
          <p:nvPr/>
        </p:nvCxnSpPr>
        <p:spPr>
          <a:xfrm>
            <a:off x="9447213" y="3021013"/>
            <a:ext cx="0" cy="1035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箭头: 环形 98"/>
          <p:cNvSpPr/>
          <p:nvPr/>
        </p:nvSpPr>
        <p:spPr>
          <a:xfrm rot="21394064">
            <a:off x="5113338" y="1860550"/>
            <a:ext cx="4489450" cy="2506663"/>
          </a:xfrm>
          <a:prstGeom prst="circularArrow">
            <a:avLst>
              <a:gd name="adj1" fmla="val 2483"/>
              <a:gd name="adj2" fmla="val 966209"/>
              <a:gd name="adj3" fmla="val 18237220"/>
              <a:gd name="adj4" fmla="val 12157857"/>
              <a:gd name="adj5" fmla="val 3283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100" name="箭头: 环形 99"/>
          <p:cNvSpPr/>
          <p:nvPr/>
        </p:nvSpPr>
        <p:spPr>
          <a:xfrm rot="20757112">
            <a:off x="4959350" y="2100263"/>
            <a:ext cx="5416550" cy="2994025"/>
          </a:xfrm>
          <a:prstGeom prst="circularArrow">
            <a:avLst>
              <a:gd name="adj1" fmla="val 2483"/>
              <a:gd name="adj2" fmla="val 436970"/>
              <a:gd name="adj3" fmla="val 18237220"/>
              <a:gd name="adj4" fmla="val 12337394"/>
              <a:gd name="adj5" fmla="val 3283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42001" name="文本框 125"/>
          <p:cNvSpPr txBox="1">
            <a:spLocks noChangeArrowheads="1"/>
          </p:cNvSpPr>
          <p:nvPr/>
        </p:nvSpPr>
        <p:spPr bwMode="auto">
          <a:xfrm rot="-838085">
            <a:off x="5938838" y="1801813"/>
            <a:ext cx="15700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生成合同台帐</a:t>
            </a:r>
          </a:p>
        </p:txBody>
      </p:sp>
      <p:sp>
        <p:nvSpPr>
          <p:cNvPr id="42002" name="文本框 126"/>
          <p:cNvSpPr txBox="1">
            <a:spLocks noChangeArrowheads="1"/>
          </p:cNvSpPr>
          <p:nvPr/>
        </p:nvSpPr>
        <p:spPr bwMode="auto">
          <a:xfrm rot="-1163763">
            <a:off x="5994400" y="2279650"/>
            <a:ext cx="1568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变更合同台帐</a:t>
            </a:r>
          </a:p>
        </p:txBody>
      </p:sp>
      <p:cxnSp>
        <p:nvCxnSpPr>
          <p:cNvPr id="94" name="直接箭头连接符 93"/>
          <p:cNvCxnSpPr>
            <a:cxnSpLocks/>
            <a:endCxn id="31" idx="1"/>
          </p:cNvCxnSpPr>
          <p:nvPr/>
        </p:nvCxnSpPr>
        <p:spPr>
          <a:xfrm>
            <a:off x="5534025" y="2486025"/>
            <a:ext cx="496888" cy="1954213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直接箭头连接符 95"/>
          <p:cNvCxnSpPr>
            <a:endCxn id="31" idx="1"/>
          </p:cNvCxnSpPr>
          <p:nvPr/>
        </p:nvCxnSpPr>
        <p:spPr>
          <a:xfrm>
            <a:off x="5573713" y="3348038"/>
            <a:ext cx="457200" cy="109220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连接符: 肘形 84"/>
          <p:cNvCxnSpPr>
            <a:cxnSpLocks/>
            <a:stCxn id="52" idx="3"/>
            <a:endCxn id="120" idx="2"/>
          </p:cNvCxnSpPr>
          <p:nvPr/>
        </p:nvCxnSpPr>
        <p:spPr>
          <a:xfrm flipH="1">
            <a:off x="4559300" y="2847975"/>
            <a:ext cx="6767513" cy="1403350"/>
          </a:xfrm>
          <a:prstGeom prst="bentConnector4">
            <a:avLst>
              <a:gd name="adj1" fmla="val -3377"/>
              <a:gd name="adj2" fmla="val 2766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06" name="文本框 89"/>
          <p:cNvSpPr txBox="1">
            <a:spLocks noChangeArrowheads="1"/>
          </p:cNvSpPr>
          <p:nvPr/>
        </p:nvSpPr>
        <p:spPr bwMode="auto">
          <a:xfrm>
            <a:off x="7456488" y="6516688"/>
            <a:ext cx="20304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生成合同结算数据</a:t>
            </a:r>
          </a:p>
        </p:txBody>
      </p:sp>
      <p:sp>
        <p:nvSpPr>
          <p:cNvPr id="42007" name="文本框 141"/>
          <p:cNvSpPr txBox="1">
            <a:spLocks noChangeArrowheads="1"/>
          </p:cNvSpPr>
          <p:nvPr/>
        </p:nvSpPr>
        <p:spPr bwMode="auto">
          <a:xfrm>
            <a:off x="944563" y="5014913"/>
            <a:ext cx="3816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异构系统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矩形 2"/>
          <p:cNvSpPr>
            <a:spLocks noChangeArrowheads="1"/>
          </p:cNvSpPr>
          <p:nvPr/>
        </p:nvSpPr>
        <p:spPr bwMode="auto">
          <a:xfrm>
            <a:off x="492125" y="100013"/>
            <a:ext cx="56769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8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ts val="750"/>
              </a:spcBef>
            </a:pPr>
            <a:r>
              <a:rPr lang="zh-CN" altLang="en-US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“广”</a:t>
            </a:r>
            <a:r>
              <a:rPr lang="zh-CN" altLang="en-US" sz="3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系统接入</a:t>
            </a:r>
            <a:r>
              <a:rPr lang="en-US" altLang="zh-CN" sz="3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资金计划</a:t>
            </a:r>
          </a:p>
        </p:txBody>
      </p:sp>
      <p:grpSp>
        <p:nvGrpSpPr>
          <p:cNvPr id="49155" name="组 1"/>
          <p:cNvGrpSpPr>
            <a:grpSpLocks/>
          </p:cNvGrpSpPr>
          <p:nvPr/>
        </p:nvGrpSpPr>
        <p:grpSpPr bwMode="auto">
          <a:xfrm>
            <a:off x="555625" y="1341438"/>
            <a:ext cx="11085513" cy="5178425"/>
            <a:chOff x="524068" y="1196752"/>
            <a:chExt cx="11085227" cy="5179037"/>
          </a:xfrm>
        </p:grpSpPr>
        <p:cxnSp>
          <p:nvCxnSpPr>
            <p:cNvPr id="8" name="直接连接符 127"/>
            <p:cNvCxnSpPr/>
            <p:nvPr/>
          </p:nvCxnSpPr>
          <p:spPr>
            <a:xfrm>
              <a:off x="524068" y="5156445"/>
              <a:ext cx="1101696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126"/>
            <p:cNvCxnSpPr/>
            <p:nvPr/>
          </p:nvCxnSpPr>
          <p:spPr>
            <a:xfrm>
              <a:off x="536768" y="3716412"/>
              <a:ext cx="11018554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连接符 123"/>
            <p:cNvCxnSpPr/>
            <p:nvPr/>
          </p:nvCxnSpPr>
          <p:spPr>
            <a:xfrm>
              <a:off x="592329" y="2349413"/>
              <a:ext cx="1101696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矩形 10"/>
            <p:cNvSpPr/>
            <p:nvPr/>
          </p:nvSpPr>
          <p:spPr bwMode="auto">
            <a:xfrm>
              <a:off x="3875195" y="1196752"/>
              <a:ext cx="1857327" cy="106375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defRPr/>
              </a:pP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合同金额：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10000</a:t>
              </a:r>
            </a:p>
            <a:p>
              <a:pPr>
                <a:defRPr/>
              </a:pP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付款协议：</a:t>
              </a:r>
              <a:endPara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1">
                <a:defRPr/>
              </a:pPr>
              <a:r>
                <a:rPr lang="zh-CN" altLang="en-US" sz="1200">
                  <a:latin typeface="Times New Roman" panose="02020603050405020304" pitchFamily="18" charset="0"/>
                  <a:ea typeface="微软雅黑" panose="020B0503020204020204" pitchFamily="34" charset="-122"/>
                </a:rPr>
                <a:t>第一期 </a:t>
              </a:r>
              <a:r>
                <a:rPr lang="en-US" altLang="zh-CN" sz="1200">
                  <a:latin typeface="Times New Roman" panose="02020603050405020304" pitchFamily="18" charset="0"/>
                  <a:ea typeface="微软雅黑" panose="020B0503020204020204" pitchFamily="34" charset="-122"/>
                </a:rPr>
                <a:t>30%</a:t>
              </a:r>
            </a:p>
            <a:p>
              <a:pPr lvl="1">
                <a:defRPr/>
              </a:pPr>
              <a:r>
                <a:rPr lang="zh-CN" altLang="en-US" sz="1200">
                  <a:latin typeface="Times New Roman" panose="02020603050405020304" pitchFamily="18" charset="0"/>
                  <a:ea typeface="微软雅黑" panose="020B0503020204020204" pitchFamily="34" charset="-122"/>
                </a:rPr>
                <a:t>第二期 </a:t>
              </a:r>
              <a:r>
                <a:rPr lang="en-US" altLang="zh-CN" sz="1200">
                  <a:latin typeface="Times New Roman" panose="02020603050405020304" pitchFamily="18" charset="0"/>
                  <a:ea typeface="微软雅黑" panose="020B0503020204020204" pitchFamily="34" charset="-122"/>
                </a:rPr>
                <a:t>40%</a:t>
              </a:r>
            </a:p>
            <a:p>
              <a:pPr lvl="1">
                <a:defRPr/>
              </a:pPr>
              <a:r>
                <a:rPr lang="zh-CN" altLang="en-US" sz="1200">
                  <a:latin typeface="Times New Roman" panose="02020603050405020304" pitchFamily="18" charset="0"/>
                  <a:ea typeface="微软雅黑" panose="020B0503020204020204" pitchFamily="34" charset="-122"/>
                </a:rPr>
                <a:t>第三期 </a:t>
              </a:r>
              <a:r>
                <a:rPr lang="en-US" altLang="zh-CN" sz="1200">
                  <a:latin typeface="Times New Roman" panose="02020603050405020304" pitchFamily="18" charset="0"/>
                  <a:ea typeface="微软雅黑" panose="020B0503020204020204" pitchFamily="34" charset="-122"/>
                </a:rPr>
                <a:t>30%</a:t>
              </a:r>
              <a:endParaRPr lang="zh-CN" altLang="en-US" sz="1200"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49162" name="组合 45"/>
            <p:cNvGrpSpPr>
              <a:grpSpLocks/>
            </p:cNvGrpSpPr>
            <p:nvPr/>
          </p:nvGrpSpPr>
          <p:grpSpPr bwMode="auto">
            <a:xfrm>
              <a:off x="591741" y="1349185"/>
              <a:ext cx="559559" cy="855679"/>
              <a:chOff x="5387178" y="5215353"/>
              <a:chExt cx="559559" cy="855679"/>
            </a:xfrm>
          </p:grpSpPr>
          <p:sp>
            <p:nvSpPr>
              <p:cNvPr id="49199" name="Freeform 49"/>
              <p:cNvSpPr>
                <a:spLocks/>
              </p:cNvSpPr>
              <p:nvPr/>
            </p:nvSpPr>
            <p:spPr bwMode="auto">
              <a:xfrm>
                <a:off x="5590424" y="5215353"/>
                <a:ext cx="160588" cy="125591"/>
              </a:xfrm>
              <a:custGeom>
                <a:avLst/>
                <a:gdLst>
                  <a:gd name="T0" fmla="*/ 2147483646 w 229"/>
                  <a:gd name="T1" fmla="*/ 0 h 228"/>
                  <a:gd name="T2" fmla="*/ 2147483646 w 229"/>
                  <a:gd name="T3" fmla="*/ 2147483646 h 228"/>
                  <a:gd name="T4" fmla="*/ 2147483646 w 229"/>
                  <a:gd name="T5" fmla="*/ 2147483646 h 228"/>
                  <a:gd name="T6" fmla="*/ 2147483646 w 229"/>
                  <a:gd name="T7" fmla="*/ 2147483646 h 228"/>
                  <a:gd name="T8" fmla="*/ 2147483646 w 229"/>
                  <a:gd name="T9" fmla="*/ 2147483646 h 228"/>
                  <a:gd name="T10" fmla="*/ 2147483646 w 229"/>
                  <a:gd name="T11" fmla="*/ 2147483646 h 228"/>
                  <a:gd name="T12" fmla="*/ 2147483646 w 229"/>
                  <a:gd name="T13" fmla="*/ 2147483646 h 228"/>
                  <a:gd name="T14" fmla="*/ 2147483646 w 229"/>
                  <a:gd name="T15" fmla="*/ 2147483646 h 228"/>
                  <a:gd name="T16" fmla="*/ 2147483646 w 229"/>
                  <a:gd name="T17" fmla="*/ 2147483646 h 228"/>
                  <a:gd name="T18" fmla="*/ 2147483646 w 229"/>
                  <a:gd name="T19" fmla="*/ 2147483646 h 228"/>
                  <a:gd name="T20" fmla="*/ 2147483646 w 229"/>
                  <a:gd name="T21" fmla="*/ 2147483646 h 228"/>
                  <a:gd name="T22" fmla="*/ 2147483646 w 229"/>
                  <a:gd name="T23" fmla="*/ 2147483646 h 228"/>
                  <a:gd name="T24" fmla="*/ 2147483646 w 229"/>
                  <a:gd name="T25" fmla="*/ 2147483646 h 228"/>
                  <a:gd name="T26" fmla="*/ 2147483646 w 229"/>
                  <a:gd name="T27" fmla="*/ 2147483646 h 228"/>
                  <a:gd name="T28" fmla="*/ 2147483646 w 229"/>
                  <a:gd name="T29" fmla="*/ 2147483646 h 228"/>
                  <a:gd name="T30" fmla="*/ 2147483646 w 229"/>
                  <a:gd name="T31" fmla="*/ 2147483646 h 228"/>
                  <a:gd name="T32" fmla="*/ 2147483646 w 229"/>
                  <a:gd name="T33" fmla="*/ 2147483646 h 228"/>
                  <a:gd name="T34" fmla="*/ 2147483646 w 229"/>
                  <a:gd name="T35" fmla="*/ 2147483646 h 228"/>
                  <a:gd name="T36" fmla="*/ 2147483646 w 229"/>
                  <a:gd name="T37" fmla="*/ 2147483646 h 228"/>
                  <a:gd name="T38" fmla="*/ 2147483646 w 229"/>
                  <a:gd name="T39" fmla="*/ 2147483646 h 228"/>
                  <a:gd name="T40" fmla="*/ 2147483646 w 229"/>
                  <a:gd name="T41" fmla="*/ 2147483646 h 228"/>
                  <a:gd name="T42" fmla="*/ 2147483646 w 229"/>
                  <a:gd name="T43" fmla="*/ 2147483646 h 228"/>
                  <a:gd name="T44" fmla="*/ 2147483646 w 229"/>
                  <a:gd name="T45" fmla="*/ 2147483646 h 228"/>
                  <a:gd name="T46" fmla="*/ 0 w 229"/>
                  <a:gd name="T47" fmla="*/ 2147483646 h 228"/>
                  <a:gd name="T48" fmla="*/ 0 w 229"/>
                  <a:gd name="T49" fmla="*/ 2147483646 h 228"/>
                  <a:gd name="T50" fmla="*/ 2147483646 w 229"/>
                  <a:gd name="T51" fmla="*/ 2147483646 h 228"/>
                  <a:gd name="T52" fmla="*/ 2147483646 w 229"/>
                  <a:gd name="T53" fmla="*/ 2147483646 h 228"/>
                  <a:gd name="T54" fmla="*/ 2147483646 w 229"/>
                  <a:gd name="T55" fmla="*/ 2147483646 h 228"/>
                  <a:gd name="T56" fmla="*/ 2147483646 w 229"/>
                  <a:gd name="T57" fmla="*/ 2147483646 h 228"/>
                  <a:gd name="T58" fmla="*/ 2147483646 w 229"/>
                  <a:gd name="T59" fmla="*/ 2147483646 h 228"/>
                  <a:gd name="T60" fmla="*/ 2147483646 w 229"/>
                  <a:gd name="T61" fmla="*/ 2147483646 h 228"/>
                  <a:gd name="T62" fmla="*/ 2147483646 w 229"/>
                  <a:gd name="T63" fmla="*/ 0 h 22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229"/>
                  <a:gd name="T97" fmla="*/ 0 h 228"/>
                  <a:gd name="T98" fmla="*/ 229 w 229"/>
                  <a:gd name="T99" fmla="*/ 228 h 228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229" h="228">
                    <a:moveTo>
                      <a:pt x="117" y="0"/>
                    </a:moveTo>
                    <a:lnTo>
                      <a:pt x="125" y="0"/>
                    </a:lnTo>
                    <a:lnTo>
                      <a:pt x="134" y="0"/>
                    </a:lnTo>
                    <a:lnTo>
                      <a:pt x="148" y="4"/>
                    </a:lnTo>
                    <a:lnTo>
                      <a:pt x="157" y="9"/>
                    </a:lnTo>
                    <a:lnTo>
                      <a:pt x="171" y="13"/>
                    </a:lnTo>
                    <a:lnTo>
                      <a:pt x="180" y="18"/>
                    </a:lnTo>
                    <a:lnTo>
                      <a:pt x="189" y="27"/>
                    </a:lnTo>
                    <a:lnTo>
                      <a:pt x="198" y="31"/>
                    </a:lnTo>
                    <a:lnTo>
                      <a:pt x="202" y="40"/>
                    </a:lnTo>
                    <a:lnTo>
                      <a:pt x="211" y="49"/>
                    </a:lnTo>
                    <a:lnTo>
                      <a:pt x="216" y="57"/>
                    </a:lnTo>
                    <a:lnTo>
                      <a:pt x="220" y="66"/>
                    </a:lnTo>
                    <a:lnTo>
                      <a:pt x="225" y="80"/>
                    </a:lnTo>
                    <a:lnTo>
                      <a:pt x="225" y="89"/>
                    </a:lnTo>
                    <a:lnTo>
                      <a:pt x="229" y="102"/>
                    </a:lnTo>
                    <a:lnTo>
                      <a:pt x="229" y="116"/>
                    </a:lnTo>
                    <a:lnTo>
                      <a:pt x="229" y="125"/>
                    </a:lnTo>
                    <a:lnTo>
                      <a:pt x="225" y="138"/>
                    </a:lnTo>
                    <a:lnTo>
                      <a:pt x="225" y="147"/>
                    </a:lnTo>
                    <a:lnTo>
                      <a:pt x="220" y="156"/>
                    </a:lnTo>
                    <a:lnTo>
                      <a:pt x="216" y="170"/>
                    </a:lnTo>
                    <a:lnTo>
                      <a:pt x="211" y="179"/>
                    </a:lnTo>
                    <a:lnTo>
                      <a:pt x="202" y="188"/>
                    </a:lnTo>
                    <a:lnTo>
                      <a:pt x="198" y="197"/>
                    </a:lnTo>
                    <a:lnTo>
                      <a:pt x="189" y="201"/>
                    </a:lnTo>
                    <a:lnTo>
                      <a:pt x="180" y="210"/>
                    </a:lnTo>
                    <a:lnTo>
                      <a:pt x="171" y="215"/>
                    </a:lnTo>
                    <a:lnTo>
                      <a:pt x="157" y="219"/>
                    </a:lnTo>
                    <a:lnTo>
                      <a:pt x="148" y="224"/>
                    </a:lnTo>
                    <a:lnTo>
                      <a:pt x="134" y="224"/>
                    </a:lnTo>
                    <a:lnTo>
                      <a:pt x="125" y="228"/>
                    </a:lnTo>
                    <a:lnTo>
                      <a:pt x="117" y="228"/>
                    </a:lnTo>
                    <a:lnTo>
                      <a:pt x="104" y="228"/>
                    </a:lnTo>
                    <a:lnTo>
                      <a:pt x="95" y="224"/>
                    </a:lnTo>
                    <a:lnTo>
                      <a:pt x="81" y="224"/>
                    </a:lnTo>
                    <a:lnTo>
                      <a:pt x="72" y="219"/>
                    </a:lnTo>
                    <a:lnTo>
                      <a:pt x="58" y="215"/>
                    </a:lnTo>
                    <a:lnTo>
                      <a:pt x="49" y="210"/>
                    </a:lnTo>
                    <a:lnTo>
                      <a:pt x="40" y="201"/>
                    </a:lnTo>
                    <a:lnTo>
                      <a:pt x="36" y="197"/>
                    </a:lnTo>
                    <a:lnTo>
                      <a:pt x="27" y="188"/>
                    </a:lnTo>
                    <a:lnTo>
                      <a:pt x="18" y="179"/>
                    </a:lnTo>
                    <a:lnTo>
                      <a:pt x="13" y="170"/>
                    </a:lnTo>
                    <a:lnTo>
                      <a:pt x="9" y="156"/>
                    </a:lnTo>
                    <a:lnTo>
                      <a:pt x="4" y="147"/>
                    </a:lnTo>
                    <a:lnTo>
                      <a:pt x="4" y="138"/>
                    </a:lnTo>
                    <a:lnTo>
                      <a:pt x="0" y="125"/>
                    </a:lnTo>
                    <a:lnTo>
                      <a:pt x="0" y="116"/>
                    </a:lnTo>
                    <a:lnTo>
                      <a:pt x="0" y="102"/>
                    </a:lnTo>
                    <a:lnTo>
                      <a:pt x="4" y="89"/>
                    </a:lnTo>
                    <a:lnTo>
                      <a:pt x="4" y="80"/>
                    </a:lnTo>
                    <a:lnTo>
                      <a:pt x="9" y="66"/>
                    </a:lnTo>
                    <a:lnTo>
                      <a:pt x="13" y="57"/>
                    </a:lnTo>
                    <a:lnTo>
                      <a:pt x="18" y="49"/>
                    </a:lnTo>
                    <a:lnTo>
                      <a:pt x="27" y="40"/>
                    </a:lnTo>
                    <a:lnTo>
                      <a:pt x="36" y="31"/>
                    </a:lnTo>
                    <a:lnTo>
                      <a:pt x="40" y="27"/>
                    </a:lnTo>
                    <a:lnTo>
                      <a:pt x="49" y="18"/>
                    </a:lnTo>
                    <a:lnTo>
                      <a:pt x="58" y="13"/>
                    </a:lnTo>
                    <a:lnTo>
                      <a:pt x="72" y="9"/>
                    </a:lnTo>
                    <a:lnTo>
                      <a:pt x="81" y="4"/>
                    </a:lnTo>
                    <a:lnTo>
                      <a:pt x="95" y="0"/>
                    </a:lnTo>
                    <a:lnTo>
                      <a:pt x="104" y="0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00" name="Freeform 53"/>
              <p:cNvSpPr>
                <a:spLocks/>
              </p:cNvSpPr>
              <p:nvPr/>
            </p:nvSpPr>
            <p:spPr bwMode="auto">
              <a:xfrm>
                <a:off x="5472751" y="5361597"/>
                <a:ext cx="400087" cy="473338"/>
              </a:xfrm>
              <a:custGeom>
                <a:avLst/>
                <a:gdLst>
                  <a:gd name="T0" fmla="*/ 2147483646 w 578"/>
                  <a:gd name="T1" fmla="*/ 0 h 844"/>
                  <a:gd name="T2" fmla="*/ 2147483646 w 578"/>
                  <a:gd name="T3" fmla="*/ 2147483646 h 844"/>
                  <a:gd name="T4" fmla="*/ 2147483646 w 578"/>
                  <a:gd name="T5" fmla="*/ 2147483646 h 844"/>
                  <a:gd name="T6" fmla="*/ 0 w 578"/>
                  <a:gd name="T7" fmla="*/ 2147483646 h 844"/>
                  <a:gd name="T8" fmla="*/ 0 w 578"/>
                  <a:gd name="T9" fmla="*/ 2147483646 h 844"/>
                  <a:gd name="T10" fmla="*/ 2147483646 w 578"/>
                  <a:gd name="T11" fmla="*/ 2147483646 h 844"/>
                  <a:gd name="T12" fmla="*/ 2147483646 w 578"/>
                  <a:gd name="T13" fmla="*/ 2147483646 h 844"/>
                  <a:gd name="T14" fmla="*/ 2147483646 w 578"/>
                  <a:gd name="T15" fmla="*/ 2147483646 h 844"/>
                  <a:gd name="T16" fmla="*/ 2147483646 w 578"/>
                  <a:gd name="T17" fmla="*/ 2147483646 h 844"/>
                  <a:gd name="T18" fmla="*/ 2147483646 w 578"/>
                  <a:gd name="T19" fmla="*/ 2147483646 h 844"/>
                  <a:gd name="T20" fmla="*/ 2147483646 w 578"/>
                  <a:gd name="T21" fmla="*/ 2147483646 h 844"/>
                  <a:gd name="T22" fmla="*/ 2147483646 w 578"/>
                  <a:gd name="T23" fmla="*/ 2147483646 h 844"/>
                  <a:gd name="T24" fmla="*/ 2147483646 w 578"/>
                  <a:gd name="T25" fmla="*/ 2147483646 h 844"/>
                  <a:gd name="T26" fmla="*/ 2147483646 w 578"/>
                  <a:gd name="T27" fmla="*/ 2147483646 h 844"/>
                  <a:gd name="T28" fmla="*/ 2147483646 w 578"/>
                  <a:gd name="T29" fmla="*/ 2147483646 h 844"/>
                  <a:gd name="T30" fmla="*/ 2147483646 w 578"/>
                  <a:gd name="T31" fmla="*/ 2147483646 h 844"/>
                  <a:gd name="T32" fmla="*/ 2147483646 w 578"/>
                  <a:gd name="T33" fmla="*/ 2147483646 h 844"/>
                  <a:gd name="T34" fmla="*/ 2147483646 w 578"/>
                  <a:gd name="T35" fmla="*/ 2147483646 h 844"/>
                  <a:gd name="T36" fmla="*/ 2147483646 w 578"/>
                  <a:gd name="T37" fmla="*/ 2147483646 h 844"/>
                  <a:gd name="T38" fmla="*/ 2147483646 w 578"/>
                  <a:gd name="T39" fmla="*/ 2147483646 h 844"/>
                  <a:gd name="T40" fmla="*/ 2147483646 w 578"/>
                  <a:gd name="T41" fmla="*/ 2147483646 h 844"/>
                  <a:gd name="T42" fmla="*/ 2147483646 w 578"/>
                  <a:gd name="T43" fmla="*/ 2147483646 h 844"/>
                  <a:gd name="T44" fmla="*/ 2147483646 w 578"/>
                  <a:gd name="T45" fmla="*/ 2147483646 h 844"/>
                  <a:gd name="T46" fmla="*/ 2147483646 w 578"/>
                  <a:gd name="T47" fmla="*/ 2147483646 h 844"/>
                  <a:gd name="T48" fmla="*/ 2147483646 w 578"/>
                  <a:gd name="T49" fmla="*/ 2147483646 h 844"/>
                  <a:gd name="T50" fmla="*/ 2147483646 w 578"/>
                  <a:gd name="T51" fmla="*/ 2147483646 h 844"/>
                  <a:gd name="T52" fmla="*/ 2147483646 w 578"/>
                  <a:gd name="T53" fmla="*/ 2147483646 h 844"/>
                  <a:gd name="T54" fmla="*/ 2147483646 w 578"/>
                  <a:gd name="T55" fmla="*/ 2147483646 h 844"/>
                  <a:gd name="T56" fmla="*/ 2147483646 w 578"/>
                  <a:gd name="T57" fmla="*/ 2147483646 h 844"/>
                  <a:gd name="T58" fmla="*/ 2147483646 w 578"/>
                  <a:gd name="T59" fmla="*/ 2147483646 h 844"/>
                  <a:gd name="T60" fmla="*/ 2147483646 w 578"/>
                  <a:gd name="T61" fmla="*/ 2147483646 h 844"/>
                  <a:gd name="T62" fmla="*/ 2147483646 w 578"/>
                  <a:gd name="T63" fmla="*/ 0 h 844"/>
                  <a:gd name="T64" fmla="*/ 2147483646 w 578"/>
                  <a:gd name="T65" fmla="*/ 0 h 84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578"/>
                  <a:gd name="T100" fmla="*/ 0 h 844"/>
                  <a:gd name="T101" fmla="*/ 578 w 578"/>
                  <a:gd name="T102" fmla="*/ 844 h 844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578" h="844">
                    <a:moveTo>
                      <a:pt x="82" y="0"/>
                    </a:moveTo>
                    <a:lnTo>
                      <a:pt x="68" y="0"/>
                    </a:lnTo>
                    <a:lnTo>
                      <a:pt x="54" y="8"/>
                    </a:lnTo>
                    <a:lnTo>
                      <a:pt x="41" y="13"/>
                    </a:lnTo>
                    <a:lnTo>
                      <a:pt x="27" y="26"/>
                    </a:lnTo>
                    <a:lnTo>
                      <a:pt x="18" y="35"/>
                    </a:lnTo>
                    <a:lnTo>
                      <a:pt x="9" y="49"/>
                    </a:lnTo>
                    <a:lnTo>
                      <a:pt x="0" y="62"/>
                    </a:lnTo>
                    <a:lnTo>
                      <a:pt x="0" y="76"/>
                    </a:lnTo>
                    <a:lnTo>
                      <a:pt x="0" y="402"/>
                    </a:lnTo>
                    <a:lnTo>
                      <a:pt x="0" y="411"/>
                    </a:lnTo>
                    <a:lnTo>
                      <a:pt x="6" y="414"/>
                    </a:lnTo>
                    <a:lnTo>
                      <a:pt x="6" y="423"/>
                    </a:lnTo>
                    <a:lnTo>
                      <a:pt x="9" y="428"/>
                    </a:lnTo>
                    <a:lnTo>
                      <a:pt x="15" y="437"/>
                    </a:lnTo>
                    <a:lnTo>
                      <a:pt x="18" y="441"/>
                    </a:lnTo>
                    <a:lnTo>
                      <a:pt x="27" y="450"/>
                    </a:lnTo>
                    <a:lnTo>
                      <a:pt x="32" y="455"/>
                    </a:lnTo>
                    <a:lnTo>
                      <a:pt x="41" y="459"/>
                    </a:lnTo>
                    <a:lnTo>
                      <a:pt x="45" y="464"/>
                    </a:lnTo>
                    <a:lnTo>
                      <a:pt x="54" y="468"/>
                    </a:lnTo>
                    <a:lnTo>
                      <a:pt x="63" y="473"/>
                    </a:lnTo>
                    <a:lnTo>
                      <a:pt x="73" y="477"/>
                    </a:lnTo>
                    <a:lnTo>
                      <a:pt x="77" y="477"/>
                    </a:lnTo>
                    <a:lnTo>
                      <a:pt x="86" y="482"/>
                    </a:lnTo>
                    <a:lnTo>
                      <a:pt x="95" y="482"/>
                    </a:lnTo>
                    <a:lnTo>
                      <a:pt x="95" y="129"/>
                    </a:lnTo>
                    <a:lnTo>
                      <a:pt x="145" y="129"/>
                    </a:lnTo>
                    <a:lnTo>
                      <a:pt x="145" y="844"/>
                    </a:lnTo>
                    <a:lnTo>
                      <a:pt x="271" y="844"/>
                    </a:lnTo>
                    <a:lnTo>
                      <a:pt x="271" y="375"/>
                    </a:lnTo>
                    <a:lnTo>
                      <a:pt x="316" y="375"/>
                    </a:lnTo>
                    <a:lnTo>
                      <a:pt x="316" y="432"/>
                    </a:lnTo>
                    <a:lnTo>
                      <a:pt x="316" y="567"/>
                    </a:lnTo>
                    <a:lnTo>
                      <a:pt x="316" y="719"/>
                    </a:lnTo>
                    <a:lnTo>
                      <a:pt x="316" y="844"/>
                    </a:lnTo>
                    <a:lnTo>
                      <a:pt x="434" y="844"/>
                    </a:lnTo>
                    <a:lnTo>
                      <a:pt x="434" y="129"/>
                    </a:lnTo>
                    <a:lnTo>
                      <a:pt x="483" y="129"/>
                    </a:lnTo>
                    <a:lnTo>
                      <a:pt x="483" y="473"/>
                    </a:lnTo>
                    <a:lnTo>
                      <a:pt x="492" y="468"/>
                    </a:lnTo>
                    <a:lnTo>
                      <a:pt x="498" y="468"/>
                    </a:lnTo>
                    <a:lnTo>
                      <a:pt x="506" y="468"/>
                    </a:lnTo>
                    <a:lnTo>
                      <a:pt x="515" y="464"/>
                    </a:lnTo>
                    <a:lnTo>
                      <a:pt x="524" y="459"/>
                    </a:lnTo>
                    <a:lnTo>
                      <a:pt x="533" y="459"/>
                    </a:lnTo>
                    <a:lnTo>
                      <a:pt x="538" y="455"/>
                    </a:lnTo>
                    <a:lnTo>
                      <a:pt x="547" y="446"/>
                    </a:lnTo>
                    <a:lnTo>
                      <a:pt x="551" y="441"/>
                    </a:lnTo>
                    <a:lnTo>
                      <a:pt x="560" y="437"/>
                    </a:lnTo>
                    <a:lnTo>
                      <a:pt x="565" y="428"/>
                    </a:lnTo>
                    <a:lnTo>
                      <a:pt x="569" y="423"/>
                    </a:lnTo>
                    <a:lnTo>
                      <a:pt x="574" y="414"/>
                    </a:lnTo>
                    <a:lnTo>
                      <a:pt x="574" y="411"/>
                    </a:lnTo>
                    <a:lnTo>
                      <a:pt x="578" y="402"/>
                    </a:lnTo>
                    <a:lnTo>
                      <a:pt x="578" y="397"/>
                    </a:lnTo>
                    <a:lnTo>
                      <a:pt x="578" y="70"/>
                    </a:lnTo>
                    <a:lnTo>
                      <a:pt x="578" y="58"/>
                    </a:lnTo>
                    <a:lnTo>
                      <a:pt x="574" y="44"/>
                    </a:lnTo>
                    <a:lnTo>
                      <a:pt x="565" y="31"/>
                    </a:lnTo>
                    <a:lnTo>
                      <a:pt x="551" y="22"/>
                    </a:lnTo>
                    <a:lnTo>
                      <a:pt x="542" y="13"/>
                    </a:lnTo>
                    <a:lnTo>
                      <a:pt x="529" y="4"/>
                    </a:lnTo>
                    <a:lnTo>
                      <a:pt x="515" y="0"/>
                    </a:lnTo>
                    <a:lnTo>
                      <a:pt x="501" y="0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01" name="文本框 14"/>
              <p:cNvSpPr txBox="1">
                <a:spLocks noChangeArrowheads="1"/>
              </p:cNvSpPr>
              <p:nvPr/>
            </p:nvSpPr>
            <p:spPr bwMode="auto">
              <a:xfrm>
                <a:off x="5387178" y="5855588"/>
                <a:ext cx="559559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4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业务员</a:t>
                </a:r>
              </a:p>
            </p:txBody>
          </p:sp>
        </p:grpSp>
        <p:grpSp>
          <p:nvGrpSpPr>
            <p:cNvPr id="49163" name="组合 49"/>
            <p:cNvGrpSpPr>
              <a:grpSpLocks/>
            </p:cNvGrpSpPr>
            <p:nvPr/>
          </p:nvGrpSpPr>
          <p:grpSpPr bwMode="auto">
            <a:xfrm>
              <a:off x="591739" y="2645329"/>
              <a:ext cx="559559" cy="855679"/>
              <a:chOff x="5387178" y="5123423"/>
              <a:chExt cx="559559" cy="855679"/>
            </a:xfrm>
          </p:grpSpPr>
          <p:sp>
            <p:nvSpPr>
              <p:cNvPr id="49196" name="Freeform 49"/>
              <p:cNvSpPr>
                <a:spLocks/>
              </p:cNvSpPr>
              <p:nvPr/>
            </p:nvSpPr>
            <p:spPr bwMode="auto">
              <a:xfrm>
                <a:off x="5590424" y="5123423"/>
                <a:ext cx="160588" cy="125591"/>
              </a:xfrm>
              <a:custGeom>
                <a:avLst/>
                <a:gdLst>
                  <a:gd name="T0" fmla="*/ 2147483646 w 229"/>
                  <a:gd name="T1" fmla="*/ 0 h 228"/>
                  <a:gd name="T2" fmla="*/ 2147483646 w 229"/>
                  <a:gd name="T3" fmla="*/ 2147483646 h 228"/>
                  <a:gd name="T4" fmla="*/ 2147483646 w 229"/>
                  <a:gd name="T5" fmla="*/ 2147483646 h 228"/>
                  <a:gd name="T6" fmla="*/ 2147483646 w 229"/>
                  <a:gd name="T7" fmla="*/ 2147483646 h 228"/>
                  <a:gd name="T8" fmla="*/ 2147483646 w 229"/>
                  <a:gd name="T9" fmla="*/ 2147483646 h 228"/>
                  <a:gd name="T10" fmla="*/ 2147483646 w 229"/>
                  <a:gd name="T11" fmla="*/ 2147483646 h 228"/>
                  <a:gd name="T12" fmla="*/ 2147483646 w 229"/>
                  <a:gd name="T13" fmla="*/ 2147483646 h 228"/>
                  <a:gd name="T14" fmla="*/ 2147483646 w 229"/>
                  <a:gd name="T15" fmla="*/ 2147483646 h 228"/>
                  <a:gd name="T16" fmla="*/ 2147483646 w 229"/>
                  <a:gd name="T17" fmla="*/ 2147483646 h 228"/>
                  <a:gd name="T18" fmla="*/ 2147483646 w 229"/>
                  <a:gd name="T19" fmla="*/ 2147483646 h 228"/>
                  <a:gd name="T20" fmla="*/ 2147483646 w 229"/>
                  <a:gd name="T21" fmla="*/ 2147483646 h 228"/>
                  <a:gd name="T22" fmla="*/ 2147483646 w 229"/>
                  <a:gd name="T23" fmla="*/ 2147483646 h 228"/>
                  <a:gd name="T24" fmla="*/ 2147483646 w 229"/>
                  <a:gd name="T25" fmla="*/ 2147483646 h 228"/>
                  <a:gd name="T26" fmla="*/ 2147483646 w 229"/>
                  <a:gd name="T27" fmla="*/ 2147483646 h 228"/>
                  <a:gd name="T28" fmla="*/ 2147483646 w 229"/>
                  <a:gd name="T29" fmla="*/ 2147483646 h 228"/>
                  <a:gd name="T30" fmla="*/ 2147483646 w 229"/>
                  <a:gd name="T31" fmla="*/ 2147483646 h 228"/>
                  <a:gd name="T32" fmla="*/ 2147483646 w 229"/>
                  <a:gd name="T33" fmla="*/ 2147483646 h 228"/>
                  <a:gd name="T34" fmla="*/ 2147483646 w 229"/>
                  <a:gd name="T35" fmla="*/ 2147483646 h 228"/>
                  <a:gd name="T36" fmla="*/ 2147483646 w 229"/>
                  <a:gd name="T37" fmla="*/ 2147483646 h 228"/>
                  <a:gd name="T38" fmla="*/ 2147483646 w 229"/>
                  <a:gd name="T39" fmla="*/ 2147483646 h 228"/>
                  <a:gd name="T40" fmla="*/ 2147483646 w 229"/>
                  <a:gd name="T41" fmla="*/ 2147483646 h 228"/>
                  <a:gd name="T42" fmla="*/ 2147483646 w 229"/>
                  <a:gd name="T43" fmla="*/ 2147483646 h 228"/>
                  <a:gd name="T44" fmla="*/ 2147483646 w 229"/>
                  <a:gd name="T45" fmla="*/ 2147483646 h 228"/>
                  <a:gd name="T46" fmla="*/ 0 w 229"/>
                  <a:gd name="T47" fmla="*/ 2147483646 h 228"/>
                  <a:gd name="T48" fmla="*/ 0 w 229"/>
                  <a:gd name="T49" fmla="*/ 2147483646 h 228"/>
                  <a:gd name="T50" fmla="*/ 2147483646 w 229"/>
                  <a:gd name="T51" fmla="*/ 2147483646 h 228"/>
                  <a:gd name="T52" fmla="*/ 2147483646 w 229"/>
                  <a:gd name="T53" fmla="*/ 2147483646 h 228"/>
                  <a:gd name="T54" fmla="*/ 2147483646 w 229"/>
                  <a:gd name="T55" fmla="*/ 2147483646 h 228"/>
                  <a:gd name="T56" fmla="*/ 2147483646 w 229"/>
                  <a:gd name="T57" fmla="*/ 2147483646 h 228"/>
                  <a:gd name="T58" fmla="*/ 2147483646 w 229"/>
                  <a:gd name="T59" fmla="*/ 2147483646 h 228"/>
                  <a:gd name="T60" fmla="*/ 2147483646 w 229"/>
                  <a:gd name="T61" fmla="*/ 2147483646 h 228"/>
                  <a:gd name="T62" fmla="*/ 2147483646 w 229"/>
                  <a:gd name="T63" fmla="*/ 0 h 22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229"/>
                  <a:gd name="T97" fmla="*/ 0 h 228"/>
                  <a:gd name="T98" fmla="*/ 229 w 229"/>
                  <a:gd name="T99" fmla="*/ 228 h 228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229" h="228">
                    <a:moveTo>
                      <a:pt x="117" y="0"/>
                    </a:moveTo>
                    <a:lnTo>
                      <a:pt x="125" y="0"/>
                    </a:lnTo>
                    <a:lnTo>
                      <a:pt x="134" y="0"/>
                    </a:lnTo>
                    <a:lnTo>
                      <a:pt x="148" y="4"/>
                    </a:lnTo>
                    <a:lnTo>
                      <a:pt x="157" y="9"/>
                    </a:lnTo>
                    <a:lnTo>
                      <a:pt x="171" y="13"/>
                    </a:lnTo>
                    <a:lnTo>
                      <a:pt x="180" y="18"/>
                    </a:lnTo>
                    <a:lnTo>
                      <a:pt x="189" y="27"/>
                    </a:lnTo>
                    <a:lnTo>
                      <a:pt x="198" y="31"/>
                    </a:lnTo>
                    <a:lnTo>
                      <a:pt x="202" y="40"/>
                    </a:lnTo>
                    <a:lnTo>
                      <a:pt x="211" y="49"/>
                    </a:lnTo>
                    <a:lnTo>
                      <a:pt x="216" y="57"/>
                    </a:lnTo>
                    <a:lnTo>
                      <a:pt x="220" y="66"/>
                    </a:lnTo>
                    <a:lnTo>
                      <a:pt x="225" y="80"/>
                    </a:lnTo>
                    <a:lnTo>
                      <a:pt x="225" y="89"/>
                    </a:lnTo>
                    <a:lnTo>
                      <a:pt x="229" y="102"/>
                    </a:lnTo>
                    <a:lnTo>
                      <a:pt x="229" y="116"/>
                    </a:lnTo>
                    <a:lnTo>
                      <a:pt x="229" y="125"/>
                    </a:lnTo>
                    <a:lnTo>
                      <a:pt x="225" y="138"/>
                    </a:lnTo>
                    <a:lnTo>
                      <a:pt x="225" y="147"/>
                    </a:lnTo>
                    <a:lnTo>
                      <a:pt x="220" y="156"/>
                    </a:lnTo>
                    <a:lnTo>
                      <a:pt x="216" y="170"/>
                    </a:lnTo>
                    <a:lnTo>
                      <a:pt x="211" y="179"/>
                    </a:lnTo>
                    <a:lnTo>
                      <a:pt x="202" y="188"/>
                    </a:lnTo>
                    <a:lnTo>
                      <a:pt x="198" y="197"/>
                    </a:lnTo>
                    <a:lnTo>
                      <a:pt x="189" y="201"/>
                    </a:lnTo>
                    <a:lnTo>
                      <a:pt x="180" y="210"/>
                    </a:lnTo>
                    <a:lnTo>
                      <a:pt x="171" y="215"/>
                    </a:lnTo>
                    <a:lnTo>
                      <a:pt x="157" y="219"/>
                    </a:lnTo>
                    <a:lnTo>
                      <a:pt x="148" y="224"/>
                    </a:lnTo>
                    <a:lnTo>
                      <a:pt x="134" y="224"/>
                    </a:lnTo>
                    <a:lnTo>
                      <a:pt x="125" y="228"/>
                    </a:lnTo>
                    <a:lnTo>
                      <a:pt x="117" y="228"/>
                    </a:lnTo>
                    <a:lnTo>
                      <a:pt x="104" y="228"/>
                    </a:lnTo>
                    <a:lnTo>
                      <a:pt x="95" y="224"/>
                    </a:lnTo>
                    <a:lnTo>
                      <a:pt x="81" y="224"/>
                    </a:lnTo>
                    <a:lnTo>
                      <a:pt x="72" y="219"/>
                    </a:lnTo>
                    <a:lnTo>
                      <a:pt x="58" y="215"/>
                    </a:lnTo>
                    <a:lnTo>
                      <a:pt x="49" y="210"/>
                    </a:lnTo>
                    <a:lnTo>
                      <a:pt x="40" y="201"/>
                    </a:lnTo>
                    <a:lnTo>
                      <a:pt x="36" y="197"/>
                    </a:lnTo>
                    <a:lnTo>
                      <a:pt x="27" y="188"/>
                    </a:lnTo>
                    <a:lnTo>
                      <a:pt x="18" y="179"/>
                    </a:lnTo>
                    <a:lnTo>
                      <a:pt x="13" y="170"/>
                    </a:lnTo>
                    <a:lnTo>
                      <a:pt x="9" y="156"/>
                    </a:lnTo>
                    <a:lnTo>
                      <a:pt x="4" y="147"/>
                    </a:lnTo>
                    <a:lnTo>
                      <a:pt x="4" y="138"/>
                    </a:lnTo>
                    <a:lnTo>
                      <a:pt x="0" y="125"/>
                    </a:lnTo>
                    <a:lnTo>
                      <a:pt x="0" y="116"/>
                    </a:lnTo>
                    <a:lnTo>
                      <a:pt x="0" y="102"/>
                    </a:lnTo>
                    <a:lnTo>
                      <a:pt x="4" y="89"/>
                    </a:lnTo>
                    <a:lnTo>
                      <a:pt x="4" y="80"/>
                    </a:lnTo>
                    <a:lnTo>
                      <a:pt x="9" y="66"/>
                    </a:lnTo>
                    <a:lnTo>
                      <a:pt x="13" y="57"/>
                    </a:lnTo>
                    <a:lnTo>
                      <a:pt x="18" y="49"/>
                    </a:lnTo>
                    <a:lnTo>
                      <a:pt x="27" y="40"/>
                    </a:lnTo>
                    <a:lnTo>
                      <a:pt x="36" y="31"/>
                    </a:lnTo>
                    <a:lnTo>
                      <a:pt x="40" y="27"/>
                    </a:lnTo>
                    <a:lnTo>
                      <a:pt x="49" y="18"/>
                    </a:lnTo>
                    <a:lnTo>
                      <a:pt x="58" y="13"/>
                    </a:lnTo>
                    <a:lnTo>
                      <a:pt x="72" y="9"/>
                    </a:lnTo>
                    <a:lnTo>
                      <a:pt x="81" y="4"/>
                    </a:lnTo>
                    <a:lnTo>
                      <a:pt x="95" y="0"/>
                    </a:lnTo>
                    <a:lnTo>
                      <a:pt x="104" y="0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197" name="Freeform 53"/>
              <p:cNvSpPr>
                <a:spLocks/>
              </p:cNvSpPr>
              <p:nvPr/>
            </p:nvSpPr>
            <p:spPr bwMode="auto">
              <a:xfrm>
                <a:off x="5472751" y="5269667"/>
                <a:ext cx="400087" cy="473338"/>
              </a:xfrm>
              <a:custGeom>
                <a:avLst/>
                <a:gdLst>
                  <a:gd name="T0" fmla="*/ 2147483646 w 578"/>
                  <a:gd name="T1" fmla="*/ 0 h 844"/>
                  <a:gd name="T2" fmla="*/ 2147483646 w 578"/>
                  <a:gd name="T3" fmla="*/ 2147483646 h 844"/>
                  <a:gd name="T4" fmla="*/ 2147483646 w 578"/>
                  <a:gd name="T5" fmla="*/ 2147483646 h 844"/>
                  <a:gd name="T6" fmla="*/ 0 w 578"/>
                  <a:gd name="T7" fmla="*/ 2147483646 h 844"/>
                  <a:gd name="T8" fmla="*/ 0 w 578"/>
                  <a:gd name="T9" fmla="*/ 2147483646 h 844"/>
                  <a:gd name="T10" fmla="*/ 2147483646 w 578"/>
                  <a:gd name="T11" fmla="*/ 2147483646 h 844"/>
                  <a:gd name="T12" fmla="*/ 2147483646 w 578"/>
                  <a:gd name="T13" fmla="*/ 2147483646 h 844"/>
                  <a:gd name="T14" fmla="*/ 2147483646 w 578"/>
                  <a:gd name="T15" fmla="*/ 2147483646 h 844"/>
                  <a:gd name="T16" fmla="*/ 2147483646 w 578"/>
                  <a:gd name="T17" fmla="*/ 2147483646 h 844"/>
                  <a:gd name="T18" fmla="*/ 2147483646 w 578"/>
                  <a:gd name="T19" fmla="*/ 2147483646 h 844"/>
                  <a:gd name="T20" fmla="*/ 2147483646 w 578"/>
                  <a:gd name="T21" fmla="*/ 2147483646 h 844"/>
                  <a:gd name="T22" fmla="*/ 2147483646 w 578"/>
                  <a:gd name="T23" fmla="*/ 2147483646 h 844"/>
                  <a:gd name="T24" fmla="*/ 2147483646 w 578"/>
                  <a:gd name="T25" fmla="*/ 2147483646 h 844"/>
                  <a:gd name="T26" fmla="*/ 2147483646 w 578"/>
                  <a:gd name="T27" fmla="*/ 2147483646 h 844"/>
                  <a:gd name="T28" fmla="*/ 2147483646 w 578"/>
                  <a:gd name="T29" fmla="*/ 2147483646 h 844"/>
                  <a:gd name="T30" fmla="*/ 2147483646 w 578"/>
                  <a:gd name="T31" fmla="*/ 2147483646 h 844"/>
                  <a:gd name="T32" fmla="*/ 2147483646 w 578"/>
                  <a:gd name="T33" fmla="*/ 2147483646 h 844"/>
                  <a:gd name="T34" fmla="*/ 2147483646 w 578"/>
                  <a:gd name="T35" fmla="*/ 2147483646 h 844"/>
                  <a:gd name="T36" fmla="*/ 2147483646 w 578"/>
                  <a:gd name="T37" fmla="*/ 2147483646 h 844"/>
                  <a:gd name="T38" fmla="*/ 2147483646 w 578"/>
                  <a:gd name="T39" fmla="*/ 2147483646 h 844"/>
                  <a:gd name="T40" fmla="*/ 2147483646 w 578"/>
                  <a:gd name="T41" fmla="*/ 2147483646 h 844"/>
                  <a:gd name="T42" fmla="*/ 2147483646 w 578"/>
                  <a:gd name="T43" fmla="*/ 2147483646 h 844"/>
                  <a:gd name="T44" fmla="*/ 2147483646 w 578"/>
                  <a:gd name="T45" fmla="*/ 2147483646 h 844"/>
                  <a:gd name="T46" fmla="*/ 2147483646 w 578"/>
                  <a:gd name="T47" fmla="*/ 2147483646 h 844"/>
                  <a:gd name="T48" fmla="*/ 2147483646 w 578"/>
                  <a:gd name="T49" fmla="*/ 2147483646 h 844"/>
                  <a:gd name="T50" fmla="*/ 2147483646 w 578"/>
                  <a:gd name="T51" fmla="*/ 2147483646 h 844"/>
                  <a:gd name="T52" fmla="*/ 2147483646 w 578"/>
                  <a:gd name="T53" fmla="*/ 2147483646 h 844"/>
                  <a:gd name="T54" fmla="*/ 2147483646 w 578"/>
                  <a:gd name="T55" fmla="*/ 2147483646 h 844"/>
                  <a:gd name="T56" fmla="*/ 2147483646 w 578"/>
                  <a:gd name="T57" fmla="*/ 2147483646 h 844"/>
                  <a:gd name="T58" fmla="*/ 2147483646 w 578"/>
                  <a:gd name="T59" fmla="*/ 2147483646 h 844"/>
                  <a:gd name="T60" fmla="*/ 2147483646 w 578"/>
                  <a:gd name="T61" fmla="*/ 2147483646 h 844"/>
                  <a:gd name="T62" fmla="*/ 2147483646 w 578"/>
                  <a:gd name="T63" fmla="*/ 0 h 844"/>
                  <a:gd name="T64" fmla="*/ 2147483646 w 578"/>
                  <a:gd name="T65" fmla="*/ 0 h 84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578"/>
                  <a:gd name="T100" fmla="*/ 0 h 844"/>
                  <a:gd name="T101" fmla="*/ 578 w 578"/>
                  <a:gd name="T102" fmla="*/ 844 h 844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578" h="844">
                    <a:moveTo>
                      <a:pt x="82" y="0"/>
                    </a:moveTo>
                    <a:lnTo>
                      <a:pt x="68" y="0"/>
                    </a:lnTo>
                    <a:lnTo>
                      <a:pt x="54" y="8"/>
                    </a:lnTo>
                    <a:lnTo>
                      <a:pt x="41" y="13"/>
                    </a:lnTo>
                    <a:lnTo>
                      <a:pt x="27" y="26"/>
                    </a:lnTo>
                    <a:lnTo>
                      <a:pt x="18" y="35"/>
                    </a:lnTo>
                    <a:lnTo>
                      <a:pt x="9" y="49"/>
                    </a:lnTo>
                    <a:lnTo>
                      <a:pt x="0" y="62"/>
                    </a:lnTo>
                    <a:lnTo>
                      <a:pt x="0" y="76"/>
                    </a:lnTo>
                    <a:lnTo>
                      <a:pt x="0" y="402"/>
                    </a:lnTo>
                    <a:lnTo>
                      <a:pt x="0" y="411"/>
                    </a:lnTo>
                    <a:lnTo>
                      <a:pt x="6" y="414"/>
                    </a:lnTo>
                    <a:lnTo>
                      <a:pt x="6" y="423"/>
                    </a:lnTo>
                    <a:lnTo>
                      <a:pt x="9" y="428"/>
                    </a:lnTo>
                    <a:lnTo>
                      <a:pt x="15" y="437"/>
                    </a:lnTo>
                    <a:lnTo>
                      <a:pt x="18" y="441"/>
                    </a:lnTo>
                    <a:lnTo>
                      <a:pt x="27" y="450"/>
                    </a:lnTo>
                    <a:lnTo>
                      <a:pt x="32" y="455"/>
                    </a:lnTo>
                    <a:lnTo>
                      <a:pt x="41" y="459"/>
                    </a:lnTo>
                    <a:lnTo>
                      <a:pt x="45" y="464"/>
                    </a:lnTo>
                    <a:lnTo>
                      <a:pt x="54" y="468"/>
                    </a:lnTo>
                    <a:lnTo>
                      <a:pt x="63" y="473"/>
                    </a:lnTo>
                    <a:lnTo>
                      <a:pt x="73" y="477"/>
                    </a:lnTo>
                    <a:lnTo>
                      <a:pt x="77" y="477"/>
                    </a:lnTo>
                    <a:lnTo>
                      <a:pt x="86" y="482"/>
                    </a:lnTo>
                    <a:lnTo>
                      <a:pt x="95" y="482"/>
                    </a:lnTo>
                    <a:lnTo>
                      <a:pt x="95" y="129"/>
                    </a:lnTo>
                    <a:lnTo>
                      <a:pt x="145" y="129"/>
                    </a:lnTo>
                    <a:lnTo>
                      <a:pt x="145" y="844"/>
                    </a:lnTo>
                    <a:lnTo>
                      <a:pt x="271" y="844"/>
                    </a:lnTo>
                    <a:lnTo>
                      <a:pt x="271" y="375"/>
                    </a:lnTo>
                    <a:lnTo>
                      <a:pt x="316" y="375"/>
                    </a:lnTo>
                    <a:lnTo>
                      <a:pt x="316" y="432"/>
                    </a:lnTo>
                    <a:lnTo>
                      <a:pt x="316" y="567"/>
                    </a:lnTo>
                    <a:lnTo>
                      <a:pt x="316" y="719"/>
                    </a:lnTo>
                    <a:lnTo>
                      <a:pt x="316" y="844"/>
                    </a:lnTo>
                    <a:lnTo>
                      <a:pt x="434" y="844"/>
                    </a:lnTo>
                    <a:lnTo>
                      <a:pt x="434" y="129"/>
                    </a:lnTo>
                    <a:lnTo>
                      <a:pt x="483" y="129"/>
                    </a:lnTo>
                    <a:lnTo>
                      <a:pt x="483" y="473"/>
                    </a:lnTo>
                    <a:lnTo>
                      <a:pt x="492" y="468"/>
                    </a:lnTo>
                    <a:lnTo>
                      <a:pt x="498" y="468"/>
                    </a:lnTo>
                    <a:lnTo>
                      <a:pt x="506" y="468"/>
                    </a:lnTo>
                    <a:lnTo>
                      <a:pt x="515" y="464"/>
                    </a:lnTo>
                    <a:lnTo>
                      <a:pt x="524" y="459"/>
                    </a:lnTo>
                    <a:lnTo>
                      <a:pt x="533" y="459"/>
                    </a:lnTo>
                    <a:lnTo>
                      <a:pt x="538" y="455"/>
                    </a:lnTo>
                    <a:lnTo>
                      <a:pt x="547" y="446"/>
                    </a:lnTo>
                    <a:lnTo>
                      <a:pt x="551" y="441"/>
                    </a:lnTo>
                    <a:lnTo>
                      <a:pt x="560" y="437"/>
                    </a:lnTo>
                    <a:lnTo>
                      <a:pt x="565" y="428"/>
                    </a:lnTo>
                    <a:lnTo>
                      <a:pt x="569" y="423"/>
                    </a:lnTo>
                    <a:lnTo>
                      <a:pt x="574" y="414"/>
                    </a:lnTo>
                    <a:lnTo>
                      <a:pt x="574" y="411"/>
                    </a:lnTo>
                    <a:lnTo>
                      <a:pt x="578" y="402"/>
                    </a:lnTo>
                    <a:lnTo>
                      <a:pt x="578" y="397"/>
                    </a:lnTo>
                    <a:lnTo>
                      <a:pt x="578" y="70"/>
                    </a:lnTo>
                    <a:lnTo>
                      <a:pt x="578" y="58"/>
                    </a:lnTo>
                    <a:lnTo>
                      <a:pt x="574" y="44"/>
                    </a:lnTo>
                    <a:lnTo>
                      <a:pt x="565" y="31"/>
                    </a:lnTo>
                    <a:lnTo>
                      <a:pt x="551" y="22"/>
                    </a:lnTo>
                    <a:lnTo>
                      <a:pt x="542" y="13"/>
                    </a:lnTo>
                    <a:lnTo>
                      <a:pt x="529" y="4"/>
                    </a:lnTo>
                    <a:lnTo>
                      <a:pt x="515" y="0"/>
                    </a:lnTo>
                    <a:lnTo>
                      <a:pt x="501" y="0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198" name="文本框 18"/>
              <p:cNvSpPr txBox="1">
                <a:spLocks noChangeArrowheads="1"/>
              </p:cNvSpPr>
              <p:nvPr/>
            </p:nvSpPr>
            <p:spPr bwMode="auto">
              <a:xfrm>
                <a:off x="5387178" y="5763658"/>
                <a:ext cx="559559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4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业务员</a:t>
                </a:r>
              </a:p>
            </p:txBody>
          </p:sp>
        </p:grpSp>
        <p:grpSp>
          <p:nvGrpSpPr>
            <p:cNvPr id="49164" name="组合 53"/>
            <p:cNvGrpSpPr>
              <a:grpSpLocks/>
            </p:cNvGrpSpPr>
            <p:nvPr/>
          </p:nvGrpSpPr>
          <p:grpSpPr bwMode="auto">
            <a:xfrm>
              <a:off x="591740" y="4057567"/>
              <a:ext cx="559559" cy="855679"/>
              <a:chOff x="5387178" y="4973648"/>
              <a:chExt cx="559559" cy="855679"/>
            </a:xfrm>
          </p:grpSpPr>
          <p:sp>
            <p:nvSpPr>
              <p:cNvPr id="49193" name="Freeform 49"/>
              <p:cNvSpPr>
                <a:spLocks/>
              </p:cNvSpPr>
              <p:nvPr/>
            </p:nvSpPr>
            <p:spPr bwMode="auto">
              <a:xfrm>
                <a:off x="5590424" y="4973648"/>
                <a:ext cx="160588" cy="125591"/>
              </a:xfrm>
              <a:custGeom>
                <a:avLst/>
                <a:gdLst>
                  <a:gd name="T0" fmla="*/ 2147483646 w 229"/>
                  <a:gd name="T1" fmla="*/ 0 h 228"/>
                  <a:gd name="T2" fmla="*/ 2147483646 w 229"/>
                  <a:gd name="T3" fmla="*/ 2147483646 h 228"/>
                  <a:gd name="T4" fmla="*/ 2147483646 w 229"/>
                  <a:gd name="T5" fmla="*/ 2147483646 h 228"/>
                  <a:gd name="T6" fmla="*/ 2147483646 w 229"/>
                  <a:gd name="T7" fmla="*/ 2147483646 h 228"/>
                  <a:gd name="T8" fmla="*/ 2147483646 w 229"/>
                  <a:gd name="T9" fmla="*/ 2147483646 h 228"/>
                  <a:gd name="T10" fmla="*/ 2147483646 w 229"/>
                  <a:gd name="T11" fmla="*/ 2147483646 h 228"/>
                  <a:gd name="T12" fmla="*/ 2147483646 w 229"/>
                  <a:gd name="T13" fmla="*/ 2147483646 h 228"/>
                  <a:gd name="T14" fmla="*/ 2147483646 w 229"/>
                  <a:gd name="T15" fmla="*/ 2147483646 h 228"/>
                  <a:gd name="T16" fmla="*/ 2147483646 w 229"/>
                  <a:gd name="T17" fmla="*/ 2147483646 h 228"/>
                  <a:gd name="T18" fmla="*/ 2147483646 w 229"/>
                  <a:gd name="T19" fmla="*/ 2147483646 h 228"/>
                  <a:gd name="T20" fmla="*/ 2147483646 w 229"/>
                  <a:gd name="T21" fmla="*/ 2147483646 h 228"/>
                  <a:gd name="T22" fmla="*/ 2147483646 w 229"/>
                  <a:gd name="T23" fmla="*/ 2147483646 h 228"/>
                  <a:gd name="T24" fmla="*/ 2147483646 w 229"/>
                  <a:gd name="T25" fmla="*/ 2147483646 h 228"/>
                  <a:gd name="T26" fmla="*/ 2147483646 w 229"/>
                  <a:gd name="T27" fmla="*/ 2147483646 h 228"/>
                  <a:gd name="T28" fmla="*/ 2147483646 w 229"/>
                  <a:gd name="T29" fmla="*/ 2147483646 h 228"/>
                  <a:gd name="T30" fmla="*/ 2147483646 w 229"/>
                  <a:gd name="T31" fmla="*/ 2147483646 h 228"/>
                  <a:gd name="T32" fmla="*/ 2147483646 w 229"/>
                  <a:gd name="T33" fmla="*/ 2147483646 h 228"/>
                  <a:gd name="T34" fmla="*/ 2147483646 w 229"/>
                  <a:gd name="T35" fmla="*/ 2147483646 h 228"/>
                  <a:gd name="T36" fmla="*/ 2147483646 w 229"/>
                  <a:gd name="T37" fmla="*/ 2147483646 h 228"/>
                  <a:gd name="T38" fmla="*/ 2147483646 w 229"/>
                  <a:gd name="T39" fmla="*/ 2147483646 h 228"/>
                  <a:gd name="T40" fmla="*/ 2147483646 w 229"/>
                  <a:gd name="T41" fmla="*/ 2147483646 h 228"/>
                  <a:gd name="T42" fmla="*/ 2147483646 w 229"/>
                  <a:gd name="T43" fmla="*/ 2147483646 h 228"/>
                  <a:gd name="T44" fmla="*/ 2147483646 w 229"/>
                  <a:gd name="T45" fmla="*/ 2147483646 h 228"/>
                  <a:gd name="T46" fmla="*/ 0 w 229"/>
                  <a:gd name="T47" fmla="*/ 2147483646 h 228"/>
                  <a:gd name="T48" fmla="*/ 0 w 229"/>
                  <a:gd name="T49" fmla="*/ 2147483646 h 228"/>
                  <a:gd name="T50" fmla="*/ 2147483646 w 229"/>
                  <a:gd name="T51" fmla="*/ 2147483646 h 228"/>
                  <a:gd name="T52" fmla="*/ 2147483646 w 229"/>
                  <a:gd name="T53" fmla="*/ 2147483646 h 228"/>
                  <a:gd name="T54" fmla="*/ 2147483646 w 229"/>
                  <a:gd name="T55" fmla="*/ 2147483646 h 228"/>
                  <a:gd name="T56" fmla="*/ 2147483646 w 229"/>
                  <a:gd name="T57" fmla="*/ 2147483646 h 228"/>
                  <a:gd name="T58" fmla="*/ 2147483646 w 229"/>
                  <a:gd name="T59" fmla="*/ 2147483646 h 228"/>
                  <a:gd name="T60" fmla="*/ 2147483646 w 229"/>
                  <a:gd name="T61" fmla="*/ 2147483646 h 228"/>
                  <a:gd name="T62" fmla="*/ 2147483646 w 229"/>
                  <a:gd name="T63" fmla="*/ 0 h 22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229"/>
                  <a:gd name="T97" fmla="*/ 0 h 228"/>
                  <a:gd name="T98" fmla="*/ 229 w 229"/>
                  <a:gd name="T99" fmla="*/ 228 h 228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229" h="228">
                    <a:moveTo>
                      <a:pt x="117" y="0"/>
                    </a:moveTo>
                    <a:lnTo>
                      <a:pt x="125" y="0"/>
                    </a:lnTo>
                    <a:lnTo>
                      <a:pt x="134" y="0"/>
                    </a:lnTo>
                    <a:lnTo>
                      <a:pt x="148" y="4"/>
                    </a:lnTo>
                    <a:lnTo>
                      <a:pt x="157" y="9"/>
                    </a:lnTo>
                    <a:lnTo>
                      <a:pt x="171" y="13"/>
                    </a:lnTo>
                    <a:lnTo>
                      <a:pt x="180" y="18"/>
                    </a:lnTo>
                    <a:lnTo>
                      <a:pt x="189" y="27"/>
                    </a:lnTo>
                    <a:lnTo>
                      <a:pt x="198" y="31"/>
                    </a:lnTo>
                    <a:lnTo>
                      <a:pt x="202" y="40"/>
                    </a:lnTo>
                    <a:lnTo>
                      <a:pt x="211" y="49"/>
                    </a:lnTo>
                    <a:lnTo>
                      <a:pt x="216" y="57"/>
                    </a:lnTo>
                    <a:lnTo>
                      <a:pt x="220" y="66"/>
                    </a:lnTo>
                    <a:lnTo>
                      <a:pt x="225" y="80"/>
                    </a:lnTo>
                    <a:lnTo>
                      <a:pt x="225" y="89"/>
                    </a:lnTo>
                    <a:lnTo>
                      <a:pt x="229" y="102"/>
                    </a:lnTo>
                    <a:lnTo>
                      <a:pt x="229" y="116"/>
                    </a:lnTo>
                    <a:lnTo>
                      <a:pt x="229" y="125"/>
                    </a:lnTo>
                    <a:lnTo>
                      <a:pt x="225" y="138"/>
                    </a:lnTo>
                    <a:lnTo>
                      <a:pt x="225" y="147"/>
                    </a:lnTo>
                    <a:lnTo>
                      <a:pt x="220" y="156"/>
                    </a:lnTo>
                    <a:lnTo>
                      <a:pt x="216" y="170"/>
                    </a:lnTo>
                    <a:lnTo>
                      <a:pt x="211" y="179"/>
                    </a:lnTo>
                    <a:lnTo>
                      <a:pt x="202" y="188"/>
                    </a:lnTo>
                    <a:lnTo>
                      <a:pt x="198" y="197"/>
                    </a:lnTo>
                    <a:lnTo>
                      <a:pt x="189" y="201"/>
                    </a:lnTo>
                    <a:lnTo>
                      <a:pt x="180" y="210"/>
                    </a:lnTo>
                    <a:lnTo>
                      <a:pt x="171" y="215"/>
                    </a:lnTo>
                    <a:lnTo>
                      <a:pt x="157" y="219"/>
                    </a:lnTo>
                    <a:lnTo>
                      <a:pt x="148" y="224"/>
                    </a:lnTo>
                    <a:lnTo>
                      <a:pt x="134" y="224"/>
                    </a:lnTo>
                    <a:lnTo>
                      <a:pt x="125" y="228"/>
                    </a:lnTo>
                    <a:lnTo>
                      <a:pt x="117" y="228"/>
                    </a:lnTo>
                    <a:lnTo>
                      <a:pt x="104" y="228"/>
                    </a:lnTo>
                    <a:lnTo>
                      <a:pt x="95" y="224"/>
                    </a:lnTo>
                    <a:lnTo>
                      <a:pt x="81" y="224"/>
                    </a:lnTo>
                    <a:lnTo>
                      <a:pt x="72" y="219"/>
                    </a:lnTo>
                    <a:lnTo>
                      <a:pt x="58" y="215"/>
                    </a:lnTo>
                    <a:lnTo>
                      <a:pt x="49" y="210"/>
                    </a:lnTo>
                    <a:lnTo>
                      <a:pt x="40" y="201"/>
                    </a:lnTo>
                    <a:lnTo>
                      <a:pt x="36" y="197"/>
                    </a:lnTo>
                    <a:lnTo>
                      <a:pt x="27" y="188"/>
                    </a:lnTo>
                    <a:lnTo>
                      <a:pt x="18" y="179"/>
                    </a:lnTo>
                    <a:lnTo>
                      <a:pt x="13" y="170"/>
                    </a:lnTo>
                    <a:lnTo>
                      <a:pt x="9" y="156"/>
                    </a:lnTo>
                    <a:lnTo>
                      <a:pt x="4" y="147"/>
                    </a:lnTo>
                    <a:lnTo>
                      <a:pt x="4" y="138"/>
                    </a:lnTo>
                    <a:lnTo>
                      <a:pt x="0" y="125"/>
                    </a:lnTo>
                    <a:lnTo>
                      <a:pt x="0" y="116"/>
                    </a:lnTo>
                    <a:lnTo>
                      <a:pt x="0" y="102"/>
                    </a:lnTo>
                    <a:lnTo>
                      <a:pt x="4" y="89"/>
                    </a:lnTo>
                    <a:lnTo>
                      <a:pt x="4" y="80"/>
                    </a:lnTo>
                    <a:lnTo>
                      <a:pt x="9" y="66"/>
                    </a:lnTo>
                    <a:lnTo>
                      <a:pt x="13" y="57"/>
                    </a:lnTo>
                    <a:lnTo>
                      <a:pt x="18" y="49"/>
                    </a:lnTo>
                    <a:lnTo>
                      <a:pt x="27" y="40"/>
                    </a:lnTo>
                    <a:lnTo>
                      <a:pt x="36" y="31"/>
                    </a:lnTo>
                    <a:lnTo>
                      <a:pt x="40" y="27"/>
                    </a:lnTo>
                    <a:lnTo>
                      <a:pt x="49" y="18"/>
                    </a:lnTo>
                    <a:lnTo>
                      <a:pt x="58" y="13"/>
                    </a:lnTo>
                    <a:lnTo>
                      <a:pt x="72" y="9"/>
                    </a:lnTo>
                    <a:lnTo>
                      <a:pt x="81" y="4"/>
                    </a:lnTo>
                    <a:lnTo>
                      <a:pt x="95" y="0"/>
                    </a:lnTo>
                    <a:lnTo>
                      <a:pt x="104" y="0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194" name="Freeform 53"/>
              <p:cNvSpPr>
                <a:spLocks/>
              </p:cNvSpPr>
              <p:nvPr/>
            </p:nvSpPr>
            <p:spPr bwMode="auto">
              <a:xfrm>
                <a:off x="5472751" y="5119892"/>
                <a:ext cx="400087" cy="473338"/>
              </a:xfrm>
              <a:custGeom>
                <a:avLst/>
                <a:gdLst>
                  <a:gd name="T0" fmla="*/ 2147483646 w 578"/>
                  <a:gd name="T1" fmla="*/ 0 h 844"/>
                  <a:gd name="T2" fmla="*/ 2147483646 w 578"/>
                  <a:gd name="T3" fmla="*/ 2147483646 h 844"/>
                  <a:gd name="T4" fmla="*/ 2147483646 w 578"/>
                  <a:gd name="T5" fmla="*/ 2147483646 h 844"/>
                  <a:gd name="T6" fmla="*/ 0 w 578"/>
                  <a:gd name="T7" fmla="*/ 2147483646 h 844"/>
                  <a:gd name="T8" fmla="*/ 0 w 578"/>
                  <a:gd name="T9" fmla="*/ 2147483646 h 844"/>
                  <a:gd name="T10" fmla="*/ 2147483646 w 578"/>
                  <a:gd name="T11" fmla="*/ 2147483646 h 844"/>
                  <a:gd name="T12" fmla="*/ 2147483646 w 578"/>
                  <a:gd name="T13" fmla="*/ 2147483646 h 844"/>
                  <a:gd name="T14" fmla="*/ 2147483646 w 578"/>
                  <a:gd name="T15" fmla="*/ 2147483646 h 844"/>
                  <a:gd name="T16" fmla="*/ 2147483646 w 578"/>
                  <a:gd name="T17" fmla="*/ 2147483646 h 844"/>
                  <a:gd name="T18" fmla="*/ 2147483646 w 578"/>
                  <a:gd name="T19" fmla="*/ 2147483646 h 844"/>
                  <a:gd name="T20" fmla="*/ 2147483646 w 578"/>
                  <a:gd name="T21" fmla="*/ 2147483646 h 844"/>
                  <a:gd name="T22" fmla="*/ 2147483646 w 578"/>
                  <a:gd name="T23" fmla="*/ 2147483646 h 844"/>
                  <a:gd name="T24" fmla="*/ 2147483646 w 578"/>
                  <a:gd name="T25" fmla="*/ 2147483646 h 844"/>
                  <a:gd name="T26" fmla="*/ 2147483646 w 578"/>
                  <a:gd name="T27" fmla="*/ 2147483646 h 844"/>
                  <a:gd name="T28" fmla="*/ 2147483646 w 578"/>
                  <a:gd name="T29" fmla="*/ 2147483646 h 844"/>
                  <a:gd name="T30" fmla="*/ 2147483646 w 578"/>
                  <a:gd name="T31" fmla="*/ 2147483646 h 844"/>
                  <a:gd name="T32" fmla="*/ 2147483646 w 578"/>
                  <a:gd name="T33" fmla="*/ 2147483646 h 844"/>
                  <a:gd name="T34" fmla="*/ 2147483646 w 578"/>
                  <a:gd name="T35" fmla="*/ 2147483646 h 844"/>
                  <a:gd name="T36" fmla="*/ 2147483646 w 578"/>
                  <a:gd name="T37" fmla="*/ 2147483646 h 844"/>
                  <a:gd name="T38" fmla="*/ 2147483646 w 578"/>
                  <a:gd name="T39" fmla="*/ 2147483646 h 844"/>
                  <a:gd name="T40" fmla="*/ 2147483646 w 578"/>
                  <a:gd name="T41" fmla="*/ 2147483646 h 844"/>
                  <a:gd name="T42" fmla="*/ 2147483646 w 578"/>
                  <a:gd name="T43" fmla="*/ 2147483646 h 844"/>
                  <a:gd name="T44" fmla="*/ 2147483646 w 578"/>
                  <a:gd name="T45" fmla="*/ 2147483646 h 844"/>
                  <a:gd name="T46" fmla="*/ 2147483646 w 578"/>
                  <a:gd name="T47" fmla="*/ 2147483646 h 844"/>
                  <a:gd name="T48" fmla="*/ 2147483646 w 578"/>
                  <a:gd name="T49" fmla="*/ 2147483646 h 844"/>
                  <a:gd name="T50" fmla="*/ 2147483646 w 578"/>
                  <a:gd name="T51" fmla="*/ 2147483646 h 844"/>
                  <a:gd name="T52" fmla="*/ 2147483646 w 578"/>
                  <a:gd name="T53" fmla="*/ 2147483646 h 844"/>
                  <a:gd name="T54" fmla="*/ 2147483646 w 578"/>
                  <a:gd name="T55" fmla="*/ 2147483646 h 844"/>
                  <a:gd name="T56" fmla="*/ 2147483646 w 578"/>
                  <a:gd name="T57" fmla="*/ 2147483646 h 844"/>
                  <a:gd name="T58" fmla="*/ 2147483646 w 578"/>
                  <a:gd name="T59" fmla="*/ 2147483646 h 844"/>
                  <a:gd name="T60" fmla="*/ 2147483646 w 578"/>
                  <a:gd name="T61" fmla="*/ 2147483646 h 844"/>
                  <a:gd name="T62" fmla="*/ 2147483646 w 578"/>
                  <a:gd name="T63" fmla="*/ 0 h 844"/>
                  <a:gd name="T64" fmla="*/ 2147483646 w 578"/>
                  <a:gd name="T65" fmla="*/ 0 h 84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578"/>
                  <a:gd name="T100" fmla="*/ 0 h 844"/>
                  <a:gd name="T101" fmla="*/ 578 w 578"/>
                  <a:gd name="T102" fmla="*/ 844 h 844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578" h="844">
                    <a:moveTo>
                      <a:pt x="82" y="0"/>
                    </a:moveTo>
                    <a:lnTo>
                      <a:pt x="68" y="0"/>
                    </a:lnTo>
                    <a:lnTo>
                      <a:pt x="54" y="8"/>
                    </a:lnTo>
                    <a:lnTo>
                      <a:pt x="41" y="13"/>
                    </a:lnTo>
                    <a:lnTo>
                      <a:pt x="27" y="26"/>
                    </a:lnTo>
                    <a:lnTo>
                      <a:pt x="18" y="35"/>
                    </a:lnTo>
                    <a:lnTo>
                      <a:pt x="9" y="49"/>
                    </a:lnTo>
                    <a:lnTo>
                      <a:pt x="0" y="62"/>
                    </a:lnTo>
                    <a:lnTo>
                      <a:pt x="0" y="76"/>
                    </a:lnTo>
                    <a:lnTo>
                      <a:pt x="0" y="402"/>
                    </a:lnTo>
                    <a:lnTo>
                      <a:pt x="0" y="411"/>
                    </a:lnTo>
                    <a:lnTo>
                      <a:pt x="6" y="414"/>
                    </a:lnTo>
                    <a:lnTo>
                      <a:pt x="6" y="423"/>
                    </a:lnTo>
                    <a:lnTo>
                      <a:pt x="9" y="428"/>
                    </a:lnTo>
                    <a:lnTo>
                      <a:pt x="15" y="437"/>
                    </a:lnTo>
                    <a:lnTo>
                      <a:pt x="18" y="441"/>
                    </a:lnTo>
                    <a:lnTo>
                      <a:pt x="27" y="450"/>
                    </a:lnTo>
                    <a:lnTo>
                      <a:pt x="32" y="455"/>
                    </a:lnTo>
                    <a:lnTo>
                      <a:pt x="41" y="459"/>
                    </a:lnTo>
                    <a:lnTo>
                      <a:pt x="45" y="464"/>
                    </a:lnTo>
                    <a:lnTo>
                      <a:pt x="54" y="468"/>
                    </a:lnTo>
                    <a:lnTo>
                      <a:pt x="63" y="473"/>
                    </a:lnTo>
                    <a:lnTo>
                      <a:pt x="73" y="477"/>
                    </a:lnTo>
                    <a:lnTo>
                      <a:pt x="77" y="477"/>
                    </a:lnTo>
                    <a:lnTo>
                      <a:pt x="86" y="482"/>
                    </a:lnTo>
                    <a:lnTo>
                      <a:pt x="95" y="482"/>
                    </a:lnTo>
                    <a:lnTo>
                      <a:pt x="95" y="129"/>
                    </a:lnTo>
                    <a:lnTo>
                      <a:pt x="145" y="129"/>
                    </a:lnTo>
                    <a:lnTo>
                      <a:pt x="145" y="844"/>
                    </a:lnTo>
                    <a:lnTo>
                      <a:pt x="271" y="844"/>
                    </a:lnTo>
                    <a:lnTo>
                      <a:pt x="271" y="375"/>
                    </a:lnTo>
                    <a:lnTo>
                      <a:pt x="316" y="375"/>
                    </a:lnTo>
                    <a:lnTo>
                      <a:pt x="316" y="432"/>
                    </a:lnTo>
                    <a:lnTo>
                      <a:pt x="316" y="567"/>
                    </a:lnTo>
                    <a:lnTo>
                      <a:pt x="316" y="719"/>
                    </a:lnTo>
                    <a:lnTo>
                      <a:pt x="316" y="844"/>
                    </a:lnTo>
                    <a:lnTo>
                      <a:pt x="434" y="844"/>
                    </a:lnTo>
                    <a:lnTo>
                      <a:pt x="434" y="129"/>
                    </a:lnTo>
                    <a:lnTo>
                      <a:pt x="483" y="129"/>
                    </a:lnTo>
                    <a:lnTo>
                      <a:pt x="483" y="473"/>
                    </a:lnTo>
                    <a:lnTo>
                      <a:pt x="492" y="468"/>
                    </a:lnTo>
                    <a:lnTo>
                      <a:pt x="498" y="468"/>
                    </a:lnTo>
                    <a:lnTo>
                      <a:pt x="506" y="468"/>
                    </a:lnTo>
                    <a:lnTo>
                      <a:pt x="515" y="464"/>
                    </a:lnTo>
                    <a:lnTo>
                      <a:pt x="524" y="459"/>
                    </a:lnTo>
                    <a:lnTo>
                      <a:pt x="533" y="459"/>
                    </a:lnTo>
                    <a:lnTo>
                      <a:pt x="538" y="455"/>
                    </a:lnTo>
                    <a:lnTo>
                      <a:pt x="547" y="446"/>
                    </a:lnTo>
                    <a:lnTo>
                      <a:pt x="551" y="441"/>
                    </a:lnTo>
                    <a:lnTo>
                      <a:pt x="560" y="437"/>
                    </a:lnTo>
                    <a:lnTo>
                      <a:pt x="565" y="428"/>
                    </a:lnTo>
                    <a:lnTo>
                      <a:pt x="569" y="423"/>
                    </a:lnTo>
                    <a:lnTo>
                      <a:pt x="574" y="414"/>
                    </a:lnTo>
                    <a:lnTo>
                      <a:pt x="574" y="411"/>
                    </a:lnTo>
                    <a:lnTo>
                      <a:pt x="578" y="402"/>
                    </a:lnTo>
                    <a:lnTo>
                      <a:pt x="578" y="397"/>
                    </a:lnTo>
                    <a:lnTo>
                      <a:pt x="578" y="70"/>
                    </a:lnTo>
                    <a:lnTo>
                      <a:pt x="578" y="58"/>
                    </a:lnTo>
                    <a:lnTo>
                      <a:pt x="574" y="44"/>
                    </a:lnTo>
                    <a:lnTo>
                      <a:pt x="565" y="31"/>
                    </a:lnTo>
                    <a:lnTo>
                      <a:pt x="551" y="22"/>
                    </a:lnTo>
                    <a:lnTo>
                      <a:pt x="542" y="13"/>
                    </a:lnTo>
                    <a:lnTo>
                      <a:pt x="529" y="4"/>
                    </a:lnTo>
                    <a:lnTo>
                      <a:pt x="515" y="0"/>
                    </a:lnTo>
                    <a:lnTo>
                      <a:pt x="501" y="0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195" name="文本框 22"/>
              <p:cNvSpPr txBox="1">
                <a:spLocks noChangeArrowheads="1"/>
              </p:cNvSpPr>
              <p:nvPr/>
            </p:nvSpPr>
            <p:spPr bwMode="auto">
              <a:xfrm>
                <a:off x="5387178" y="5613883"/>
                <a:ext cx="559559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4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资金岗</a:t>
                </a:r>
              </a:p>
            </p:txBody>
          </p:sp>
        </p:grpSp>
        <p:sp>
          <p:nvSpPr>
            <p:cNvPr id="49165" name="文本框 26"/>
            <p:cNvSpPr txBox="1">
              <a:spLocks noChangeArrowheads="1"/>
            </p:cNvSpPr>
            <p:nvPr/>
          </p:nvSpPr>
          <p:spPr bwMode="auto">
            <a:xfrm>
              <a:off x="591739" y="6083231"/>
              <a:ext cx="55955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出纳岗</a:t>
              </a:r>
            </a:p>
          </p:txBody>
        </p:sp>
        <p:sp>
          <p:nvSpPr>
            <p:cNvPr id="28" name="矩形 27"/>
            <p:cNvSpPr>
              <a:spLocks noChangeArrowheads="1"/>
            </p:cNvSpPr>
            <p:nvPr/>
          </p:nvSpPr>
          <p:spPr bwMode="auto">
            <a:xfrm>
              <a:off x="1770224" y="1419028"/>
              <a:ext cx="1311241" cy="569979"/>
            </a:xfrm>
            <a:prstGeom prst="rect">
              <a:avLst/>
            </a:prstGeom>
            <a:solidFill>
              <a:srgbClr val="9DC3E6"/>
            </a:solidFill>
            <a:ln>
              <a:noFill/>
            </a:ln>
            <a:effectLst>
              <a:outerShdw blurRad="57150" dist="19050" dir="5400000" algn="ctr" rotWithShape="0">
                <a:srgbClr val="808080">
                  <a:alpha val="62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1400">
                  <a:latin typeface="Times New Roman" panose="02020603050405020304" pitchFamily="18" charset="0"/>
                  <a:ea typeface="微软雅黑" panose="020B0503020204020204" pitchFamily="34" charset="-122"/>
                </a:rPr>
                <a:t>合同</a:t>
              </a:r>
              <a:r>
                <a:rPr lang="en-US" altLang="zh-CN" sz="1400">
                  <a:latin typeface="Times New Roman" panose="02020603050405020304" pitchFamily="18" charset="0"/>
                  <a:ea typeface="微软雅黑" panose="020B0503020204020204" pitchFamily="34" charset="-122"/>
                </a:rPr>
                <a:t>/</a:t>
              </a:r>
              <a:r>
                <a:rPr lang="zh-CN" altLang="en-US" sz="1400">
                  <a:latin typeface="Times New Roman" panose="02020603050405020304" pitchFamily="18" charset="0"/>
                  <a:ea typeface="微软雅黑" panose="020B0503020204020204" pitchFamily="34" charset="-122"/>
                </a:rPr>
                <a:t>订单</a:t>
              </a:r>
            </a:p>
          </p:txBody>
        </p:sp>
        <p:sp>
          <p:nvSpPr>
            <p:cNvPr id="29" name="矩形 28"/>
            <p:cNvSpPr>
              <a:spLocks noChangeArrowheads="1"/>
            </p:cNvSpPr>
            <p:nvPr/>
          </p:nvSpPr>
          <p:spPr bwMode="auto">
            <a:xfrm>
              <a:off x="1770224" y="2714581"/>
              <a:ext cx="1311241" cy="569979"/>
            </a:xfrm>
            <a:prstGeom prst="rect">
              <a:avLst/>
            </a:prstGeom>
            <a:solidFill>
              <a:srgbClr val="9DC3E6"/>
            </a:solidFill>
            <a:ln>
              <a:noFill/>
            </a:ln>
            <a:effectLst>
              <a:outerShdw blurRad="57150" dist="19050" dir="5400000" algn="ctr" rotWithShape="0">
                <a:srgbClr val="808080">
                  <a:alpha val="62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1400">
                  <a:latin typeface="Times New Roman" panose="02020603050405020304" pitchFamily="18" charset="0"/>
                  <a:ea typeface="微软雅黑" panose="020B0503020204020204" pitchFamily="34" charset="-122"/>
                </a:rPr>
                <a:t>付款申请</a:t>
              </a:r>
            </a:p>
          </p:txBody>
        </p:sp>
        <p:sp>
          <p:nvSpPr>
            <p:cNvPr id="30" name="矩形 29"/>
            <p:cNvSpPr>
              <a:spLocks noChangeArrowheads="1"/>
            </p:cNvSpPr>
            <p:nvPr/>
          </p:nvSpPr>
          <p:spPr bwMode="auto">
            <a:xfrm>
              <a:off x="1770224" y="4076817"/>
              <a:ext cx="1311241" cy="569979"/>
            </a:xfrm>
            <a:prstGeom prst="rect">
              <a:avLst/>
            </a:prstGeom>
            <a:solidFill>
              <a:srgbClr val="9DC3E6"/>
            </a:solidFill>
            <a:ln>
              <a:noFill/>
            </a:ln>
            <a:effectLst>
              <a:outerShdw blurRad="57150" dist="19050" dir="5400000" algn="ctr" rotWithShape="0">
                <a:srgbClr val="808080">
                  <a:alpha val="62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defRPr/>
              </a:pPr>
              <a:r>
                <a:rPr lang="zh-CN" altLang="en-US" sz="1400" dirty="0">
                  <a:latin typeface="+mn-lt"/>
                  <a:ea typeface="+mn-ea"/>
                </a:rPr>
                <a:t>付款排程</a:t>
              </a:r>
            </a:p>
          </p:txBody>
        </p:sp>
        <p:sp>
          <p:nvSpPr>
            <p:cNvPr id="31" name="矩形 30"/>
            <p:cNvSpPr>
              <a:spLocks noChangeArrowheads="1"/>
            </p:cNvSpPr>
            <p:nvPr/>
          </p:nvSpPr>
          <p:spPr bwMode="auto">
            <a:xfrm>
              <a:off x="1770224" y="5629576"/>
              <a:ext cx="1311241" cy="569979"/>
            </a:xfrm>
            <a:prstGeom prst="rect">
              <a:avLst/>
            </a:prstGeom>
            <a:solidFill>
              <a:srgbClr val="9DC3E6"/>
            </a:solidFill>
            <a:ln>
              <a:noFill/>
            </a:ln>
            <a:effectLst>
              <a:outerShdw blurRad="57150" dist="19050" dir="5400000" algn="ctr" rotWithShape="0">
                <a:srgbClr val="808080">
                  <a:alpha val="62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1400">
                  <a:latin typeface="Times New Roman" panose="02020603050405020304" pitchFamily="18" charset="0"/>
                  <a:ea typeface="微软雅黑" panose="020B0503020204020204" pitchFamily="34" charset="-122"/>
                </a:rPr>
                <a:t>执行付款</a:t>
              </a:r>
            </a:p>
          </p:txBody>
        </p:sp>
        <p:sp>
          <p:nvSpPr>
            <p:cNvPr id="32" name="矩形 31"/>
            <p:cNvSpPr/>
            <p:nvPr/>
          </p:nvSpPr>
          <p:spPr bwMode="auto">
            <a:xfrm>
              <a:off x="3875195" y="2552637"/>
              <a:ext cx="1857327" cy="100341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200" dirty="0">
                  <a:solidFill>
                    <a:schemeClr val="tx1"/>
                  </a:solidFill>
                  <a:latin typeface="微软雅黑" pitchFamily="34" charset="-122"/>
                </a:rPr>
                <a:t>本期付款</a:t>
              </a:r>
              <a:endParaRPr lang="en-US" altLang="zh-CN" sz="1200" dirty="0">
                <a:solidFill>
                  <a:schemeClr val="tx1"/>
                </a:solidFill>
                <a:latin typeface="微软雅黑" pitchFamily="34" charset="-122"/>
              </a:endParaRPr>
            </a:p>
            <a:p>
              <a:pPr>
                <a:defRPr/>
              </a:pPr>
              <a:r>
                <a:rPr lang="zh-CN" altLang="en-US" sz="1200" dirty="0">
                  <a:solidFill>
                    <a:schemeClr val="tx1"/>
                  </a:solidFill>
                  <a:latin typeface="微软雅黑" pitchFamily="34" charset="-122"/>
                </a:rPr>
                <a:t>要求：</a:t>
              </a:r>
              <a:r>
                <a:rPr lang="en-US" altLang="zh-CN" sz="1200" dirty="0">
                  <a:solidFill>
                    <a:schemeClr val="tx1"/>
                  </a:solidFill>
                  <a:latin typeface="微软雅黑" pitchFamily="34" charset="-122"/>
                </a:rPr>
                <a:t>4000</a:t>
              </a:r>
            </a:p>
          </p:txBody>
        </p:sp>
        <p:sp>
          <p:nvSpPr>
            <p:cNvPr id="33" name="矩形 32"/>
            <p:cNvSpPr/>
            <p:nvPr/>
          </p:nvSpPr>
          <p:spPr bwMode="auto">
            <a:xfrm>
              <a:off x="3878369" y="3932337"/>
              <a:ext cx="1857327" cy="100341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defRPr/>
              </a:pP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资金安排：</a:t>
              </a:r>
              <a:endPara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defRPr/>
              </a:pP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本期付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2000</a:t>
              </a:r>
            </a:p>
            <a:p>
              <a:pPr>
                <a:defRPr/>
              </a:pP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下期付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2000</a:t>
              </a:r>
              <a:endPara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 bwMode="auto">
            <a:xfrm>
              <a:off x="3833921" y="5373958"/>
              <a:ext cx="1857327" cy="10018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defRPr/>
              </a:pP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执行付款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2000</a:t>
              </a:r>
              <a:endPara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下箭头 34"/>
            <p:cNvSpPr>
              <a:spLocks noChangeArrowheads="1"/>
            </p:cNvSpPr>
            <p:nvPr/>
          </p:nvSpPr>
          <p:spPr bwMode="auto">
            <a:xfrm>
              <a:off x="2244874" y="2170004"/>
              <a:ext cx="361941" cy="395335"/>
            </a:xfrm>
            <a:prstGeom prst="downArrow">
              <a:avLst>
                <a:gd name="adj1" fmla="val 50000"/>
                <a:gd name="adj2" fmla="val 50001"/>
              </a:avLst>
            </a:prstGeom>
            <a:solidFill>
              <a:srgbClr val="9DC3E6"/>
            </a:solidFill>
            <a:ln>
              <a:noFill/>
            </a:ln>
            <a:effectLst>
              <a:outerShdw blurRad="57150" dist="19050" dir="5400000" algn="ctr" rotWithShape="0">
                <a:srgbClr val="808080">
                  <a:alpha val="62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zh-CN" altLang="en-US" sz="1400">
                <a:latin typeface="+mn-lt"/>
                <a:ea typeface="+mn-ea"/>
              </a:endParaRPr>
            </a:p>
          </p:txBody>
        </p:sp>
        <p:sp>
          <p:nvSpPr>
            <p:cNvPr id="36" name="下箭头 35"/>
            <p:cNvSpPr>
              <a:spLocks noChangeArrowheads="1"/>
            </p:cNvSpPr>
            <p:nvPr/>
          </p:nvSpPr>
          <p:spPr bwMode="auto">
            <a:xfrm>
              <a:off x="2244874" y="3537004"/>
              <a:ext cx="361941" cy="301661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9DC3E6"/>
            </a:solidFill>
            <a:ln>
              <a:noFill/>
            </a:ln>
            <a:effectLst>
              <a:outerShdw blurRad="57150" dist="19050" dir="5400000" algn="ctr" rotWithShape="0">
                <a:srgbClr val="808080">
                  <a:alpha val="62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zh-CN" altLang="en-US" sz="1400">
                <a:latin typeface="+mn-lt"/>
                <a:ea typeface="+mn-ea"/>
              </a:endParaRPr>
            </a:p>
          </p:txBody>
        </p:sp>
        <p:sp>
          <p:nvSpPr>
            <p:cNvPr id="37" name="下箭头 36"/>
            <p:cNvSpPr>
              <a:spLocks noChangeArrowheads="1"/>
            </p:cNvSpPr>
            <p:nvPr/>
          </p:nvSpPr>
          <p:spPr bwMode="auto">
            <a:xfrm>
              <a:off x="2244874" y="4908766"/>
              <a:ext cx="361941" cy="465192"/>
            </a:xfrm>
            <a:prstGeom prst="downArrow">
              <a:avLst>
                <a:gd name="adj1" fmla="val 50000"/>
                <a:gd name="adj2" fmla="val 50001"/>
              </a:avLst>
            </a:prstGeom>
            <a:solidFill>
              <a:srgbClr val="9DC3E6"/>
            </a:solidFill>
            <a:ln>
              <a:noFill/>
            </a:ln>
            <a:effectLst>
              <a:outerShdw blurRad="57150" dist="19050" dir="5400000" algn="ctr" rotWithShape="0">
                <a:srgbClr val="808080">
                  <a:alpha val="62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zh-CN" altLang="en-US" sz="1400">
                <a:latin typeface="+mn-lt"/>
                <a:ea typeface="+mn-ea"/>
              </a:endParaRPr>
            </a:p>
          </p:txBody>
        </p:sp>
        <p:sp>
          <p:nvSpPr>
            <p:cNvPr id="38" name="右箭头 37"/>
            <p:cNvSpPr>
              <a:spLocks noChangeArrowheads="1"/>
            </p:cNvSpPr>
            <p:nvPr/>
          </p:nvSpPr>
          <p:spPr bwMode="auto">
            <a:xfrm>
              <a:off x="3330696" y="1479360"/>
              <a:ext cx="295267" cy="365168"/>
            </a:xfrm>
            <a:prstGeom prst="rightArrow">
              <a:avLst>
                <a:gd name="adj1" fmla="val 50000"/>
                <a:gd name="adj2" fmla="val 50000"/>
              </a:avLst>
            </a:prstGeom>
            <a:gradFill rotWithShape="1">
              <a:gsLst>
                <a:gs pos="0">
                  <a:srgbClr val="FFC746"/>
                </a:gs>
                <a:gs pos="50000">
                  <a:srgbClr val="FFC600"/>
                </a:gs>
                <a:gs pos="100000">
                  <a:srgbClr val="E5B600"/>
                </a:gs>
              </a:gsLst>
              <a:lin ang="5400000"/>
            </a:gradFill>
            <a:ln>
              <a:noFill/>
            </a:ln>
            <a:effectLst>
              <a:outerShdw blurRad="57150" dist="19050" dir="5400000" algn="ctr" rotWithShape="0">
                <a:srgbClr val="808080">
                  <a:alpha val="62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zh-CN" altLang="en-US" sz="14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右箭头 38"/>
            <p:cNvSpPr>
              <a:spLocks noChangeArrowheads="1"/>
            </p:cNvSpPr>
            <p:nvPr/>
          </p:nvSpPr>
          <p:spPr bwMode="auto">
            <a:xfrm>
              <a:off x="3325934" y="2847947"/>
              <a:ext cx="295267" cy="365168"/>
            </a:xfrm>
            <a:prstGeom prst="rightArrow">
              <a:avLst>
                <a:gd name="adj1" fmla="val 50000"/>
                <a:gd name="adj2" fmla="val 50000"/>
              </a:avLst>
            </a:prstGeom>
            <a:gradFill rotWithShape="1">
              <a:gsLst>
                <a:gs pos="0">
                  <a:srgbClr val="FFC746"/>
                </a:gs>
                <a:gs pos="50000">
                  <a:srgbClr val="FFC600"/>
                </a:gs>
                <a:gs pos="100000">
                  <a:srgbClr val="E5B600"/>
                </a:gs>
              </a:gsLst>
              <a:lin ang="5400000"/>
            </a:gradFill>
            <a:ln>
              <a:noFill/>
            </a:ln>
            <a:effectLst>
              <a:outerShdw blurRad="57150" dist="19050" dir="5400000" algn="ctr" rotWithShape="0">
                <a:srgbClr val="808080">
                  <a:alpha val="62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zh-CN" altLang="en-US" sz="14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右箭头 39"/>
            <p:cNvSpPr>
              <a:spLocks noChangeArrowheads="1"/>
            </p:cNvSpPr>
            <p:nvPr/>
          </p:nvSpPr>
          <p:spPr bwMode="auto">
            <a:xfrm>
              <a:off x="3325934" y="4149851"/>
              <a:ext cx="295267" cy="363580"/>
            </a:xfrm>
            <a:prstGeom prst="rightArrow">
              <a:avLst>
                <a:gd name="adj1" fmla="val 50000"/>
                <a:gd name="adj2" fmla="val 50000"/>
              </a:avLst>
            </a:prstGeom>
            <a:gradFill rotWithShape="1">
              <a:gsLst>
                <a:gs pos="0">
                  <a:srgbClr val="FFC746"/>
                </a:gs>
                <a:gs pos="50000">
                  <a:srgbClr val="FFC600"/>
                </a:gs>
                <a:gs pos="100000">
                  <a:srgbClr val="E5B600"/>
                </a:gs>
              </a:gsLst>
              <a:lin ang="5400000"/>
            </a:gradFill>
            <a:ln>
              <a:noFill/>
            </a:ln>
            <a:effectLst>
              <a:outerShdw blurRad="57150" dist="19050" dir="5400000" algn="ctr" rotWithShape="0">
                <a:srgbClr val="808080">
                  <a:alpha val="62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zh-CN" altLang="en-US" sz="14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" name="右箭头 40"/>
            <p:cNvSpPr>
              <a:spLocks noChangeArrowheads="1"/>
            </p:cNvSpPr>
            <p:nvPr/>
          </p:nvSpPr>
          <p:spPr bwMode="auto">
            <a:xfrm>
              <a:off x="3325934" y="5732775"/>
              <a:ext cx="295267" cy="365168"/>
            </a:xfrm>
            <a:prstGeom prst="rightArrow">
              <a:avLst>
                <a:gd name="adj1" fmla="val 50000"/>
                <a:gd name="adj2" fmla="val 50000"/>
              </a:avLst>
            </a:prstGeom>
            <a:gradFill rotWithShape="1">
              <a:gsLst>
                <a:gs pos="0">
                  <a:srgbClr val="FFC746"/>
                </a:gs>
                <a:gs pos="50000">
                  <a:srgbClr val="FFC600"/>
                </a:gs>
                <a:gs pos="100000">
                  <a:srgbClr val="E5B600"/>
                </a:gs>
              </a:gsLst>
              <a:lin ang="5400000"/>
            </a:gradFill>
            <a:ln>
              <a:noFill/>
            </a:ln>
            <a:effectLst>
              <a:outerShdw blurRad="57150" dist="19050" dir="5400000" algn="ctr" rotWithShape="0">
                <a:srgbClr val="808080">
                  <a:alpha val="62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zh-CN" altLang="en-US" sz="14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2" name="七边形 41"/>
            <p:cNvSpPr>
              <a:spLocks/>
            </p:cNvSpPr>
            <p:nvPr/>
          </p:nvSpPr>
          <p:spPr bwMode="auto">
            <a:xfrm>
              <a:off x="8836004" y="1250733"/>
              <a:ext cx="1257268" cy="809721"/>
            </a:xfrm>
            <a:custGeom>
              <a:avLst/>
              <a:gdLst>
                <a:gd name="T0" fmla="*/ -3 w 1257268"/>
                <a:gd name="T1" fmla="*/ 520737 h 809721"/>
                <a:gd name="T2" fmla="*/ 124508 w 1257268"/>
                <a:gd name="T3" fmla="*/ 160376 h 809721"/>
                <a:gd name="T4" fmla="*/ 628634 w 1257268"/>
                <a:gd name="T5" fmla="*/ 0 h 809721"/>
                <a:gd name="T6" fmla="*/ 1132760 w 1257268"/>
                <a:gd name="T7" fmla="*/ 160376 h 809721"/>
                <a:gd name="T8" fmla="*/ 1257271 w 1257268"/>
                <a:gd name="T9" fmla="*/ 520737 h 809721"/>
                <a:gd name="T10" fmla="*/ 908401 w 1257268"/>
                <a:gd name="T11" fmla="*/ 809725 h 809721"/>
                <a:gd name="T12" fmla="*/ 348867 w 1257268"/>
                <a:gd name="T13" fmla="*/ 809725 h 809721"/>
                <a:gd name="T14" fmla="*/ -3 w 1257268"/>
                <a:gd name="T15" fmla="*/ 520737 h 80972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57268"/>
                <a:gd name="T25" fmla="*/ 0 h 809721"/>
                <a:gd name="T26" fmla="*/ 1257268 w 1257268"/>
                <a:gd name="T27" fmla="*/ 809721 h 80972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57268" h="809721">
                  <a:moveTo>
                    <a:pt x="-3" y="520737"/>
                  </a:moveTo>
                  <a:lnTo>
                    <a:pt x="124508" y="160376"/>
                  </a:lnTo>
                  <a:lnTo>
                    <a:pt x="628634" y="0"/>
                  </a:lnTo>
                  <a:lnTo>
                    <a:pt x="1132760" y="160376"/>
                  </a:lnTo>
                  <a:lnTo>
                    <a:pt x="1257271" y="520737"/>
                  </a:lnTo>
                  <a:lnTo>
                    <a:pt x="908401" y="809725"/>
                  </a:lnTo>
                  <a:lnTo>
                    <a:pt x="348867" y="809725"/>
                  </a:lnTo>
                  <a:lnTo>
                    <a:pt x="-3" y="520737"/>
                  </a:lnTo>
                  <a:close/>
                </a:path>
              </a:pathLst>
            </a:custGeom>
            <a:gradFill rotWithShape="1">
              <a:gsLst>
                <a:gs pos="0">
                  <a:srgbClr val="81B861"/>
                </a:gs>
                <a:gs pos="50000">
                  <a:srgbClr val="6FB242"/>
                </a:gs>
                <a:gs pos="100000">
                  <a:srgbClr val="61A235"/>
                </a:gs>
              </a:gsLst>
              <a:lin ang="5400000"/>
            </a:gradFill>
            <a:ln>
              <a:noFill/>
            </a:ln>
            <a:effectLst>
              <a:outerShdw blurRad="57150" dist="19050" dir="5400000" algn="ctr" rotWithShape="0">
                <a:srgbClr val="808080">
                  <a:alpha val="62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1400">
                  <a:solidFill>
                    <a:srgbClr val="FFFF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远期资金需求</a:t>
              </a:r>
            </a:p>
          </p:txBody>
        </p:sp>
        <p:sp>
          <p:nvSpPr>
            <p:cNvPr id="43" name="六边形 42"/>
            <p:cNvSpPr>
              <a:spLocks noChangeArrowheads="1"/>
            </p:cNvSpPr>
            <p:nvPr/>
          </p:nvSpPr>
          <p:spPr bwMode="auto">
            <a:xfrm>
              <a:off x="6542126" y="2657425"/>
              <a:ext cx="1035023" cy="792256"/>
            </a:xfrm>
            <a:prstGeom prst="hexagon">
              <a:avLst>
                <a:gd name="adj" fmla="val 24997"/>
                <a:gd name="vf" fmla="val 115470"/>
              </a:avLst>
            </a:prstGeom>
            <a:gradFill rotWithShape="1">
              <a:gsLst>
                <a:gs pos="0">
                  <a:srgbClr val="81B861"/>
                </a:gs>
                <a:gs pos="50000">
                  <a:srgbClr val="6FB242"/>
                </a:gs>
                <a:gs pos="100000">
                  <a:srgbClr val="61A235"/>
                </a:gs>
              </a:gsLst>
              <a:lin ang="5400000"/>
            </a:gradFill>
            <a:ln>
              <a:noFill/>
            </a:ln>
            <a:effectLst>
              <a:outerShdw blurRad="57150" dist="19050" dir="5400000" algn="ctr" rotWithShape="0">
                <a:srgbClr val="808080">
                  <a:alpha val="62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1400">
                  <a:solidFill>
                    <a:srgbClr val="FFFF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本期资金需求</a:t>
              </a:r>
            </a:p>
          </p:txBody>
        </p:sp>
        <p:sp>
          <p:nvSpPr>
            <p:cNvPr id="44" name="椭圆 43"/>
            <p:cNvSpPr>
              <a:spLocks noChangeArrowheads="1"/>
            </p:cNvSpPr>
            <p:nvPr/>
          </p:nvSpPr>
          <p:spPr bwMode="auto">
            <a:xfrm>
              <a:off x="10475849" y="3864067"/>
              <a:ext cx="1133446" cy="1060575"/>
            </a:xfrm>
            <a:prstGeom prst="ellipse">
              <a:avLst/>
            </a:prstGeom>
            <a:gradFill rotWithShape="1">
              <a:gsLst>
                <a:gs pos="0">
                  <a:srgbClr val="81B861"/>
                </a:gs>
                <a:gs pos="50000">
                  <a:srgbClr val="6FB242"/>
                </a:gs>
                <a:gs pos="100000">
                  <a:srgbClr val="61A235"/>
                </a:gs>
              </a:gsLst>
              <a:lin ang="5400000"/>
            </a:gradFill>
            <a:ln>
              <a:noFill/>
            </a:ln>
            <a:effectLst>
              <a:outerShdw blurRad="57150" dist="19050" dir="5400000" algn="ctr" rotWithShape="0">
                <a:srgbClr val="808080">
                  <a:alpha val="62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>
                  <a:solidFill>
                    <a:srgbClr val="FFFF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资金</a:t>
              </a:r>
              <a:endParaRPr lang="en-US" altLang="zh-CN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  <a:p>
              <a:pPr algn="ctr">
                <a:defRPr/>
              </a:pPr>
              <a:r>
                <a:rPr lang="zh-CN" altLang="en-US">
                  <a:solidFill>
                    <a:srgbClr val="FFFF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统筹</a:t>
              </a:r>
            </a:p>
          </p:txBody>
        </p:sp>
        <p:sp>
          <p:nvSpPr>
            <p:cNvPr id="45" name="矩形 44"/>
            <p:cNvSpPr>
              <a:spLocks noChangeArrowheads="1"/>
            </p:cNvSpPr>
            <p:nvPr/>
          </p:nvSpPr>
          <p:spPr bwMode="auto">
            <a:xfrm>
              <a:off x="6461165" y="4089519"/>
              <a:ext cx="2065285" cy="700170"/>
            </a:xfrm>
            <a:prstGeom prst="rect">
              <a:avLst/>
            </a:prstGeom>
            <a:gradFill rotWithShape="1">
              <a:gsLst>
                <a:gs pos="0">
                  <a:srgbClr val="81B861"/>
                </a:gs>
                <a:gs pos="50000">
                  <a:srgbClr val="6FB242"/>
                </a:gs>
                <a:gs pos="100000">
                  <a:srgbClr val="61A235"/>
                </a:gs>
              </a:gsLst>
              <a:lin ang="5400000"/>
            </a:gradFill>
            <a:ln>
              <a:noFill/>
            </a:ln>
            <a:effectLst>
              <a:outerShdw blurRad="57150" dist="19050" dir="5400000" algn="ctr" rotWithShape="0">
                <a:srgbClr val="808080">
                  <a:alpha val="62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1400">
                  <a:solidFill>
                    <a:srgbClr val="FFFF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本期资金计划审批及资金下拨</a:t>
              </a:r>
            </a:p>
          </p:txBody>
        </p:sp>
        <p:cxnSp>
          <p:nvCxnSpPr>
            <p:cNvPr id="46" name="直接箭头连接符 93"/>
            <p:cNvCxnSpPr>
              <a:stCxn id="42" idx="2"/>
              <a:endCxn id="44" idx="1"/>
            </p:cNvCxnSpPr>
            <p:nvPr/>
          </p:nvCxnSpPr>
          <p:spPr>
            <a:xfrm>
              <a:off x="9744030" y="2060454"/>
              <a:ext cx="896915" cy="19592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95"/>
            <p:cNvCxnSpPr/>
            <p:nvPr/>
          </p:nvCxnSpPr>
          <p:spPr>
            <a:xfrm>
              <a:off x="7577149" y="3054347"/>
              <a:ext cx="2895525" cy="11431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101"/>
            <p:cNvCxnSpPr/>
            <p:nvPr/>
          </p:nvCxnSpPr>
          <p:spPr>
            <a:xfrm flipH="1">
              <a:off x="8526450" y="4394355"/>
              <a:ext cx="1949400" cy="44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8"/>
            <p:cNvSpPr>
              <a:spLocks noChangeArrowheads="1"/>
            </p:cNvSpPr>
            <p:nvPr/>
          </p:nvSpPr>
          <p:spPr bwMode="auto">
            <a:xfrm>
              <a:off x="6461165" y="5520025"/>
              <a:ext cx="2065285" cy="700171"/>
            </a:xfrm>
            <a:prstGeom prst="rect">
              <a:avLst/>
            </a:prstGeom>
            <a:gradFill rotWithShape="1">
              <a:gsLst>
                <a:gs pos="0">
                  <a:srgbClr val="81B861"/>
                </a:gs>
                <a:gs pos="50000">
                  <a:srgbClr val="6FB242"/>
                </a:gs>
                <a:gs pos="100000">
                  <a:srgbClr val="61A235"/>
                </a:gs>
              </a:gsLst>
              <a:lin ang="5400000"/>
            </a:gradFill>
            <a:ln>
              <a:noFill/>
            </a:ln>
            <a:effectLst>
              <a:outerShdw blurRad="57150" dist="19050" dir="5400000" algn="ctr" rotWithShape="0">
                <a:srgbClr val="808080">
                  <a:alpha val="62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>
                  <a:solidFill>
                    <a:srgbClr val="FFFF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专款专用</a:t>
              </a:r>
            </a:p>
          </p:txBody>
        </p:sp>
        <p:cxnSp>
          <p:nvCxnSpPr>
            <p:cNvPr id="50" name="直接箭头连接符 110"/>
            <p:cNvCxnSpPr/>
            <p:nvPr/>
          </p:nvCxnSpPr>
          <p:spPr>
            <a:xfrm>
              <a:off x="7493013" y="4789689"/>
              <a:ext cx="0" cy="8732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113"/>
            <p:cNvCxnSpPr>
              <a:endCxn id="42" idx="4"/>
            </p:cNvCxnSpPr>
            <p:nvPr/>
          </p:nvCxnSpPr>
          <p:spPr>
            <a:xfrm>
              <a:off x="5732522" y="1488887"/>
              <a:ext cx="3103482" cy="2826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115"/>
            <p:cNvCxnSpPr>
              <a:stCxn id="32" idx="3"/>
            </p:cNvCxnSpPr>
            <p:nvPr/>
          </p:nvCxnSpPr>
          <p:spPr>
            <a:xfrm>
              <a:off x="5732522" y="3054347"/>
              <a:ext cx="8096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圆角矩形标注 52"/>
            <p:cNvSpPr/>
            <p:nvPr/>
          </p:nvSpPr>
          <p:spPr bwMode="auto">
            <a:xfrm>
              <a:off x="7870828" y="2578040"/>
              <a:ext cx="1568410" cy="558866"/>
            </a:xfrm>
            <a:prstGeom prst="wedgeRoundRectCallout">
              <a:avLst>
                <a:gd name="adj1" fmla="val -59869"/>
                <a:gd name="adj2" fmla="val 34704"/>
                <a:gd name="adj3" fmla="val 16667"/>
              </a:avLst>
            </a:prstGeom>
            <a:ln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720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  <a:buClr>
                  <a:srgbClr val="E1B40C"/>
                </a:buClr>
                <a:buSzPct val="80000"/>
                <a:defRPr/>
              </a:pPr>
              <a:r>
                <a:rPr lang="zh-CN" altLang="en-US" sz="14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记入其他应付款</a:t>
              </a:r>
            </a:p>
          </p:txBody>
        </p:sp>
        <p:sp>
          <p:nvSpPr>
            <p:cNvPr id="54" name="圆角矩形标注 53"/>
            <p:cNvSpPr/>
            <p:nvPr/>
          </p:nvSpPr>
          <p:spPr bwMode="auto">
            <a:xfrm>
              <a:off x="8804254" y="5532726"/>
              <a:ext cx="1508086" cy="565217"/>
            </a:xfrm>
            <a:prstGeom prst="wedgeRoundRectCallout">
              <a:avLst>
                <a:gd name="adj1" fmla="val -65215"/>
                <a:gd name="adj2" fmla="val 16095"/>
                <a:gd name="adj3" fmla="val 16667"/>
              </a:avLst>
            </a:prstGeom>
            <a:ln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720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  <a:buClr>
                  <a:srgbClr val="E1B40C"/>
                </a:buClr>
                <a:buSzPct val="80000"/>
                <a:defRPr/>
              </a:pPr>
              <a:r>
                <a:rPr lang="zh-CN" altLang="en-US" sz="14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核销其他应付款</a:t>
              </a:r>
            </a:p>
          </p:txBody>
        </p:sp>
      </p:grpSp>
      <p:sp>
        <p:nvSpPr>
          <p:cNvPr id="49156" name="Freeform 49"/>
          <p:cNvSpPr>
            <a:spLocks/>
          </p:cNvSpPr>
          <p:nvPr/>
        </p:nvSpPr>
        <p:spPr bwMode="auto">
          <a:xfrm>
            <a:off x="795338" y="5453063"/>
            <a:ext cx="160337" cy="127000"/>
          </a:xfrm>
          <a:custGeom>
            <a:avLst/>
            <a:gdLst>
              <a:gd name="T0" fmla="*/ 2147483646 w 229"/>
              <a:gd name="T1" fmla="*/ 0 h 228"/>
              <a:gd name="T2" fmla="*/ 2147483646 w 229"/>
              <a:gd name="T3" fmla="*/ 2147483646 h 228"/>
              <a:gd name="T4" fmla="*/ 2147483646 w 229"/>
              <a:gd name="T5" fmla="*/ 2147483646 h 228"/>
              <a:gd name="T6" fmla="*/ 2147483646 w 229"/>
              <a:gd name="T7" fmla="*/ 2147483646 h 228"/>
              <a:gd name="T8" fmla="*/ 2147483646 w 229"/>
              <a:gd name="T9" fmla="*/ 2147483646 h 228"/>
              <a:gd name="T10" fmla="*/ 2147483646 w 229"/>
              <a:gd name="T11" fmla="*/ 2147483646 h 228"/>
              <a:gd name="T12" fmla="*/ 2147483646 w 229"/>
              <a:gd name="T13" fmla="*/ 2147483646 h 228"/>
              <a:gd name="T14" fmla="*/ 2147483646 w 229"/>
              <a:gd name="T15" fmla="*/ 2147483646 h 228"/>
              <a:gd name="T16" fmla="*/ 2147483646 w 229"/>
              <a:gd name="T17" fmla="*/ 2147483646 h 228"/>
              <a:gd name="T18" fmla="*/ 2147483646 w 229"/>
              <a:gd name="T19" fmla="*/ 2147483646 h 228"/>
              <a:gd name="T20" fmla="*/ 2147483646 w 229"/>
              <a:gd name="T21" fmla="*/ 2147483646 h 228"/>
              <a:gd name="T22" fmla="*/ 2147483646 w 229"/>
              <a:gd name="T23" fmla="*/ 2147483646 h 228"/>
              <a:gd name="T24" fmla="*/ 2147483646 w 229"/>
              <a:gd name="T25" fmla="*/ 2147483646 h 228"/>
              <a:gd name="T26" fmla="*/ 2147483646 w 229"/>
              <a:gd name="T27" fmla="*/ 2147483646 h 228"/>
              <a:gd name="T28" fmla="*/ 2147483646 w 229"/>
              <a:gd name="T29" fmla="*/ 2147483646 h 228"/>
              <a:gd name="T30" fmla="*/ 2147483646 w 229"/>
              <a:gd name="T31" fmla="*/ 2147483646 h 228"/>
              <a:gd name="T32" fmla="*/ 2147483646 w 229"/>
              <a:gd name="T33" fmla="*/ 2147483646 h 228"/>
              <a:gd name="T34" fmla="*/ 2147483646 w 229"/>
              <a:gd name="T35" fmla="*/ 2147483646 h 228"/>
              <a:gd name="T36" fmla="*/ 2147483646 w 229"/>
              <a:gd name="T37" fmla="*/ 2147483646 h 228"/>
              <a:gd name="T38" fmla="*/ 2147483646 w 229"/>
              <a:gd name="T39" fmla="*/ 2147483646 h 228"/>
              <a:gd name="T40" fmla="*/ 2147483646 w 229"/>
              <a:gd name="T41" fmla="*/ 2147483646 h 228"/>
              <a:gd name="T42" fmla="*/ 2147483646 w 229"/>
              <a:gd name="T43" fmla="*/ 2147483646 h 228"/>
              <a:gd name="T44" fmla="*/ 2147483646 w 229"/>
              <a:gd name="T45" fmla="*/ 2147483646 h 228"/>
              <a:gd name="T46" fmla="*/ 0 w 229"/>
              <a:gd name="T47" fmla="*/ 2147483646 h 228"/>
              <a:gd name="T48" fmla="*/ 0 w 229"/>
              <a:gd name="T49" fmla="*/ 2147483646 h 228"/>
              <a:gd name="T50" fmla="*/ 2147483646 w 229"/>
              <a:gd name="T51" fmla="*/ 2147483646 h 228"/>
              <a:gd name="T52" fmla="*/ 2147483646 w 229"/>
              <a:gd name="T53" fmla="*/ 2147483646 h 228"/>
              <a:gd name="T54" fmla="*/ 2147483646 w 229"/>
              <a:gd name="T55" fmla="*/ 2147483646 h 228"/>
              <a:gd name="T56" fmla="*/ 2147483646 w 229"/>
              <a:gd name="T57" fmla="*/ 2147483646 h 228"/>
              <a:gd name="T58" fmla="*/ 2147483646 w 229"/>
              <a:gd name="T59" fmla="*/ 2147483646 h 228"/>
              <a:gd name="T60" fmla="*/ 2147483646 w 229"/>
              <a:gd name="T61" fmla="*/ 2147483646 h 228"/>
              <a:gd name="T62" fmla="*/ 2147483646 w 229"/>
              <a:gd name="T63" fmla="*/ 0 h 228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229"/>
              <a:gd name="T97" fmla="*/ 0 h 228"/>
              <a:gd name="T98" fmla="*/ 229 w 229"/>
              <a:gd name="T99" fmla="*/ 228 h 228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229" h="228">
                <a:moveTo>
                  <a:pt x="117" y="0"/>
                </a:moveTo>
                <a:lnTo>
                  <a:pt x="125" y="0"/>
                </a:lnTo>
                <a:lnTo>
                  <a:pt x="134" y="0"/>
                </a:lnTo>
                <a:lnTo>
                  <a:pt x="148" y="4"/>
                </a:lnTo>
                <a:lnTo>
                  <a:pt x="157" y="9"/>
                </a:lnTo>
                <a:lnTo>
                  <a:pt x="171" y="13"/>
                </a:lnTo>
                <a:lnTo>
                  <a:pt x="180" y="18"/>
                </a:lnTo>
                <a:lnTo>
                  <a:pt x="189" y="27"/>
                </a:lnTo>
                <a:lnTo>
                  <a:pt x="198" y="31"/>
                </a:lnTo>
                <a:lnTo>
                  <a:pt x="202" y="40"/>
                </a:lnTo>
                <a:lnTo>
                  <a:pt x="211" y="49"/>
                </a:lnTo>
                <a:lnTo>
                  <a:pt x="216" y="57"/>
                </a:lnTo>
                <a:lnTo>
                  <a:pt x="220" y="66"/>
                </a:lnTo>
                <a:lnTo>
                  <a:pt x="225" y="80"/>
                </a:lnTo>
                <a:lnTo>
                  <a:pt x="225" y="89"/>
                </a:lnTo>
                <a:lnTo>
                  <a:pt x="229" y="102"/>
                </a:lnTo>
                <a:lnTo>
                  <a:pt x="229" y="116"/>
                </a:lnTo>
                <a:lnTo>
                  <a:pt x="229" y="125"/>
                </a:lnTo>
                <a:lnTo>
                  <a:pt x="225" y="138"/>
                </a:lnTo>
                <a:lnTo>
                  <a:pt x="225" y="147"/>
                </a:lnTo>
                <a:lnTo>
                  <a:pt x="220" y="156"/>
                </a:lnTo>
                <a:lnTo>
                  <a:pt x="216" y="170"/>
                </a:lnTo>
                <a:lnTo>
                  <a:pt x="211" y="179"/>
                </a:lnTo>
                <a:lnTo>
                  <a:pt x="202" y="188"/>
                </a:lnTo>
                <a:lnTo>
                  <a:pt x="198" y="197"/>
                </a:lnTo>
                <a:lnTo>
                  <a:pt x="189" y="201"/>
                </a:lnTo>
                <a:lnTo>
                  <a:pt x="180" y="210"/>
                </a:lnTo>
                <a:lnTo>
                  <a:pt x="171" y="215"/>
                </a:lnTo>
                <a:lnTo>
                  <a:pt x="157" y="219"/>
                </a:lnTo>
                <a:lnTo>
                  <a:pt x="148" y="224"/>
                </a:lnTo>
                <a:lnTo>
                  <a:pt x="134" y="224"/>
                </a:lnTo>
                <a:lnTo>
                  <a:pt x="125" y="228"/>
                </a:lnTo>
                <a:lnTo>
                  <a:pt x="117" y="228"/>
                </a:lnTo>
                <a:lnTo>
                  <a:pt x="104" y="228"/>
                </a:lnTo>
                <a:lnTo>
                  <a:pt x="95" y="224"/>
                </a:lnTo>
                <a:lnTo>
                  <a:pt x="81" y="224"/>
                </a:lnTo>
                <a:lnTo>
                  <a:pt x="72" y="219"/>
                </a:lnTo>
                <a:lnTo>
                  <a:pt x="58" y="215"/>
                </a:lnTo>
                <a:lnTo>
                  <a:pt x="49" y="210"/>
                </a:lnTo>
                <a:lnTo>
                  <a:pt x="40" y="201"/>
                </a:lnTo>
                <a:lnTo>
                  <a:pt x="36" y="197"/>
                </a:lnTo>
                <a:lnTo>
                  <a:pt x="27" y="188"/>
                </a:lnTo>
                <a:lnTo>
                  <a:pt x="18" y="179"/>
                </a:lnTo>
                <a:lnTo>
                  <a:pt x="13" y="170"/>
                </a:lnTo>
                <a:lnTo>
                  <a:pt x="9" y="156"/>
                </a:lnTo>
                <a:lnTo>
                  <a:pt x="4" y="147"/>
                </a:lnTo>
                <a:lnTo>
                  <a:pt x="4" y="138"/>
                </a:lnTo>
                <a:lnTo>
                  <a:pt x="0" y="125"/>
                </a:lnTo>
                <a:lnTo>
                  <a:pt x="0" y="116"/>
                </a:lnTo>
                <a:lnTo>
                  <a:pt x="0" y="102"/>
                </a:lnTo>
                <a:lnTo>
                  <a:pt x="4" y="89"/>
                </a:lnTo>
                <a:lnTo>
                  <a:pt x="4" y="80"/>
                </a:lnTo>
                <a:lnTo>
                  <a:pt x="9" y="66"/>
                </a:lnTo>
                <a:lnTo>
                  <a:pt x="13" y="57"/>
                </a:lnTo>
                <a:lnTo>
                  <a:pt x="18" y="49"/>
                </a:lnTo>
                <a:lnTo>
                  <a:pt x="27" y="40"/>
                </a:lnTo>
                <a:lnTo>
                  <a:pt x="36" y="31"/>
                </a:lnTo>
                <a:lnTo>
                  <a:pt x="40" y="27"/>
                </a:lnTo>
                <a:lnTo>
                  <a:pt x="49" y="18"/>
                </a:lnTo>
                <a:lnTo>
                  <a:pt x="58" y="13"/>
                </a:lnTo>
                <a:lnTo>
                  <a:pt x="72" y="9"/>
                </a:lnTo>
                <a:lnTo>
                  <a:pt x="81" y="4"/>
                </a:lnTo>
                <a:lnTo>
                  <a:pt x="95" y="0"/>
                </a:lnTo>
                <a:lnTo>
                  <a:pt x="104" y="0"/>
                </a:lnTo>
                <a:lnTo>
                  <a:pt x="117" y="0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157" name="Freeform 53"/>
          <p:cNvSpPr>
            <a:spLocks/>
          </p:cNvSpPr>
          <p:nvPr/>
        </p:nvSpPr>
        <p:spPr bwMode="auto">
          <a:xfrm>
            <a:off x="677863" y="5600700"/>
            <a:ext cx="400050" cy="473075"/>
          </a:xfrm>
          <a:custGeom>
            <a:avLst/>
            <a:gdLst>
              <a:gd name="T0" fmla="*/ 2147483646 w 578"/>
              <a:gd name="T1" fmla="*/ 0 h 844"/>
              <a:gd name="T2" fmla="*/ 2147483646 w 578"/>
              <a:gd name="T3" fmla="*/ 2147483646 h 844"/>
              <a:gd name="T4" fmla="*/ 2147483646 w 578"/>
              <a:gd name="T5" fmla="*/ 2147483646 h 844"/>
              <a:gd name="T6" fmla="*/ 0 w 578"/>
              <a:gd name="T7" fmla="*/ 2147483646 h 844"/>
              <a:gd name="T8" fmla="*/ 0 w 578"/>
              <a:gd name="T9" fmla="*/ 2147483646 h 844"/>
              <a:gd name="T10" fmla="*/ 2147483646 w 578"/>
              <a:gd name="T11" fmla="*/ 2147483646 h 844"/>
              <a:gd name="T12" fmla="*/ 2147483646 w 578"/>
              <a:gd name="T13" fmla="*/ 2147483646 h 844"/>
              <a:gd name="T14" fmla="*/ 2147483646 w 578"/>
              <a:gd name="T15" fmla="*/ 2147483646 h 844"/>
              <a:gd name="T16" fmla="*/ 2147483646 w 578"/>
              <a:gd name="T17" fmla="*/ 2147483646 h 844"/>
              <a:gd name="T18" fmla="*/ 2147483646 w 578"/>
              <a:gd name="T19" fmla="*/ 2147483646 h 844"/>
              <a:gd name="T20" fmla="*/ 2147483646 w 578"/>
              <a:gd name="T21" fmla="*/ 2147483646 h 844"/>
              <a:gd name="T22" fmla="*/ 2147483646 w 578"/>
              <a:gd name="T23" fmla="*/ 2147483646 h 844"/>
              <a:gd name="T24" fmla="*/ 2147483646 w 578"/>
              <a:gd name="T25" fmla="*/ 2147483646 h 844"/>
              <a:gd name="T26" fmla="*/ 2147483646 w 578"/>
              <a:gd name="T27" fmla="*/ 2147483646 h 844"/>
              <a:gd name="T28" fmla="*/ 2147483646 w 578"/>
              <a:gd name="T29" fmla="*/ 2147483646 h 844"/>
              <a:gd name="T30" fmla="*/ 2147483646 w 578"/>
              <a:gd name="T31" fmla="*/ 2147483646 h 844"/>
              <a:gd name="T32" fmla="*/ 2147483646 w 578"/>
              <a:gd name="T33" fmla="*/ 2147483646 h 844"/>
              <a:gd name="T34" fmla="*/ 2147483646 w 578"/>
              <a:gd name="T35" fmla="*/ 2147483646 h 844"/>
              <a:gd name="T36" fmla="*/ 2147483646 w 578"/>
              <a:gd name="T37" fmla="*/ 2147483646 h 844"/>
              <a:gd name="T38" fmla="*/ 2147483646 w 578"/>
              <a:gd name="T39" fmla="*/ 2147483646 h 844"/>
              <a:gd name="T40" fmla="*/ 2147483646 w 578"/>
              <a:gd name="T41" fmla="*/ 2147483646 h 844"/>
              <a:gd name="T42" fmla="*/ 2147483646 w 578"/>
              <a:gd name="T43" fmla="*/ 2147483646 h 844"/>
              <a:gd name="T44" fmla="*/ 2147483646 w 578"/>
              <a:gd name="T45" fmla="*/ 2147483646 h 844"/>
              <a:gd name="T46" fmla="*/ 2147483646 w 578"/>
              <a:gd name="T47" fmla="*/ 2147483646 h 844"/>
              <a:gd name="T48" fmla="*/ 2147483646 w 578"/>
              <a:gd name="T49" fmla="*/ 2147483646 h 844"/>
              <a:gd name="T50" fmla="*/ 2147483646 w 578"/>
              <a:gd name="T51" fmla="*/ 2147483646 h 844"/>
              <a:gd name="T52" fmla="*/ 2147483646 w 578"/>
              <a:gd name="T53" fmla="*/ 2147483646 h 844"/>
              <a:gd name="T54" fmla="*/ 2147483646 w 578"/>
              <a:gd name="T55" fmla="*/ 2147483646 h 844"/>
              <a:gd name="T56" fmla="*/ 2147483646 w 578"/>
              <a:gd name="T57" fmla="*/ 2147483646 h 844"/>
              <a:gd name="T58" fmla="*/ 2147483646 w 578"/>
              <a:gd name="T59" fmla="*/ 2147483646 h 844"/>
              <a:gd name="T60" fmla="*/ 2147483646 w 578"/>
              <a:gd name="T61" fmla="*/ 2147483646 h 844"/>
              <a:gd name="T62" fmla="*/ 2147483646 w 578"/>
              <a:gd name="T63" fmla="*/ 0 h 844"/>
              <a:gd name="T64" fmla="*/ 2147483646 w 578"/>
              <a:gd name="T65" fmla="*/ 0 h 84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578"/>
              <a:gd name="T100" fmla="*/ 0 h 844"/>
              <a:gd name="T101" fmla="*/ 578 w 578"/>
              <a:gd name="T102" fmla="*/ 844 h 84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578" h="844">
                <a:moveTo>
                  <a:pt x="82" y="0"/>
                </a:moveTo>
                <a:lnTo>
                  <a:pt x="68" y="0"/>
                </a:lnTo>
                <a:lnTo>
                  <a:pt x="54" y="8"/>
                </a:lnTo>
                <a:lnTo>
                  <a:pt x="41" y="13"/>
                </a:lnTo>
                <a:lnTo>
                  <a:pt x="27" y="26"/>
                </a:lnTo>
                <a:lnTo>
                  <a:pt x="18" y="35"/>
                </a:lnTo>
                <a:lnTo>
                  <a:pt x="9" y="49"/>
                </a:lnTo>
                <a:lnTo>
                  <a:pt x="0" y="62"/>
                </a:lnTo>
                <a:lnTo>
                  <a:pt x="0" y="76"/>
                </a:lnTo>
                <a:lnTo>
                  <a:pt x="0" y="402"/>
                </a:lnTo>
                <a:lnTo>
                  <a:pt x="0" y="411"/>
                </a:lnTo>
                <a:lnTo>
                  <a:pt x="6" y="414"/>
                </a:lnTo>
                <a:lnTo>
                  <a:pt x="6" y="423"/>
                </a:lnTo>
                <a:lnTo>
                  <a:pt x="9" y="428"/>
                </a:lnTo>
                <a:lnTo>
                  <a:pt x="15" y="437"/>
                </a:lnTo>
                <a:lnTo>
                  <a:pt x="18" y="441"/>
                </a:lnTo>
                <a:lnTo>
                  <a:pt x="27" y="450"/>
                </a:lnTo>
                <a:lnTo>
                  <a:pt x="32" y="455"/>
                </a:lnTo>
                <a:lnTo>
                  <a:pt x="41" y="459"/>
                </a:lnTo>
                <a:lnTo>
                  <a:pt x="45" y="464"/>
                </a:lnTo>
                <a:lnTo>
                  <a:pt x="54" y="468"/>
                </a:lnTo>
                <a:lnTo>
                  <a:pt x="63" y="473"/>
                </a:lnTo>
                <a:lnTo>
                  <a:pt x="73" y="477"/>
                </a:lnTo>
                <a:lnTo>
                  <a:pt x="77" y="477"/>
                </a:lnTo>
                <a:lnTo>
                  <a:pt x="86" y="482"/>
                </a:lnTo>
                <a:lnTo>
                  <a:pt x="95" y="482"/>
                </a:lnTo>
                <a:lnTo>
                  <a:pt x="95" y="129"/>
                </a:lnTo>
                <a:lnTo>
                  <a:pt x="145" y="129"/>
                </a:lnTo>
                <a:lnTo>
                  <a:pt x="145" y="844"/>
                </a:lnTo>
                <a:lnTo>
                  <a:pt x="271" y="844"/>
                </a:lnTo>
                <a:lnTo>
                  <a:pt x="271" y="375"/>
                </a:lnTo>
                <a:lnTo>
                  <a:pt x="316" y="375"/>
                </a:lnTo>
                <a:lnTo>
                  <a:pt x="316" y="432"/>
                </a:lnTo>
                <a:lnTo>
                  <a:pt x="316" y="567"/>
                </a:lnTo>
                <a:lnTo>
                  <a:pt x="316" y="719"/>
                </a:lnTo>
                <a:lnTo>
                  <a:pt x="316" y="844"/>
                </a:lnTo>
                <a:lnTo>
                  <a:pt x="434" y="844"/>
                </a:lnTo>
                <a:lnTo>
                  <a:pt x="434" y="129"/>
                </a:lnTo>
                <a:lnTo>
                  <a:pt x="483" y="129"/>
                </a:lnTo>
                <a:lnTo>
                  <a:pt x="483" y="473"/>
                </a:lnTo>
                <a:lnTo>
                  <a:pt x="492" y="468"/>
                </a:lnTo>
                <a:lnTo>
                  <a:pt x="498" y="468"/>
                </a:lnTo>
                <a:lnTo>
                  <a:pt x="506" y="468"/>
                </a:lnTo>
                <a:lnTo>
                  <a:pt x="515" y="464"/>
                </a:lnTo>
                <a:lnTo>
                  <a:pt x="524" y="459"/>
                </a:lnTo>
                <a:lnTo>
                  <a:pt x="533" y="459"/>
                </a:lnTo>
                <a:lnTo>
                  <a:pt x="538" y="455"/>
                </a:lnTo>
                <a:lnTo>
                  <a:pt x="547" y="446"/>
                </a:lnTo>
                <a:lnTo>
                  <a:pt x="551" y="441"/>
                </a:lnTo>
                <a:lnTo>
                  <a:pt x="560" y="437"/>
                </a:lnTo>
                <a:lnTo>
                  <a:pt x="565" y="428"/>
                </a:lnTo>
                <a:lnTo>
                  <a:pt x="569" y="423"/>
                </a:lnTo>
                <a:lnTo>
                  <a:pt x="574" y="414"/>
                </a:lnTo>
                <a:lnTo>
                  <a:pt x="574" y="411"/>
                </a:lnTo>
                <a:lnTo>
                  <a:pt x="578" y="402"/>
                </a:lnTo>
                <a:lnTo>
                  <a:pt x="578" y="397"/>
                </a:lnTo>
                <a:lnTo>
                  <a:pt x="578" y="70"/>
                </a:lnTo>
                <a:lnTo>
                  <a:pt x="578" y="58"/>
                </a:lnTo>
                <a:lnTo>
                  <a:pt x="574" y="44"/>
                </a:lnTo>
                <a:lnTo>
                  <a:pt x="565" y="31"/>
                </a:lnTo>
                <a:lnTo>
                  <a:pt x="551" y="22"/>
                </a:lnTo>
                <a:lnTo>
                  <a:pt x="542" y="13"/>
                </a:lnTo>
                <a:lnTo>
                  <a:pt x="529" y="4"/>
                </a:lnTo>
                <a:lnTo>
                  <a:pt x="515" y="0"/>
                </a:lnTo>
                <a:lnTo>
                  <a:pt x="501" y="0"/>
                </a:lnTo>
                <a:lnTo>
                  <a:pt x="82" y="0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矩形 2"/>
          <p:cNvSpPr>
            <a:spLocks noChangeArrowheads="1"/>
          </p:cNvSpPr>
          <p:nvPr/>
        </p:nvSpPr>
        <p:spPr bwMode="auto">
          <a:xfrm>
            <a:off x="492125" y="100013"/>
            <a:ext cx="889158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8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ts val="750"/>
              </a:spcBef>
            </a:pPr>
            <a:r>
              <a:rPr lang="zh-CN" altLang="en-US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“高”</a:t>
            </a:r>
            <a:r>
              <a:rPr lang="zh-CN" altLang="en-US" sz="3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事后：分析优化帮您持续改善费控效能！</a:t>
            </a:r>
          </a:p>
        </p:txBody>
      </p:sp>
      <p:pic>
        <p:nvPicPr>
          <p:cNvPr id="5120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3" y="2205038"/>
            <a:ext cx="6162675" cy="439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4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138" y="1484313"/>
            <a:ext cx="2674937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5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075" y="1484313"/>
            <a:ext cx="2622550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6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138" y="3933825"/>
            <a:ext cx="2674937" cy="158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7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913" y="3933825"/>
            <a:ext cx="2778125" cy="158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8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138" y="5516563"/>
            <a:ext cx="2516187" cy="134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9" name="图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325" y="5516563"/>
            <a:ext cx="2779713" cy="134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10" name="Rectangle 3"/>
          <p:cNvSpPr>
            <a:spLocks noChangeArrowheads="1"/>
          </p:cNvSpPr>
          <p:nvPr/>
        </p:nvSpPr>
        <p:spPr bwMode="auto">
          <a:xfrm>
            <a:off x="528638" y="1112838"/>
            <a:ext cx="108966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5000"/>
              </a:spcBef>
              <a:spcAft>
                <a:spcPct val="25000"/>
              </a:spcAft>
              <a:buClr>
                <a:srgbClr val="4E9EA2"/>
              </a:buClr>
              <a:buSzPct val="80000"/>
              <a:buFont typeface="Wingdings" panose="05000000000000000000" pitchFamily="2" charset="2"/>
              <a:buChar char="n"/>
            </a:pPr>
            <a:r>
              <a:rPr kumimoji="1" lang="zh-CN" altLang="en-US" sz="17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业务价值</a:t>
            </a:r>
            <a:r>
              <a:rPr kumimoji="1" lang="zh-CN" altLang="en-US" sz="1700">
                <a:latin typeface="微软雅黑" panose="020B0503020204020204" pitchFamily="34" charset="-122"/>
                <a:ea typeface="微软雅黑" panose="020B0503020204020204" pitchFamily="34" charset="-122"/>
              </a:rPr>
              <a:t>：通过企业费用控制过程的数据挖掘和智能分析，辅助企业的财务决策并提升费用管理效率</a:t>
            </a:r>
          </a:p>
          <a:p>
            <a:pPr eaLnBrk="1" hangingPunct="1">
              <a:spcBef>
                <a:spcPct val="25000"/>
              </a:spcBef>
              <a:spcAft>
                <a:spcPct val="25000"/>
              </a:spcAft>
              <a:buClr>
                <a:srgbClr val="4E9EA2"/>
              </a:buClr>
              <a:buSzPct val="80000"/>
              <a:buFont typeface="Wingdings" panose="05000000000000000000" pitchFamily="2" charset="2"/>
              <a:buChar char="n"/>
            </a:pPr>
            <a:r>
              <a:rPr kumimoji="1" lang="zh-CN" altLang="en-US" sz="17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核心成果</a:t>
            </a:r>
            <a:r>
              <a:rPr kumimoji="1" lang="zh-CN" altLang="en-US" sz="1700">
                <a:latin typeface="微软雅黑" panose="020B0503020204020204" pitchFamily="34" charset="-122"/>
                <a:ea typeface="微软雅黑" panose="020B0503020204020204" pitchFamily="34" charset="-122"/>
              </a:rPr>
              <a:t>：企业财务门户、报表呈现、费用控制过程数据分析等</a:t>
            </a:r>
            <a:endParaRPr kumimoji="1" lang="en-US" altLang="zh-CN" sz="17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25000"/>
              </a:spcBef>
              <a:spcAft>
                <a:spcPct val="25000"/>
              </a:spcAft>
              <a:buClr>
                <a:srgbClr val="4E9EA2"/>
              </a:buClr>
              <a:buSzPct val="80000"/>
              <a:buFont typeface="Wingdings" panose="05000000000000000000" pitchFamily="2" charset="2"/>
              <a:buChar char="n"/>
            </a:pPr>
            <a:r>
              <a:rPr kumimoji="1" lang="zh-CN" altLang="en-US" sz="17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代表案例</a:t>
            </a:r>
            <a:r>
              <a:rPr kumimoji="1" lang="zh-CN" altLang="en-US" sz="1700">
                <a:latin typeface="微软雅黑" panose="020B0503020204020204" pitchFamily="34" charset="-122"/>
                <a:ea typeface="微软雅黑" panose="020B0503020204020204" pitchFamily="34" charset="-122"/>
              </a:rPr>
              <a:t>：康佳、奇酷</a:t>
            </a:r>
            <a:r>
              <a:rPr kumimoji="1" lang="en-US" altLang="zh-CN" sz="1700">
                <a:latin typeface="微软雅黑" panose="020B0503020204020204" pitchFamily="34" charset="-122"/>
                <a:ea typeface="微软雅黑" panose="020B0503020204020204" pitchFamily="34" charset="-122"/>
              </a:rPr>
              <a:t>360</a:t>
            </a:r>
            <a:r>
              <a:rPr kumimoji="1" lang="zh-CN" altLang="en-US" sz="1700">
                <a:latin typeface="微软雅黑" panose="020B0503020204020204" pitchFamily="34" charset="-122"/>
                <a:ea typeface="微软雅黑" panose="020B0503020204020204" pitchFamily="34" charset="-122"/>
              </a:rPr>
              <a:t>、柒牌、宇通、新希望乳业等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矩形 2"/>
          <p:cNvSpPr>
            <a:spLocks noChangeArrowheads="1"/>
          </p:cNvSpPr>
          <p:nvPr/>
        </p:nvSpPr>
        <p:spPr bwMode="auto">
          <a:xfrm>
            <a:off x="492125" y="100013"/>
            <a:ext cx="889158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8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ts val="750"/>
              </a:spcBef>
            </a:pPr>
            <a:r>
              <a:rPr lang="zh-CN" altLang="en-US" sz="3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小结：蓝凌费用管控平台帮助企业实现以下目标</a:t>
            </a:r>
          </a:p>
        </p:txBody>
      </p:sp>
      <p:sp>
        <p:nvSpPr>
          <p:cNvPr id="52227" name="Rectangle 3"/>
          <p:cNvSpPr>
            <a:spLocks noChangeArrowheads="1"/>
          </p:cNvSpPr>
          <p:nvPr/>
        </p:nvSpPr>
        <p:spPr bwMode="auto">
          <a:xfrm>
            <a:off x="623888" y="1916113"/>
            <a:ext cx="10896600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5000"/>
              </a:spcBef>
              <a:spcAft>
                <a:spcPct val="25000"/>
              </a:spcAft>
              <a:buClr>
                <a:srgbClr val="4E9EA2"/>
              </a:buClr>
              <a:buSzPct val="80000"/>
              <a:buFont typeface="Wingdings" panose="05000000000000000000" pitchFamily="2" charset="2"/>
              <a:buChar char="n"/>
            </a:pPr>
            <a:r>
              <a:rPr kumimoji="1" lang="zh-CN" altLang="en-US" sz="17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17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一个规范</a:t>
            </a:r>
            <a:r>
              <a:rPr kumimoji="1" lang="zh-CN" altLang="en-US" sz="1700">
                <a:latin typeface="微软雅黑" panose="020B0503020204020204" pitchFamily="34" charset="-122"/>
                <a:ea typeface="微软雅黑" panose="020B0503020204020204" pitchFamily="34" charset="-122"/>
              </a:rPr>
              <a:t>：财务制度规范化</a:t>
            </a:r>
          </a:p>
          <a:p>
            <a:pPr eaLnBrk="1" hangingPunct="1">
              <a:spcBef>
                <a:spcPct val="25000"/>
              </a:spcBef>
              <a:spcAft>
                <a:spcPct val="25000"/>
              </a:spcAft>
              <a:buClr>
                <a:srgbClr val="4E9EA2"/>
              </a:buClr>
              <a:buSzPct val="80000"/>
              <a:buFont typeface="Wingdings" panose="05000000000000000000" pitchFamily="2" charset="2"/>
              <a:buChar char="n"/>
            </a:pPr>
            <a:endParaRPr kumimoji="1" lang="zh-CN" altLang="en-US" sz="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25000"/>
              </a:spcBef>
              <a:spcAft>
                <a:spcPct val="25000"/>
              </a:spcAft>
              <a:buClr>
                <a:srgbClr val="4E9EA2"/>
              </a:buClr>
              <a:buSzPct val="80000"/>
              <a:buFont typeface="Wingdings" panose="05000000000000000000" pitchFamily="2" charset="2"/>
              <a:buChar char="n"/>
            </a:pPr>
            <a:r>
              <a:rPr kumimoji="1" lang="zh-CN" altLang="en-US" sz="17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17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两个标准</a:t>
            </a:r>
            <a:r>
              <a:rPr kumimoji="1" lang="zh-CN" altLang="en-US" sz="1700">
                <a:latin typeface="微软雅黑" panose="020B0503020204020204" pitchFamily="34" charset="-122"/>
                <a:ea typeface="微软雅黑" panose="020B0503020204020204" pitchFamily="34" charset="-122"/>
              </a:rPr>
              <a:t>：流程标准化、数据标准化</a:t>
            </a:r>
          </a:p>
          <a:p>
            <a:pPr eaLnBrk="1" hangingPunct="1">
              <a:spcBef>
                <a:spcPct val="25000"/>
              </a:spcBef>
              <a:spcAft>
                <a:spcPct val="25000"/>
              </a:spcAft>
              <a:buClr>
                <a:srgbClr val="4E9EA2"/>
              </a:buClr>
              <a:buSzPct val="80000"/>
              <a:buFont typeface="Wingdings" panose="05000000000000000000" pitchFamily="2" charset="2"/>
              <a:buChar char="n"/>
            </a:pPr>
            <a:endParaRPr kumimoji="1" lang="en-US" altLang="zh-CN" sz="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25000"/>
              </a:spcBef>
              <a:spcAft>
                <a:spcPct val="25000"/>
              </a:spcAft>
              <a:buClr>
                <a:srgbClr val="4E9EA2"/>
              </a:buClr>
              <a:buSzPct val="80000"/>
              <a:buFont typeface="Wingdings" panose="05000000000000000000" pitchFamily="2" charset="2"/>
              <a:buChar char="n"/>
            </a:pPr>
            <a:r>
              <a:rPr kumimoji="1" lang="zh-CN" altLang="en-US" sz="17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17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三项便捷</a:t>
            </a:r>
            <a:r>
              <a:rPr kumimoji="1" lang="zh-CN" altLang="en-US" sz="1700">
                <a:latin typeface="微软雅黑" panose="020B0503020204020204" pitchFamily="34" charset="-122"/>
                <a:ea typeface="微软雅黑" panose="020B0503020204020204" pitchFamily="34" charset="-122"/>
              </a:rPr>
              <a:t>：自助门户、移动审批、系统自动</a:t>
            </a:r>
          </a:p>
          <a:p>
            <a:pPr eaLnBrk="1" hangingPunct="1">
              <a:spcBef>
                <a:spcPct val="25000"/>
              </a:spcBef>
              <a:spcAft>
                <a:spcPct val="25000"/>
              </a:spcAft>
              <a:buClr>
                <a:srgbClr val="4E9EA2"/>
              </a:buClr>
              <a:buSzPct val="80000"/>
            </a:pPr>
            <a:endParaRPr kumimoji="1" lang="zh-CN" altLang="en-US" sz="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25000"/>
              </a:spcBef>
              <a:spcAft>
                <a:spcPct val="25000"/>
              </a:spcAft>
              <a:buClr>
                <a:srgbClr val="4E9EA2"/>
              </a:buClr>
              <a:buSzPct val="80000"/>
              <a:buFont typeface="Wingdings" panose="05000000000000000000" pitchFamily="2" charset="2"/>
              <a:buChar char="n"/>
            </a:pPr>
            <a:r>
              <a:rPr kumimoji="1" lang="zh-CN" altLang="en-US" sz="17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17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四个集中</a:t>
            </a:r>
            <a:r>
              <a:rPr kumimoji="1" lang="zh-CN" altLang="en-US" sz="1700">
                <a:latin typeface="微软雅黑" panose="020B0503020204020204" pitchFamily="34" charset="-122"/>
                <a:ea typeface="微软雅黑" panose="020B0503020204020204" pitchFamily="34" charset="-122"/>
              </a:rPr>
              <a:t>：集中预算、集中审核、集中支付、集中核算</a:t>
            </a:r>
          </a:p>
          <a:p>
            <a:pPr eaLnBrk="1" hangingPunct="1">
              <a:spcBef>
                <a:spcPct val="25000"/>
              </a:spcBef>
              <a:spcAft>
                <a:spcPct val="25000"/>
              </a:spcAft>
              <a:buClr>
                <a:srgbClr val="4E9EA2"/>
              </a:buClr>
              <a:buSzPct val="80000"/>
              <a:buFont typeface="Wingdings" panose="05000000000000000000" pitchFamily="2" charset="2"/>
              <a:buChar char="n"/>
            </a:pPr>
            <a:endParaRPr kumimoji="1" lang="zh-CN" altLang="en-US" sz="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25000"/>
              </a:spcBef>
              <a:spcAft>
                <a:spcPct val="25000"/>
              </a:spcAft>
              <a:buClr>
                <a:srgbClr val="4E9EA2"/>
              </a:buClr>
              <a:buSzPct val="80000"/>
              <a:buFont typeface="Wingdings" panose="05000000000000000000" pitchFamily="2" charset="2"/>
              <a:buChar char="n"/>
            </a:pPr>
            <a:r>
              <a:rPr kumimoji="1" lang="zh-CN" altLang="en-US" sz="17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17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五个统一</a:t>
            </a:r>
            <a:r>
              <a:rPr kumimoji="1" lang="zh-CN" altLang="en-US" sz="1700">
                <a:latin typeface="微软雅黑" panose="020B0503020204020204" pitchFamily="34" charset="-122"/>
                <a:ea typeface="微软雅黑" panose="020B0503020204020204" pitchFamily="34" charset="-122"/>
              </a:rPr>
              <a:t>：统一单据样式、统一凭证编码、统一数据管理、统一执行标准、统一报表管理</a:t>
            </a:r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2459038" y="5229225"/>
            <a:ext cx="62753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5000"/>
              </a:spcBef>
              <a:spcAft>
                <a:spcPct val="25000"/>
              </a:spcAft>
              <a:buClr>
                <a:srgbClr val="4E9EA2"/>
              </a:buClr>
              <a:buSzPct val="80000"/>
            </a:pPr>
            <a:r>
              <a:rPr kumimoji="1" lang="zh-CN" altLang="en-US" sz="3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蓝凌的优势：</a:t>
            </a:r>
            <a:r>
              <a:rPr kumimoji="1" lang="en-US" altLang="zh-CN" sz="3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OA</a:t>
            </a:r>
            <a:r>
              <a:rPr kumimoji="1" lang="zh-CN" altLang="en-US" sz="3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3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kumimoji="1" lang="zh-CN" altLang="en-US" sz="3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费控解决方案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06" y="2348880"/>
            <a:ext cx="6124575" cy="3390900"/>
          </a:xfrm>
          <a:prstGeom prst="rect">
            <a:avLst/>
          </a:prstGeom>
        </p:spPr>
      </p:pic>
      <p:sp>
        <p:nvSpPr>
          <p:cNvPr id="35" name="TextBox 55"/>
          <p:cNvSpPr txBox="1"/>
          <p:nvPr/>
        </p:nvSpPr>
        <p:spPr>
          <a:xfrm>
            <a:off x="763377" y="1164740"/>
            <a:ext cx="3964547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十五载技术与经验积淀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>
                  <a:lumMod val="6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	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数千家大中型客户的共同选择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>
                  <a:lumMod val="6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		500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强企业首选办公品牌</a:t>
            </a:r>
          </a:p>
        </p:txBody>
      </p:sp>
      <p:sp>
        <p:nvSpPr>
          <p:cNvPr id="36" name="矩形 35"/>
          <p:cNvSpPr/>
          <p:nvPr/>
        </p:nvSpPr>
        <p:spPr bwMode="auto">
          <a:xfrm rot="16200000">
            <a:off x="5765031" y="2109911"/>
            <a:ext cx="539999" cy="187330"/>
          </a:xfrm>
          <a:prstGeom prst="rect">
            <a:avLst/>
          </a:prstGeom>
          <a:solidFill>
            <a:sysClr val="windowText" lastClr="000000">
              <a:lumMod val="50000"/>
              <a:lumOff val="50000"/>
            </a:sys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2000" kern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/>
              <a:ea typeface="微软雅黑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6222355" y="1933526"/>
            <a:ext cx="4842246" cy="540000"/>
          </a:xfrm>
          <a:prstGeom prst="rect">
            <a:avLst/>
          </a:prstGeom>
          <a:solidFill>
            <a:srgbClr val="E7E6E6">
              <a:lumMod val="90000"/>
            </a:srgbClr>
          </a:solidFill>
          <a:ln w="952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/>
                <a:ea typeface="微软雅黑"/>
              </a:rPr>
              <a:t>[</a:t>
            </a: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/>
                <a:ea typeface="微软雅黑"/>
              </a:rPr>
              <a:t>一</a:t>
            </a:r>
            <a:r>
              <a:rPr lang="en-US" altLang="zh-CN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/>
                <a:ea typeface="微软雅黑"/>
              </a:rPr>
              <a:t>]  </a:t>
            </a: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/>
                <a:ea typeface="微软雅黑"/>
              </a:rPr>
              <a:t>蓝凌，放心的选择！</a:t>
            </a:r>
          </a:p>
        </p:txBody>
      </p:sp>
      <p:sp>
        <p:nvSpPr>
          <p:cNvPr id="38" name="矩形 37"/>
          <p:cNvSpPr/>
          <p:nvPr/>
        </p:nvSpPr>
        <p:spPr bwMode="auto">
          <a:xfrm>
            <a:off x="6222355" y="2720482"/>
            <a:ext cx="4842246" cy="487363"/>
          </a:xfrm>
          <a:prstGeom prst="rect">
            <a:avLst/>
          </a:prstGeom>
          <a:solidFill>
            <a:srgbClr val="E7E6E6">
              <a:lumMod val="90000"/>
            </a:srgbClr>
          </a:solidFill>
          <a:ln w="952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/>
                <a:ea typeface="微软雅黑"/>
              </a:rPr>
              <a:t>[</a:t>
            </a: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/>
                <a:ea typeface="微软雅黑"/>
              </a:rPr>
              <a:t>二</a:t>
            </a:r>
            <a:r>
              <a:rPr lang="en-US" altLang="zh-CN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/>
                <a:ea typeface="微软雅黑"/>
              </a:rPr>
              <a:t>]  </a:t>
            </a: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/>
                <a:ea typeface="微软雅黑"/>
              </a:rPr>
              <a:t>费用管理实践方案分享</a:t>
            </a:r>
          </a:p>
        </p:txBody>
      </p:sp>
      <p:sp>
        <p:nvSpPr>
          <p:cNvPr id="39" name="矩形 38"/>
          <p:cNvSpPr/>
          <p:nvPr/>
        </p:nvSpPr>
        <p:spPr bwMode="auto">
          <a:xfrm>
            <a:off x="6222355" y="3439643"/>
            <a:ext cx="4842246" cy="487362"/>
          </a:xfrm>
          <a:prstGeom prst="rect">
            <a:avLst/>
          </a:prstGeom>
          <a:solidFill>
            <a:srgbClr val="E7E6E6">
              <a:lumMod val="90000"/>
            </a:srgbClr>
          </a:solidFill>
          <a:ln w="952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/>
                <a:ea typeface="微软雅黑"/>
              </a:rPr>
              <a:t>[</a:t>
            </a: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/>
                <a:ea typeface="微软雅黑"/>
              </a:rPr>
              <a:t>三</a:t>
            </a:r>
            <a:r>
              <a:rPr lang="en-US" altLang="zh-CN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/>
                <a:ea typeface="微软雅黑"/>
              </a:rPr>
              <a:t>]  </a:t>
            </a: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/>
                <a:ea typeface="微软雅黑"/>
              </a:rPr>
              <a:t>企业级费用管控</a:t>
            </a:r>
            <a:endParaRPr lang="en-US" altLang="zh-CN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/>
              <a:ea typeface="微软雅黑"/>
            </a:endParaRPr>
          </a:p>
        </p:txBody>
      </p:sp>
      <p:grpSp>
        <p:nvGrpSpPr>
          <p:cNvPr id="40" name="组合 38"/>
          <p:cNvGrpSpPr/>
          <p:nvPr/>
        </p:nvGrpSpPr>
        <p:grpSpPr>
          <a:xfrm>
            <a:off x="5807968" y="988809"/>
            <a:ext cx="2463728" cy="584775"/>
            <a:chOff x="2009254" y="709514"/>
            <a:chExt cx="2463728" cy="584775"/>
          </a:xfrm>
        </p:grpSpPr>
        <p:sp>
          <p:nvSpPr>
            <p:cNvPr id="41" name="TextBox 55"/>
            <p:cNvSpPr txBox="1"/>
            <p:nvPr/>
          </p:nvSpPr>
          <p:spPr>
            <a:xfrm>
              <a:off x="2852217" y="831751"/>
              <a:ext cx="1620765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>
                      <a:lumMod val="65000"/>
                    </a:sys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CONTENTS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2" name="TextBox 56"/>
            <p:cNvSpPr txBox="1"/>
            <p:nvPr/>
          </p:nvSpPr>
          <p:spPr>
            <a:xfrm>
              <a:off x="2009254" y="709514"/>
              <a:ext cx="1005403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>
                      <a:lumMod val="65000"/>
                    </a:sys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目录</a:t>
              </a:r>
            </a:p>
          </p:txBody>
        </p:sp>
      </p:grpSp>
      <p:sp>
        <p:nvSpPr>
          <p:cNvPr id="43" name="矩形 42"/>
          <p:cNvSpPr/>
          <p:nvPr/>
        </p:nvSpPr>
        <p:spPr bwMode="auto">
          <a:xfrm rot="16200000">
            <a:off x="5794524" y="2870451"/>
            <a:ext cx="481013" cy="187327"/>
          </a:xfrm>
          <a:prstGeom prst="rect">
            <a:avLst/>
          </a:prstGeom>
          <a:solidFill>
            <a:sysClr val="windowText" lastClr="000000">
              <a:lumMod val="50000"/>
              <a:lumOff val="50000"/>
            </a:sys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2000" kern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/>
              <a:ea typeface="微软雅黑"/>
            </a:endParaRPr>
          </a:p>
        </p:txBody>
      </p:sp>
      <p:sp>
        <p:nvSpPr>
          <p:cNvPr id="44" name="矩形 43"/>
          <p:cNvSpPr/>
          <p:nvPr/>
        </p:nvSpPr>
        <p:spPr bwMode="auto">
          <a:xfrm rot="16200000">
            <a:off x="5795318" y="3588872"/>
            <a:ext cx="479425" cy="187327"/>
          </a:xfrm>
          <a:prstGeom prst="rect">
            <a:avLst/>
          </a:prstGeom>
          <a:solidFill>
            <a:sysClr val="windowText" lastClr="000000">
              <a:lumMod val="50000"/>
              <a:lumOff val="50000"/>
            </a:sys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2000" kern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/>
              <a:ea typeface="微软雅黑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6240061" y="4165774"/>
            <a:ext cx="4842246" cy="487362"/>
          </a:xfrm>
          <a:prstGeom prst="rect">
            <a:avLst/>
          </a:prstGeom>
          <a:solidFill>
            <a:srgbClr val="ED7D31"/>
          </a:solidFill>
          <a:ln w="952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0">
                <a:solidFill>
                  <a:sysClr val="window" lastClr="FFFFFF"/>
                </a:solidFill>
                <a:latin typeface="微软雅黑"/>
                <a:ea typeface="微软雅黑"/>
              </a:rPr>
              <a:t>[</a:t>
            </a:r>
            <a:r>
              <a:rPr lang="zh-CN" altLang="en-US" sz="2000" kern="0">
                <a:solidFill>
                  <a:sysClr val="window" lastClr="FFFFFF"/>
                </a:solidFill>
                <a:latin typeface="微软雅黑"/>
                <a:ea typeface="微软雅黑"/>
              </a:rPr>
              <a:t>四</a:t>
            </a:r>
            <a:r>
              <a:rPr lang="en-US" altLang="zh-CN" sz="2000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]  </a:t>
            </a:r>
            <a:r>
              <a:rPr lang="zh-CN" altLang="en-US" sz="2000" kern="0">
                <a:solidFill>
                  <a:sysClr val="window" lastClr="FFFFFF"/>
                </a:solidFill>
                <a:latin typeface="微软雅黑"/>
                <a:ea typeface="微软雅黑"/>
              </a:rPr>
              <a:t>交流答疑</a:t>
            </a:r>
            <a:endParaRPr lang="en-US" altLang="zh-CN" sz="2000" kern="0" dirty="0">
              <a:solidFill>
                <a:sysClr val="window" lastClr="FFFFFF"/>
              </a:solidFill>
              <a:latin typeface="微软雅黑"/>
              <a:ea typeface="微软雅黑"/>
            </a:endParaRPr>
          </a:p>
        </p:txBody>
      </p:sp>
      <p:sp>
        <p:nvSpPr>
          <p:cNvPr id="14" name="矩形 13"/>
          <p:cNvSpPr/>
          <p:nvPr/>
        </p:nvSpPr>
        <p:spPr bwMode="auto">
          <a:xfrm rot="16200000">
            <a:off x="5813024" y="4315047"/>
            <a:ext cx="479425" cy="187327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2400" kern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73687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663575" y="533400"/>
            <a:ext cx="4476750" cy="74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z="3600" b="1">
                <a:solidFill>
                  <a:srgbClr val="00B0F0"/>
                </a:solidFill>
                <a:latin typeface="微软雅黑" panose="020B0503020204020204" pitchFamily="34" charset="-122"/>
              </a:rPr>
              <a:t>蓝凌就在您身边</a:t>
            </a:r>
            <a:endParaRPr lang="en-US" altLang="zh-CN" sz="3600" b="1">
              <a:solidFill>
                <a:srgbClr val="00B0F0"/>
              </a:solidFill>
              <a:latin typeface="微软雅黑" panose="020B0503020204020204" pitchFamily="34" charset="-122"/>
            </a:endParaRPr>
          </a:p>
        </p:txBody>
      </p:sp>
      <p:sp>
        <p:nvSpPr>
          <p:cNvPr id="54275" name="矩形 14"/>
          <p:cNvSpPr>
            <a:spLocks noChangeArrowheads="1"/>
          </p:cNvSpPr>
          <p:nvPr/>
        </p:nvSpPr>
        <p:spPr bwMode="auto">
          <a:xfrm>
            <a:off x="4424363" y="1460500"/>
            <a:ext cx="3890962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深圳市蓝凌软件股份有限公司</a:t>
            </a:r>
            <a:endParaRPr lang="en-US" altLang="zh-CN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8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kumimoji="1" lang="zh-CN" altLang="en-US" sz="1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总部：深圳市南山区高新区中区七栋四楼</a:t>
            </a:r>
            <a:r>
              <a:rPr kumimoji="1" lang="en-US" altLang="zh-CN" sz="1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        </a:t>
            </a:r>
            <a:br>
              <a:rPr kumimoji="1" lang="en-US" altLang="zh-CN" sz="1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kumimoji="1" lang="zh-CN" altLang="en-US" sz="1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电话：</a:t>
            </a:r>
            <a:r>
              <a:rPr kumimoji="1" lang="en-US" altLang="zh-CN" sz="1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0755-26012345</a:t>
            </a:r>
            <a:r>
              <a:rPr kumimoji="1" lang="zh-CN" altLang="en-US" sz="1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                                      </a:t>
            </a:r>
            <a:endParaRPr kumimoji="1" lang="en-US" altLang="zh-CN" sz="1400" b="1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kumimoji="1" lang="zh-CN" altLang="en-US" sz="1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传真：</a:t>
            </a:r>
            <a:r>
              <a:rPr kumimoji="1" lang="en-US" altLang="zh-CN" sz="1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0755-26710099</a:t>
            </a:r>
            <a:r>
              <a:rPr kumimoji="1" lang="zh-CN" altLang="en-US" sz="1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</a:t>
            </a:r>
            <a:endParaRPr kumimoji="1" lang="en-US" altLang="zh-CN" sz="1400" b="1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kumimoji="1" lang="zh-CN" altLang="en-US" sz="1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产品热线：</a:t>
            </a:r>
            <a:r>
              <a:rPr kumimoji="1" lang="en-US" altLang="zh-CN" sz="1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0755-26012299 </a:t>
            </a:r>
          </a:p>
          <a:p>
            <a:pPr>
              <a:lnSpc>
                <a:spcPct val="125000"/>
              </a:lnSpc>
            </a:pPr>
            <a:r>
              <a:rPr kumimoji="1" lang="zh-CN" altLang="en-US" sz="1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服务热线：</a:t>
            </a:r>
            <a:r>
              <a:rPr kumimoji="1" lang="en-US" altLang="zh-CN" sz="1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4006-222-312</a:t>
            </a:r>
            <a:endParaRPr lang="en-US" altLang="zh-CN" sz="1400" b="1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276" name="Text Box 1045"/>
          <p:cNvSpPr txBox="1">
            <a:spLocks noChangeArrowheads="1"/>
          </p:cNvSpPr>
          <p:nvPr/>
        </p:nvSpPr>
        <p:spPr bwMode="auto">
          <a:xfrm>
            <a:off x="4464050" y="3905250"/>
            <a:ext cx="288131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华南大区：</a:t>
            </a:r>
          </a:p>
          <a:p>
            <a:r>
              <a:rPr lang="zh-CN" altLang="en-US" sz="1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深圳 </a:t>
            </a:r>
            <a:r>
              <a:rPr lang="en-US" altLang="zh-CN" sz="1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广州 </a:t>
            </a:r>
            <a:r>
              <a:rPr lang="en-US" altLang="zh-CN" sz="1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长沙 </a:t>
            </a:r>
            <a:r>
              <a:rPr lang="en-US" altLang="zh-CN" sz="1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厦门 </a:t>
            </a:r>
            <a:r>
              <a:rPr lang="en-US" altLang="zh-CN" sz="1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郑州</a:t>
            </a:r>
            <a:endParaRPr lang="en-US" altLang="zh-CN" sz="1400" b="1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电话：</a:t>
            </a:r>
            <a:r>
              <a:rPr lang="en-US" altLang="zh-CN" sz="1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0755-26012128</a:t>
            </a:r>
            <a:endParaRPr kumimoji="1" lang="zh-CN" altLang="en-US" sz="1600" b="1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277" name="Text Box 1045"/>
          <p:cNvSpPr txBox="1">
            <a:spLocks noChangeArrowheads="1"/>
          </p:cNvSpPr>
          <p:nvPr/>
        </p:nvSpPr>
        <p:spPr bwMode="auto">
          <a:xfrm>
            <a:off x="8688388" y="2682875"/>
            <a:ext cx="2425700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南昌研发</a:t>
            </a:r>
            <a:r>
              <a:rPr lang="en-US" altLang="zh-CN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服务基地</a:t>
            </a:r>
            <a:endParaRPr lang="en-US" altLang="zh-CN" sz="1300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3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电话：</a:t>
            </a:r>
            <a:r>
              <a:rPr lang="en-US" altLang="zh-CN" sz="13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0791-88188076 </a:t>
            </a:r>
            <a:endParaRPr kumimoji="1" lang="en-US" altLang="zh-CN" sz="1300" b="1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278" name="Text Box 1045"/>
          <p:cNvSpPr txBox="1">
            <a:spLocks noChangeArrowheads="1"/>
          </p:cNvSpPr>
          <p:nvPr/>
        </p:nvSpPr>
        <p:spPr bwMode="auto">
          <a:xfrm>
            <a:off x="8674100" y="3905250"/>
            <a:ext cx="263525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华北大区：</a:t>
            </a:r>
          </a:p>
          <a:p>
            <a:r>
              <a:rPr lang="zh-CN" altLang="en-US" sz="1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 </a:t>
            </a:r>
            <a:r>
              <a:rPr lang="en-US" altLang="zh-CN" sz="1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 </a:t>
            </a:r>
            <a:r>
              <a:rPr lang="zh-CN" altLang="en-US" sz="1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西安 </a:t>
            </a:r>
            <a:r>
              <a:rPr lang="en-US" altLang="zh-CN" sz="1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沈阳 </a:t>
            </a:r>
            <a:r>
              <a:rPr lang="en-US" altLang="zh-CN" sz="1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青岛</a:t>
            </a:r>
            <a:r>
              <a:rPr kumimoji="1" lang="en-US" altLang="zh-CN" sz="1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  </a:t>
            </a:r>
            <a:br>
              <a:rPr kumimoji="1" lang="en-US" altLang="zh-CN" sz="1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kumimoji="1" lang="zh-CN" altLang="en-US" sz="1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电话：</a:t>
            </a:r>
            <a:r>
              <a:rPr lang="en-US" altLang="zh-CN" sz="1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010-65818991</a:t>
            </a:r>
            <a:r>
              <a:rPr kumimoji="1" lang="en-US" altLang="zh-CN" sz="1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1" lang="zh-CN" altLang="en-US" sz="1600" b="1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279" name="Text Box 1045"/>
          <p:cNvSpPr txBox="1">
            <a:spLocks noChangeArrowheads="1"/>
          </p:cNvSpPr>
          <p:nvPr/>
        </p:nvSpPr>
        <p:spPr bwMode="auto">
          <a:xfrm>
            <a:off x="8688388" y="1482725"/>
            <a:ext cx="2620962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研究院：</a:t>
            </a:r>
          </a:p>
          <a:p>
            <a:r>
              <a:rPr lang="zh-CN" altLang="en-US" sz="1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电话：</a:t>
            </a:r>
            <a:r>
              <a:rPr lang="en-US" altLang="zh-CN" sz="1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0755-26012345</a:t>
            </a:r>
            <a:endParaRPr kumimoji="1" lang="en-US" altLang="zh-CN" sz="1400" b="1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280" name="Text Box 1045"/>
          <p:cNvSpPr txBox="1">
            <a:spLocks noChangeArrowheads="1"/>
          </p:cNvSpPr>
          <p:nvPr/>
        </p:nvSpPr>
        <p:spPr bwMode="auto">
          <a:xfrm>
            <a:off x="8688388" y="2097088"/>
            <a:ext cx="27987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研发中心：</a:t>
            </a:r>
          </a:p>
          <a:p>
            <a:r>
              <a:rPr lang="zh-CN" altLang="en-US" sz="1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电话：</a:t>
            </a:r>
            <a:r>
              <a:rPr lang="en-US" altLang="zh-CN" sz="1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0755-26012345</a:t>
            </a:r>
            <a:endParaRPr kumimoji="1" lang="en-US" altLang="zh-CN" sz="1400" b="1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281" name="Text Box 1045"/>
          <p:cNvSpPr txBox="1">
            <a:spLocks noChangeArrowheads="1"/>
          </p:cNvSpPr>
          <p:nvPr/>
        </p:nvSpPr>
        <p:spPr bwMode="auto">
          <a:xfrm>
            <a:off x="4464050" y="4902200"/>
            <a:ext cx="289401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华东大区：</a:t>
            </a:r>
          </a:p>
          <a:p>
            <a:r>
              <a:rPr lang="zh-CN" altLang="en-US" sz="1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 </a:t>
            </a:r>
            <a:r>
              <a:rPr lang="en-US" altLang="zh-CN" sz="1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杭州 </a:t>
            </a:r>
            <a:r>
              <a:rPr lang="en-US" altLang="zh-CN" sz="1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南京 </a:t>
            </a:r>
            <a:r>
              <a:rPr lang="en-US" altLang="zh-CN" sz="1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南昌</a:t>
            </a:r>
            <a:endParaRPr lang="en-US" altLang="zh-CN" sz="1400" b="1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sz="1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电话：</a:t>
            </a:r>
            <a:r>
              <a:rPr lang="en-US" altLang="zh-CN" sz="1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021-63818668</a:t>
            </a:r>
            <a:r>
              <a:rPr kumimoji="1" lang="en-US" altLang="zh-CN" sz="1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</a:p>
        </p:txBody>
      </p:sp>
      <p:sp>
        <p:nvSpPr>
          <p:cNvPr id="54282" name="Text Box 1045"/>
          <p:cNvSpPr txBox="1">
            <a:spLocks noChangeArrowheads="1"/>
          </p:cNvSpPr>
          <p:nvPr/>
        </p:nvSpPr>
        <p:spPr bwMode="auto">
          <a:xfrm>
            <a:off x="8674100" y="4902200"/>
            <a:ext cx="263525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西南大区：</a:t>
            </a:r>
          </a:p>
          <a:p>
            <a:r>
              <a:rPr lang="zh-CN" altLang="en-US" sz="1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成都 </a:t>
            </a:r>
            <a:r>
              <a:rPr lang="en-US" altLang="zh-CN" sz="1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重庆 </a:t>
            </a:r>
            <a:r>
              <a:rPr lang="en-US" altLang="zh-CN" sz="1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昆明 </a:t>
            </a:r>
            <a:r>
              <a:rPr lang="en-US" altLang="zh-CN" sz="1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贵阳</a:t>
            </a:r>
            <a:endParaRPr lang="en-US" altLang="zh-CN" sz="1400" b="1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sz="1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电话：</a:t>
            </a:r>
            <a:r>
              <a:rPr lang="en-US" altLang="zh-CN" sz="1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028-86127810 </a:t>
            </a:r>
            <a:r>
              <a:rPr kumimoji="1" lang="en-US" altLang="zh-CN" sz="14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</a:p>
        </p:txBody>
      </p:sp>
      <p:pic>
        <p:nvPicPr>
          <p:cNvPr id="54283" name="图片 10" descr="微信二维码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2068513"/>
            <a:ext cx="2719387" cy="271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427163" y="5327650"/>
            <a:ext cx="1860550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微信号：</a:t>
            </a:r>
            <a:r>
              <a:rPr lang="en-US" altLang="zh-CN" sz="1400" b="1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landraykm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428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5172075"/>
            <a:ext cx="573088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"/>
          <p:cNvSpPr txBox="1">
            <a:spLocks noChangeArrowheads="1"/>
          </p:cNvSpPr>
          <p:nvPr/>
        </p:nvSpPr>
        <p:spPr bwMode="auto">
          <a:xfrm>
            <a:off x="551384" y="620689"/>
            <a:ext cx="9577064" cy="630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21871" tIns="60936" rIns="121871" bIns="60936">
            <a:spAutoFit/>
          </a:bodyPr>
          <a:lstStyle/>
          <a:p>
            <a:r>
              <a:rPr kumimoji="1" lang="zh-CN" altLang="en-US" sz="3300" b="1" dirty="0">
                <a:solidFill>
                  <a:srgbClr val="173688"/>
                </a:solidFill>
                <a:latin typeface="微软雅黑" pitchFamily="34" charset="-122"/>
                <a:ea typeface="微软雅黑" pitchFamily="34" charset="-122"/>
              </a:rPr>
              <a:t>成熟的产品，快速响应一体化建设</a:t>
            </a:r>
          </a:p>
        </p:txBody>
      </p:sp>
      <p:sp>
        <p:nvSpPr>
          <p:cNvPr id="4" name="文本框 10"/>
          <p:cNvSpPr txBox="1"/>
          <p:nvPr/>
        </p:nvSpPr>
        <p:spPr>
          <a:xfrm>
            <a:off x="612389" y="1194482"/>
            <a:ext cx="5241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+mn-ea"/>
                <a:cs typeface="Arial" pitchFamily="34" charset="0"/>
              </a:rPr>
              <a:t>Introduction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+mn-ea"/>
                <a:cs typeface="Arial" pitchFamily="34" charset="0"/>
              </a:rPr>
              <a:t>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+mn-ea"/>
                <a:cs typeface="Arial" pitchFamily="34" charset="0"/>
              </a:rPr>
              <a:t>of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+mn-ea"/>
                <a:cs typeface="Arial" pitchFamily="34" charset="0"/>
              </a:rPr>
              <a:t>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+mn-ea"/>
                <a:cs typeface="Arial" pitchFamily="34" charset="0"/>
              </a:rPr>
              <a:t>LANDRAY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+mn-ea"/>
              <a:cs typeface="Arial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58788"/>
            <a:ext cx="263352" cy="895636"/>
          </a:xfrm>
          <a:prstGeom prst="rect">
            <a:avLst/>
          </a:prstGeom>
          <a:solidFill>
            <a:srgbClr val="173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684876" y="1527380"/>
            <a:ext cx="10883781" cy="0"/>
          </a:xfrm>
          <a:prstGeom prst="line">
            <a:avLst/>
          </a:prstGeom>
          <a:ln>
            <a:solidFill>
              <a:srgbClr val="1736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/>
          <p:cNvSpPr txBox="1">
            <a:spLocks/>
          </p:cNvSpPr>
          <p:nvPr/>
        </p:nvSpPr>
        <p:spPr>
          <a:xfrm>
            <a:off x="8040264" y="4087862"/>
            <a:ext cx="3851275" cy="1428750"/>
          </a:xfrm>
          <a:prstGeom prst="rect">
            <a:avLst/>
          </a:prstGeom>
        </p:spPr>
        <p:txBody>
          <a:bodyPr lIns="68315" tIns="34157" rIns="68315" bIns="34157" anchor="ctr" anchorCtr="1"/>
          <a:lstStyle/>
          <a:p>
            <a:pPr marL="43881" indent="-43881" algn="ctr">
              <a:lnSpc>
                <a:spcPct val="150000"/>
              </a:lnSpc>
              <a:defRPr/>
            </a:pPr>
            <a:r>
              <a:rPr lang="zh-CN" altLang="en-US" b="1" kern="0" dirty="0">
                <a:solidFill>
                  <a:srgbClr val="EF9D2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知识管理平台</a:t>
            </a:r>
            <a:endParaRPr lang="en-US" altLang="zh-CN" b="1" kern="0" dirty="0">
              <a:solidFill>
                <a:srgbClr val="EF9D2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3881" indent="-43881" algn="ctr">
              <a:lnSpc>
                <a:spcPct val="150000"/>
              </a:lnSpc>
              <a:defRPr/>
            </a:pPr>
            <a:r>
              <a:rPr lang="zh-CN" altLang="en-US" sz="15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知识管理国家标准主要参编单位</a:t>
            </a:r>
            <a:endParaRPr lang="en-US" altLang="zh-CN" sz="15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5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China MAKE</a:t>
            </a:r>
            <a:r>
              <a:rPr lang="zh-CN" altLang="en-US" sz="15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评选唯一授权主办单位</a:t>
            </a: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客户知识库、营销知识库等</a:t>
            </a: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263352" y="4149080"/>
            <a:ext cx="3568700" cy="1428750"/>
          </a:xfrm>
          <a:prstGeom prst="rect">
            <a:avLst/>
          </a:prstGeom>
        </p:spPr>
        <p:txBody>
          <a:bodyPr lIns="68315" tIns="34157" rIns="68315" bIns="34157" anchor="ctr" anchorCtr="1"/>
          <a:lstStyle/>
          <a:p>
            <a:pPr marL="43881" indent="-43881" algn="ctr">
              <a:lnSpc>
                <a:spcPct val="150000"/>
              </a:lnSpc>
              <a:defRPr/>
            </a:pPr>
            <a:r>
              <a:rPr lang="zh-CN" altLang="en-US" b="1" kern="0" dirty="0">
                <a:solidFill>
                  <a:srgbClr val="1736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一体化管理平台</a:t>
            </a:r>
            <a:endParaRPr lang="en-US" altLang="zh-CN" b="1" kern="0" dirty="0">
              <a:solidFill>
                <a:srgbClr val="1736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3881" indent="-43881" algn="ctr">
              <a:lnSpc>
                <a:spcPct val="150000"/>
              </a:lnSpc>
              <a:defRPr/>
            </a:pPr>
            <a:r>
              <a:rPr lang="zh-CN" altLang="en-US" sz="15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协同办公解决方案最佳提供商</a:t>
            </a:r>
            <a:endParaRPr lang="en-US" altLang="zh-CN" sz="15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3881" indent="-43881" algn="ctr">
              <a:lnSpc>
                <a:spcPct val="150000"/>
              </a:lnSpc>
              <a:defRPr/>
            </a:pPr>
            <a:r>
              <a:rPr lang="zh-CN" altLang="en-US" sz="15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</a:t>
            </a:r>
            <a:r>
              <a:rPr lang="en-US" altLang="zh-CN" sz="15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5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强企业</a:t>
            </a:r>
            <a:r>
              <a:rPr lang="en-US" altLang="zh-CN" sz="15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OA</a:t>
            </a:r>
            <a:r>
              <a:rPr lang="zh-CN" altLang="en-US" sz="15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首选品牌</a:t>
            </a:r>
          </a:p>
          <a:p>
            <a:pPr marL="43881" indent="-43881" algn="ctr">
              <a:lnSpc>
                <a:spcPct val="150000"/>
              </a:lnSpc>
              <a:defRPr/>
            </a:pPr>
            <a:r>
              <a:rPr lang="zh-CN" altLang="en-US" sz="15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含日常行政办公应用、爱关怀平台等</a:t>
            </a:r>
            <a:endParaRPr lang="en-US" altLang="en-US" sz="15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9044606" y="2204864"/>
            <a:ext cx="1609725" cy="1620838"/>
          </a:xfrm>
          <a:prstGeom prst="roundRect">
            <a:avLst>
              <a:gd name="adj" fmla="val 50000"/>
            </a:avLst>
          </a:prstGeom>
          <a:solidFill>
            <a:srgbClr val="EF9D28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" lastClr="FFFFFF"/>
              </a:solidFill>
              <a:latin typeface="微软雅黑"/>
              <a:ea typeface="微软雅黑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1220665" y="2255192"/>
            <a:ext cx="1609725" cy="1620838"/>
          </a:xfrm>
          <a:prstGeom prst="roundRect">
            <a:avLst>
              <a:gd name="adj" fmla="val 50000"/>
            </a:avLst>
          </a:prstGeom>
          <a:solidFill>
            <a:srgbClr val="173688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" lastClr="FFFFFF"/>
              </a:solidFill>
              <a:latin typeface="微软雅黑"/>
              <a:ea typeface="微软雅黑"/>
            </a:endParaRPr>
          </a:p>
        </p:txBody>
      </p:sp>
      <p:sp>
        <p:nvSpPr>
          <p:cNvPr id="27" name="图文框 9"/>
          <p:cNvSpPr/>
          <p:nvPr/>
        </p:nvSpPr>
        <p:spPr>
          <a:xfrm>
            <a:off x="9390730" y="2560563"/>
            <a:ext cx="912813" cy="917575"/>
          </a:xfrm>
          <a:custGeom>
            <a:avLst/>
            <a:gdLst/>
            <a:ahLst/>
            <a:cxnLst/>
            <a:rect l="l" t="t" r="r" b="b"/>
            <a:pathLst>
              <a:path w="637287" h="637366">
                <a:moveTo>
                  <a:pt x="563950" y="553984"/>
                </a:moveTo>
                <a:lnTo>
                  <a:pt x="637287" y="553984"/>
                </a:lnTo>
                <a:lnTo>
                  <a:pt x="637287" y="627321"/>
                </a:lnTo>
                <a:lnTo>
                  <a:pt x="563950" y="627321"/>
                </a:lnTo>
                <a:close/>
                <a:moveTo>
                  <a:pt x="451498" y="553984"/>
                </a:moveTo>
                <a:lnTo>
                  <a:pt x="524835" y="553984"/>
                </a:lnTo>
                <a:lnTo>
                  <a:pt x="524835" y="627321"/>
                </a:lnTo>
                <a:lnTo>
                  <a:pt x="451498" y="627321"/>
                </a:lnTo>
                <a:close/>
                <a:moveTo>
                  <a:pt x="112452" y="451577"/>
                </a:moveTo>
                <a:lnTo>
                  <a:pt x="185789" y="451577"/>
                </a:lnTo>
                <a:lnTo>
                  <a:pt x="185789" y="524914"/>
                </a:lnTo>
                <a:lnTo>
                  <a:pt x="112452" y="524914"/>
                </a:lnTo>
                <a:close/>
                <a:moveTo>
                  <a:pt x="54181" y="393306"/>
                </a:moveTo>
                <a:lnTo>
                  <a:pt x="54181" y="583185"/>
                </a:lnTo>
                <a:lnTo>
                  <a:pt x="244060" y="583185"/>
                </a:lnTo>
                <a:lnTo>
                  <a:pt x="244060" y="393306"/>
                </a:lnTo>
                <a:close/>
                <a:moveTo>
                  <a:pt x="339046" y="339125"/>
                </a:moveTo>
                <a:lnTo>
                  <a:pt x="392235" y="339125"/>
                </a:lnTo>
                <a:lnTo>
                  <a:pt x="392235" y="339126"/>
                </a:lnTo>
                <a:lnTo>
                  <a:pt x="518510" y="339126"/>
                </a:lnTo>
                <a:lnTo>
                  <a:pt x="518510" y="395351"/>
                </a:lnTo>
                <a:lnTo>
                  <a:pt x="584098" y="395351"/>
                </a:lnTo>
                <a:lnTo>
                  <a:pt x="584098" y="339126"/>
                </a:lnTo>
                <a:lnTo>
                  <a:pt x="637287" y="339126"/>
                </a:lnTo>
                <a:lnTo>
                  <a:pt x="637287" y="395351"/>
                </a:lnTo>
                <a:lnTo>
                  <a:pt x="637287" y="507803"/>
                </a:lnTo>
                <a:lnTo>
                  <a:pt x="637287" y="507804"/>
                </a:lnTo>
                <a:lnTo>
                  <a:pt x="584098" y="507804"/>
                </a:lnTo>
                <a:lnTo>
                  <a:pt x="584098" y="507803"/>
                </a:lnTo>
                <a:lnTo>
                  <a:pt x="451498" y="507803"/>
                </a:lnTo>
                <a:lnTo>
                  <a:pt x="451498" y="451578"/>
                </a:lnTo>
                <a:lnTo>
                  <a:pt x="392235" y="451578"/>
                </a:lnTo>
                <a:lnTo>
                  <a:pt x="392235" y="627321"/>
                </a:lnTo>
                <a:lnTo>
                  <a:pt x="339046" y="627321"/>
                </a:lnTo>
                <a:close/>
                <a:moveTo>
                  <a:pt x="0" y="339125"/>
                </a:moveTo>
                <a:lnTo>
                  <a:pt x="298241" y="339125"/>
                </a:lnTo>
                <a:lnTo>
                  <a:pt x="298241" y="637366"/>
                </a:lnTo>
                <a:lnTo>
                  <a:pt x="0" y="637366"/>
                </a:lnTo>
                <a:close/>
                <a:moveTo>
                  <a:pt x="451498" y="112452"/>
                </a:moveTo>
                <a:lnTo>
                  <a:pt x="524835" y="112452"/>
                </a:lnTo>
                <a:lnTo>
                  <a:pt x="524835" y="185789"/>
                </a:lnTo>
                <a:lnTo>
                  <a:pt x="451498" y="185789"/>
                </a:lnTo>
                <a:close/>
                <a:moveTo>
                  <a:pt x="112452" y="112452"/>
                </a:moveTo>
                <a:lnTo>
                  <a:pt x="185789" y="112452"/>
                </a:lnTo>
                <a:lnTo>
                  <a:pt x="185789" y="185789"/>
                </a:lnTo>
                <a:lnTo>
                  <a:pt x="112452" y="185789"/>
                </a:lnTo>
                <a:close/>
                <a:moveTo>
                  <a:pt x="393227" y="54181"/>
                </a:moveTo>
                <a:lnTo>
                  <a:pt x="393227" y="244060"/>
                </a:lnTo>
                <a:lnTo>
                  <a:pt x="583106" y="244060"/>
                </a:lnTo>
                <a:lnTo>
                  <a:pt x="583106" y="54181"/>
                </a:lnTo>
                <a:close/>
                <a:moveTo>
                  <a:pt x="54181" y="54181"/>
                </a:moveTo>
                <a:lnTo>
                  <a:pt x="54181" y="244060"/>
                </a:lnTo>
                <a:lnTo>
                  <a:pt x="244060" y="244060"/>
                </a:lnTo>
                <a:lnTo>
                  <a:pt x="244060" y="54181"/>
                </a:lnTo>
                <a:close/>
                <a:moveTo>
                  <a:pt x="339046" y="0"/>
                </a:moveTo>
                <a:lnTo>
                  <a:pt x="637287" y="0"/>
                </a:lnTo>
                <a:lnTo>
                  <a:pt x="637287" y="298241"/>
                </a:lnTo>
                <a:lnTo>
                  <a:pt x="339046" y="298241"/>
                </a:lnTo>
                <a:close/>
                <a:moveTo>
                  <a:pt x="0" y="0"/>
                </a:moveTo>
                <a:lnTo>
                  <a:pt x="298241" y="0"/>
                </a:lnTo>
                <a:lnTo>
                  <a:pt x="298241" y="298241"/>
                </a:lnTo>
                <a:lnTo>
                  <a:pt x="0" y="2982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9" name="组合 14"/>
          <p:cNvGrpSpPr/>
          <p:nvPr/>
        </p:nvGrpSpPr>
        <p:grpSpPr>
          <a:xfrm>
            <a:off x="1529859" y="2578908"/>
            <a:ext cx="988927" cy="995712"/>
            <a:chOff x="2771798" y="699543"/>
            <a:chExt cx="3528392" cy="3528392"/>
          </a:xfrm>
          <a:solidFill>
            <a:schemeClr val="bg1"/>
          </a:solidFill>
        </p:grpSpPr>
        <p:sp>
          <p:nvSpPr>
            <p:cNvPr id="30" name="Freeform 5"/>
            <p:cNvSpPr>
              <a:spLocks/>
            </p:cNvSpPr>
            <p:nvPr/>
          </p:nvSpPr>
          <p:spPr bwMode="auto">
            <a:xfrm>
              <a:off x="2771798" y="699543"/>
              <a:ext cx="3528392" cy="3528392"/>
            </a:xfrm>
            <a:custGeom>
              <a:avLst/>
              <a:gdLst/>
              <a:ahLst/>
              <a:cxnLst/>
              <a:rect l="l" t="t" r="r" b="b"/>
              <a:pathLst>
                <a:path w="3528392" h="3528392">
                  <a:moveTo>
                    <a:pt x="1764197" y="3168152"/>
                  </a:moveTo>
                  <a:cubicBezTo>
                    <a:pt x="1863675" y="3168152"/>
                    <a:pt x="1944317" y="3248794"/>
                    <a:pt x="1944317" y="3348272"/>
                  </a:cubicBezTo>
                  <a:cubicBezTo>
                    <a:pt x="1944317" y="3447750"/>
                    <a:pt x="1863675" y="3528392"/>
                    <a:pt x="1764197" y="3528392"/>
                  </a:cubicBezTo>
                  <a:cubicBezTo>
                    <a:pt x="1664719" y="3528392"/>
                    <a:pt x="1584077" y="3447750"/>
                    <a:pt x="1584077" y="3348272"/>
                  </a:cubicBezTo>
                  <a:cubicBezTo>
                    <a:pt x="1584077" y="3248794"/>
                    <a:pt x="1664719" y="3168152"/>
                    <a:pt x="1764197" y="3168152"/>
                  </a:cubicBezTo>
                  <a:close/>
                  <a:moveTo>
                    <a:pt x="2306111" y="3088523"/>
                  </a:moveTo>
                  <a:cubicBezTo>
                    <a:pt x="2405589" y="3088523"/>
                    <a:pt x="2486231" y="3169165"/>
                    <a:pt x="2486231" y="3268643"/>
                  </a:cubicBezTo>
                  <a:cubicBezTo>
                    <a:pt x="2486231" y="3368121"/>
                    <a:pt x="2405589" y="3448763"/>
                    <a:pt x="2306111" y="3448763"/>
                  </a:cubicBezTo>
                  <a:cubicBezTo>
                    <a:pt x="2206633" y="3448763"/>
                    <a:pt x="2125991" y="3368121"/>
                    <a:pt x="2125991" y="3268643"/>
                  </a:cubicBezTo>
                  <a:cubicBezTo>
                    <a:pt x="2125991" y="3169165"/>
                    <a:pt x="2206633" y="3088523"/>
                    <a:pt x="2306111" y="3088523"/>
                  </a:cubicBezTo>
                  <a:close/>
                  <a:moveTo>
                    <a:pt x="1222281" y="3088523"/>
                  </a:moveTo>
                  <a:cubicBezTo>
                    <a:pt x="1321759" y="3088523"/>
                    <a:pt x="1402401" y="3169165"/>
                    <a:pt x="1402401" y="3268643"/>
                  </a:cubicBezTo>
                  <a:cubicBezTo>
                    <a:pt x="1402401" y="3368121"/>
                    <a:pt x="1321759" y="3448763"/>
                    <a:pt x="1222281" y="3448763"/>
                  </a:cubicBezTo>
                  <a:cubicBezTo>
                    <a:pt x="1122803" y="3448763"/>
                    <a:pt x="1042161" y="3368121"/>
                    <a:pt x="1042161" y="3268643"/>
                  </a:cubicBezTo>
                  <a:cubicBezTo>
                    <a:pt x="1042161" y="3169165"/>
                    <a:pt x="1122803" y="3088523"/>
                    <a:pt x="1222281" y="3088523"/>
                  </a:cubicBezTo>
                  <a:close/>
                  <a:moveTo>
                    <a:pt x="2848027" y="2808310"/>
                  </a:moveTo>
                  <a:cubicBezTo>
                    <a:pt x="2947505" y="2808310"/>
                    <a:pt x="3028147" y="2888952"/>
                    <a:pt x="3028147" y="2988430"/>
                  </a:cubicBezTo>
                  <a:cubicBezTo>
                    <a:pt x="3028147" y="3087908"/>
                    <a:pt x="2947505" y="3168550"/>
                    <a:pt x="2848027" y="3168550"/>
                  </a:cubicBezTo>
                  <a:cubicBezTo>
                    <a:pt x="2748549" y="3168550"/>
                    <a:pt x="2667907" y="3087908"/>
                    <a:pt x="2667907" y="2988430"/>
                  </a:cubicBezTo>
                  <a:cubicBezTo>
                    <a:pt x="2667907" y="2888952"/>
                    <a:pt x="2748549" y="2808310"/>
                    <a:pt x="2848027" y="2808310"/>
                  </a:cubicBezTo>
                  <a:close/>
                  <a:moveTo>
                    <a:pt x="680366" y="2808310"/>
                  </a:moveTo>
                  <a:cubicBezTo>
                    <a:pt x="779844" y="2808310"/>
                    <a:pt x="860486" y="2888952"/>
                    <a:pt x="860486" y="2988430"/>
                  </a:cubicBezTo>
                  <a:cubicBezTo>
                    <a:pt x="860486" y="3087908"/>
                    <a:pt x="779844" y="3168550"/>
                    <a:pt x="680366" y="3168550"/>
                  </a:cubicBezTo>
                  <a:cubicBezTo>
                    <a:pt x="580888" y="3168550"/>
                    <a:pt x="500246" y="3087908"/>
                    <a:pt x="500246" y="2988430"/>
                  </a:cubicBezTo>
                  <a:cubicBezTo>
                    <a:pt x="500246" y="2888952"/>
                    <a:pt x="580888" y="2808310"/>
                    <a:pt x="680366" y="2808310"/>
                  </a:cubicBezTo>
                  <a:close/>
                  <a:moveTo>
                    <a:pt x="1933280" y="1530863"/>
                  </a:moveTo>
                  <a:cubicBezTo>
                    <a:pt x="1933283" y="1530934"/>
                    <a:pt x="1934674" y="1568342"/>
                    <a:pt x="2041765" y="1607037"/>
                  </a:cubicBezTo>
                  <a:cubicBezTo>
                    <a:pt x="2041824" y="1607056"/>
                    <a:pt x="2079385" y="1618930"/>
                    <a:pt x="2124584" y="1638478"/>
                  </a:cubicBezTo>
                  <a:cubicBezTo>
                    <a:pt x="2123612" y="1668724"/>
                    <a:pt x="2123924" y="1682833"/>
                    <a:pt x="2152189" y="1730974"/>
                  </a:cubicBezTo>
                  <a:cubicBezTo>
                    <a:pt x="2160358" y="1788157"/>
                    <a:pt x="2168527" y="1816563"/>
                    <a:pt x="2219792" y="1889423"/>
                  </a:cubicBezTo>
                  <a:cubicBezTo>
                    <a:pt x="2216989" y="1899436"/>
                    <a:pt x="2200563" y="1930473"/>
                    <a:pt x="2112241" y="1962387"/>
                  </a:cubicBezTo>
                  <a:cubicBezTo>
                    <a:pt x="2112160" y="1962413"/>
                    <a:pt x="1912054" y="2025664"/>
                    <a:pt x="1878482" y="2097950"/>
                  </a:cubicBezTo>
                  <a:cubicBezTo>
                    <a:pt x="1878446" y="2098031"/>
                    <a:pt x="1828865" y="2210606"/>
                    <a:pt x="1804925" y="2351957"/>
                  </a:cubicBezTo>
                  <a:cubicBezTo>
                    <a:pt x="1777821" y="2353788"/>
                    <a:pt x="1749966" y="2353916"/>
                    <a:pt x="1721477" y="2353281"/>
                  </a:cubicBezTo>
                  <a:cubicBezTo>
                    <a:pt x="1721446" y="2353280"/>
                    <a:pt x="1715416" y="2352980"/>
                    <a:pt x="1704479" y="2352222"/>
                  </a:cubicBezTo>
                  <a:cubicBezTo>
                    <a:pt x="1681823" y="2202694"/>
                    <a:pt x="1628042" y="2080618"/>
                    <a:pt x="1628042" y="2080618"/>
                  </a:cubicBezTo>
                  <a:cubicBezTo>
                    <a:pt x="1594464" y="2008318"/>
                    <a:pt x="1394283" y="1945055"/>
                    <a:pt x="1394283" y="1945055"/>
                  </a:cubicBezTo>
                  <a:cubicBezTo>
                    <a:pt x="1327470" y="1920913"/>
                    <a:pt x="1301800" y="1897273"/>
                    <a:pt x="1291951" y="1882881"/>
                  </a:cubicBezTo>
                  <a:cubicBezTo>
                    <a:pt x="1339421" y="1814842"/>
                    <a:pt x="1347347" y="1786451"/>
                    <a:pt x="1355271" y="1730974"/>
                  </a:cubicBezTo>
                  <a:cubicBezTo>
                    <a:pt x="1384239" y="1681636"/>
                    <a:pt x="1383846" y="1668045"/>
                    <a:pt x="1382833" y="1636192"/>
                  </a:cubicBezTo>
                  <a:cubicBezTo>
                    <a:pt x="1447978" y="1613075"/>
                    <a:pt x="1552891" y="1570191"/>
                    <a:pt x="1562624" y="1532154"/>
                  </a:cubicBezTo>
                  <a:cubicBezTo>
                    <a:pt x="1562680" y="1532297"/>
                    <a:pt x="1722805" y="1946519"/>
                    <a:pt x="1933280" y="1530863"/>
                  </a:cubicBezTo>
                  <a:close/>
                  <a:moveTo>
                    <a:pt x="1764196" y="0"/>
                  </a:moveTo>
                  <a:cubicBezTo>
                    <a:pt x="2738535" y="0"/>
                    <a:pt x="3528392" y="789857"/>
                    <a:pt x="3528392" y="1764196"/>
                  </a:cubicBezTo>
                  <a:cubicBezTo>
                    <a:pt x="3528392" y="2147647"/>
                    <a:pt x="3406058" y="2502524"/>
                    <a:pt x="3196911" y="2790940"/>
                  </a:cubicBezTo>
                  <a:cubicBezTo>
                    <a:pt x="3105238" y="2711167"/>
                    <a:pt x="2985186" y="2664296"/>
                    <a:pt x="2854187" y="2664296"/>
                  </a:cubicBezTo>
                  <a:lnTo>
                    <a:pt x="1928833" y="2664296"/>
                  </a:lnTo>
                  <a:cubicBezTo>
                    <a:pt x="1911688" y="2659265"/>
                    <a:pt x="1895407" y="2652750"/>
                    <a:pt x="1879764" y="2645821"/>
                  </a:cubicBezTo>
                  <a:cubicBezTo>
                    <a:pt x="1879731" y="2645813"/>
                    <a:pt x="1850060" y="2638034"/>
                    <a:pt x="1848768" y="2567065"/>
                  </a:cubicBezTo>
                  <a:cubicBezTo>
                    <a:pt x="1848775" y="2566880"/>
                    <a:pt x="1859129" y="2258454"/>
                    <a:pt x="1953379" y="2119060"/>
                  </a:cubicBezTo>
                  <a:cubicBezTo>
                    <a:pt x="1953426" y="2118995"/>
                    <a:pt x="1979266" y="2082887"/>
                    <a:pt x="2042491" y="2058379"/>
                  </a:cubicBezTo>
                  <a:cubicBezTo>
                    <a:pt x="2042574" y="2058355"/>
                    <a:pt x="2259465" y="1992523"/>
                    <a:pt x="2273667" y="1937017"/>
                  </a:cubicBezTo>
                  <a:cubicBezTo>
                    <a:pt x="2273696" y="1937091"/>
                    <a:pt x="2433831" y="2351417"/>
                    <a:pt x="2644324" y="1935726"/>
                  </a:cubicBezTo>
                  <a:cubicBezTo>
                    <a:pt x="2644328" y="1935807"/>
                    <a:pt x="2645732" y="1973209"/>
                    <a:pt x="2752809" y="2011900"/>
                  </a:cubicBezTo>
                  <a:cubicBezTo>
                    <a:pt x="2752952" y="2011945"/>
                    <a:pt x="2953001" y="2075188"/>
                    <a:pt x="2986568" y="2147463"/>
                  </a:cubicBezTo>
                  <a:cubicBezTo>
                    <a:pt x="2986588" y="2147508"/>
                    <a:pt x="3026939" y="2239115"/>
                    <a:pt x="3052650" y="2360791"/>
                  </a:cubicBezTo>
                  <a:cubicBezTo>
                    <a:pt x="3138252" y="2179861"/>
                    <a:pt x="3185256" y="1977518"/>
                    <a:pt x="3185256" y="1764196"/>
                  </a:cubicBezTo>
                  <a:cubicBezTo>
                    <a:pt x="3185256" y="979366"/>
                    <a:pt x="2549026" y="343136"/>
                    <a:pt x="1764196" y="343136"/>
                  </a:cubicBezTo>
                  <a:cubicBezTo>
                    <a:pt x="979366" y="343136"/>
                    <a:pt x="343136" y="979366"/>
                    <a:pt x="343136" y="1764196"/>
                  </a:cubicBezTo>
                  <a:cubicBezTo>
                    <a:pt x="343136" y="1963681"/>
                    <a:pt x="384240" y="2153565"/>
                    <a:pt x="458827" y="2325675"/>
                  </a:cubicBezTo>
                  <a:cubicBezTo>
                    <a:pt x="472240" y="2242413"/>
                    <a:pt x="497036" y="2153940"/>
                    <a:pt x="536658" y="2095340"/>
                  </a:cubicBezTo>
                  <a:cubicBezTo>
                    <a:pt x="536680" y="2095310"/>
                    <a:pt x="562515" y="2059182"/>
                    <a:pt x="625771" y="2034661"/>
                  </a:cubicBezTo>
                  <a:cubicBezTo>
                    <a:pt x="625886" y="2034627"/>
                    <a:pt x="842747" y="1968800"/>
                    <a:pt x="856948" y="1913299"/>
                  </a:cubicBezTo>
                  <a:cubicBezTo>
                    <a:pt x="856991" y="1913411"/>
                    <a:pt x="1017121" y="2327680"/>
                    <a:pt x="1227604" y="1912008"/>
                  </a:cubicBezTo>
                  <a:cubicBezTo>
                    <a:pt x="1227605" y="1912072"/>
                    <a:pt x="1228990" y="1949480"/>
                    <a:pt x="1336089" y="1988181"/>
                  </a:cubicBezTo>
                  <a:cubicBezTo>
                    <a:pt x="1336259" y="1988235"/>
                    <a:pt x="1536284" y="2051476"/>
                    <a:pt x="1569848" y="2123746"/>
                  </a:cubicBezTo>
                  <a:cubicBezTo>
                    <a:pt x="1569906" y="2123878"/>
                    <a:pt x="1679619" y="2372983"/>
                    <a:pt x="1653795" y="2594989"/>
                  </a:cubicBezTo>
                  <a:cubicBezTo>
                    <a:pt x="1653791" y="2595036"/>
                    <a:pt x="1652457" y="2613096"/>
                    <a:pt x="1616341" y="2636305"/>
                  </a:cubicBezTo>
                  <a:cubicBezTo>
                    <a:pt x="1616298" y="2636324"/>
                    <a:pt x="1586869" y="2648627"/>
                    <a:pt x="1534270" y="2664296"/>
                  </a:cubicBezTo>
                  <a:lnTo>
                    <a:pt x="688643" y="2664296"/>
                  </a:lnTo>
                  <a:cubicBezTo>
                    <a:pt x="553466" y="2664296"/>
                    <a:pt x="429945" y="2714205"/>
                    <a:pt x="336990" y="2798307"/>
                  </a:cubicBezTo>
                  <a:cubicBezTo>
                    <a:pt x="124451" y="2508637"/>
                    <a:pt x="0" y="2150950"/>
                    <a:pt x="0" y="1764196"/>
                  </a:cubicBezTo>
                  <a:cubicBezTo>
                    <a:pt x="0" y="789857"/>
                    <a:pt x="789857" y="0"/>
                    <a:pt x="1764196" y="0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latin typeface="微软雅黑"/>
                <a:ea typeface="+mn-ea"/>
              </a:endParaRPr>
            </a:p>
          </p:txBody>
        </p:sp>
        <p:sp>
          <p:nvSpPr>
            <p:cNvPr id="31" name="Freeform 6"/>
            <p:cNvSpPr>
              <a:spLocks noEditPoints="1"/>
            </p:cNvSpPr>
            <p:nvPr/>
          </p:nvSpPr>
          <p:spPr bwMode="auto">
            <a:xfrm>
              <a:off x="4232492" y="1462042"/>
              <a:ext cx="600470" cy="822002"/>
            </a:xfrm>
            <a:custGeom>
              <a:avLst/>
              <a:gdLst>
                <a:gd name="T0" fmla="*/ 38 w 465"/>
                <a:gd name="T1" fmla="*/ 426 h 637"/>
                <a:gd name="T2" fmla="*/ 220 w 465"/>
                <a:gd name="T3" fmla="*/ 637 h 637"/>
                <a:gd name="T4" fmla="*/ 415 w 465"/>
                <a:gd name="T5" fmla="*/ 426 h 637"/>
                <a:gd name="T6" fmla="*/ 432 w 465"/>
                <a:gd name="T7" fmla="*/ 393 h 637"/>
                <a:gd name="T8" fmla="*/ 425 w 465"/>
                <a:gd name="T9" fmla="*/ 330 h 637"/>
                <a:gd name="T10" fmla="*/ 406 w 465"/>
                <a:gd name="T11" fmla="*/ 130 h 637"/>
                <a:gd name="T12" fmla="*/ 312 w 465"/>
                <a:gd name="T13" fmla="*/ 73 h 637"/>
                <a:gd name="T14" fmla="*/ 304 w 465"/>
                <a:gd name="T15" fmla="*/ 67 h 637"/>
                <a:gd name="T16" fmla="*/ 308 w 465"/>
                <a:gd name="T17" fmla="*/ 72 h 637"/>
                <a:gd name="T18" fmla="*/ 296 w 465"/>
                <a:gd name="T19" fmla="*/ 69 h 637"/>
                <a:gd name="T20" fmla="*/ 284 w 465"/>
                <a:gd name="T21" fmla="*/ 57 h 637"/>
                <a:gd name="T22" fmla="*/ 293 w 465"/>
                <a:gd name="T23" fmla="*/ 68 h 637"/>
                <a:gd name="T24" fmla="*/ 288 w 465"/>
                <a:gd name="T25" fmla="*/ 67 h 637"/>
                <a:gd name="T26" fmla="*/ 276 w 465"/>
                <a:gd name="T27" fmla="*/ 52 h 637"/>
                <a:gd name="T28" fmla="*/ 281 w 465"/>
                <a:gd name="T29" fmla="*/ 62 h 637"/>
                <a:gd name="T30" fmla="*/ 244 w 465"/>
                <a:gd name="T31" fmla="*/ 9 h 637"/>
                <a:gd name="T32" fmla="*/ 219 w 465"/>
                <a:gd name="T33" fmla="*/ 29 h 637"/>
                <a:gd name="T34" fmla="*/ 238 w 465"/>
                <a:gd name="T35" fmla="*/ 0 h 637"/>
                <a:gd name="T36" fmla="*/ 219 w 465"/>
                <a:gd name="T37" fmla="*/ 16 h 637"/>
                <a:gd name="T38" fmla="*/ 189 w 465"/>
                <a:gd name="T39" fmla="*/ 52 h 637"/>
                <a:gd name="T40" fmla="*/ 184 w 465"/>
                <a:gd name="T41" fmla="*/ 49 h 637"/>
                <a:gd name="T42" fmla="*/ 195 w 465"/>
                <a:gd name="T43" fmla="*/ 31 h 637"/>
                <a:gd name="T44" fmla="*/ 182 w 465"/>
                <a:gd name="T45" fmla="*/ 48 h 637"/>
                <a:gd name="T46" fmla="*/ 171 w 465"/>
                <a:gd name="T47" fmla="*/ 43 h 637"/>
                <a:gd name="T48" fmla="*/ 184 w 465"/>
                <a:gd name="T49" fmla="*/ 25 h 637"/>
                <a:gd name="T50" fmla="*/ 172 w 465"/>
                <a:gd name="T51" fmla="*/ 37 h 637"/>
                <a:gd name="T52" fmla="*/ 152 w 465"/>
                <a:gd name="T53" fmla="*/ 45 h 637"/>
                <a:gd name="T54" fmla="*/ 26 w 465"/>
                <a:gd name="T55" fmla="*/ 175 h 637"/>
                <a:gd name="T56" fmla="*/ 31 w 465"/>
                <a:gd name="T57" fmla="*/ 331 h 637"/>
                <a:gd name="T58" fmla="*/ 21 w 465"/>
                <a:gd name="T59" fmla="*/ 393 h 637"/>
                <a:gd name="T60" fmla="*/ 38 w 465"/>
                <a:gd name="T61" fmla="*/ 426 h 637"/>
                <a:gd name="T62" fmla="*/ 216 w 465"/>
                <a:gd name="T63" fmla="*/ 20 h 637"/>
                <a:gd name="T64" fmla="*/ 205 w 465"/>
                <a:gd name="T65" fmla="*/ 45 h 637"/>
                <a:gd name="T66" fmla="*/ 202 w 465"/>
                <a:gd name="T67" fmla="*/ 44 h 637"/>
                <a:gd name="T68" fmla="*/ 216 w 465"/>
                <a:gd name="T69" fmla="*/ 2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65" h="637">
                  <a:moveTo>
                    <a:pt x="38" y="426"/>
                  </a:moveTo>
                  <a:cubicBezTo>
                    <a:pt x="51" y="530"/>
                    <a:pt x="140" y="637"/>
                    <a:pt x="220" y="637"/>
                  </a:cubicBezTo>
                  <a:cubicBezTo>
                    <a:pt x="313" y="637"/>
                    <a:pt x="401" y="524"/>
                    <a:pt x="415" y="426"/>
                  </a:cubicBezTo>
                  <a:cubicBezTo>
                    <a:pt x="420" y="423"/>
                    <a:pt x="429" y="414"/>
                    <a:pt x="432" y="393"/>
                  </a:cubicBezTo>
                  <a:cubicBezTo>
                    <a:pt x="432" y="393"/>
                    <a:pt x="452" y="322"/>
                    <a:pt x="425" y="330"/>
                  </a:cubicBezTo>
                  <a:cubicBezTo>
                    <a:pt x="435" y="303"/>
                    <a:pt x="465" y="196"/>
                    <a:pt x="406" y="130"/>
                  </a:cubicBezTo>
                  <a:cubicBezTo>
                    <a:pt x="406" y="130"/>
                    <a:pt x="379" y="93"/>
                    <a:pt x="312" y="73"/>
                  </a:cubicBezTo>
                  <a:cubicBezTo>
                    <a:pt x="310" y="71"/>
                    <a:pt x="307" y="69"/>
                    <a:pt x="304" y="67"/>
                  </a:cubicBezTo>
                  <a:cubicBezTo>
                    <a:pt x="304" y="67"/>
                    <a:pt x="306" y="69"/>
                    <a:pt x="308" y="72"/>
                  </a:cubicBezTo>
                  <a:cubicBezTo>
                    <a:pt x="304" y="71"/>
                    <a:pt x="300" y="70"/>
                    <a:pt x="296" y="69"/>
                  </a:cubicBezTo>
                  <a:cubicBezTo>
                    <a:pt x="293" y="65"/>
                    <a:pt x="289" y="61"/>
                    <a:pt x="284" y="57"/>
                  </a:cubicBezTo>
                  <a:cubicBezTo>
                    <a:pt x="284" y="57"/>
                    <a:pt x="288" y="61"/>
                    <a:pt x="293" y="68"/>
                  </a:cubicBezTo>
                  <a:cubicBezTo>
                    <a:pt x="291" y="67"/>
                    <a:pt x="289" y="67"/>
                    <a:pt x="288" y="67"/>
                  </a:cubicBezTo>
                  <a:cubicBezTo>
                    <a:pt x="284" y="62"/>
                    <a:pt x="281" y="57"/>
                    <a:pt x="276" y="52"/>
                  </a:cubicBezTo>
                  <a:cubicBezTo>
                    <a:pt x="276" y="52"/>
                    <a:pt x="278" y="56"/>
                    <a:pt x="281" y="62"/>
                  </a:cubicBezTo>
                  <a:cubicBezTo>
                    <a:pt x="268" y="53"/>
                    <a:pt x="244" y="32"/>
                    <a:pt x="244" y="9"/>
                  </a:cubicBezTo>
                  <a:cubicBezTo>
                    <a:pt x="244" y="9"/>
                    <a:pt x="228" y="16"/>
                    <a:pt x="219" y="29"/>
                  </a:cubicBezTo>
                  <a:cubicBezTo>
                    <a:pt x="223" y="18"/>
                    <a:pt x="229" y="8"/>
                    <a:pt x="238" y="0"/>
                  </a:cubicBezTo>
                  <a:cubicBezTo>
                    <a:pt x="238" y="0"/>
                    <a:pt x="228" y="5"/>
                    <a:pt x="219" y="16"/>
                  </a:cubicBezTo>
                  <a:cubicBezTo>
                    <a:pt x="211" y="20"/>
                    <a:pt x="195" y="32"/>
                    <a:pt x="189" y="52"/>
                  </a:cubicBezTo>
                  <a:cubicBezTo>
                    <a:pt x="184" y="49"/>
                    <a:pt x="184" y="49"/>
                    <a:pt x="184" y="49"/>
                  </a:cubicBezTo>
                  <a:cubicBezTo>
                    <a:pt x="186" y="44"/>
                    <a:pt x="190" y="38"/>
                    <a:pt x="195" y="31"/>
                  </a:cubicBezTo>
                  <a:cubicBezTo>
                    <a:pt x="195" y="31"/>
                    <a:pt x="188" y="38"/>
                    <a:pt x="182" y="48"/>
                  </a:cubicBezTo>
                  <a:cubicBezTo>
                    <a:pt x="171" y="43"/>
                    <a:pt x="171" y="43"/>
                    <a:pt x="171" y="43"/>
                  </a:cubicBezTo>
                  <a:cubicBezTo>
                    <a:pt x="174" y="37"/>
                    <a:pt x="178" y="31"/>
                    <a:pt x="184" y="25"/>
                  </a:cubicBezTo>
                  <a:cubicBezTo>
                    <a:pt x="184" y="25"/>
                    <a:pt x="178" y="29"/>
                    <a:pt x="172" y="37"/>
                  </a:cubicBezTo>
                  <a:cubicBezTo>
                    <a:pt x="174" y="30"/>
                    <a:pt x="173" y="22"/>
                    <a:pt x="152" y="45"/>
                  </a:cubicBezTo>
                  <a:cubicBezTo>
                    <a:pt x="152" y="45"/>
                    <a:pt x="54" y="88"/>
                    <a:pt x="26" y="175"/>
                  </a:cubicBezTo>
                  <a:cubicBezTo>
                    <a:pt x="26" y="175"/>
                    <a:pt x="9" y="215"/>
                    <a:pt x="31" y="331"/>
                  </a:cubicBezTo>
                  <a:cubicBezTo>
                    <a:pt x="0" y="317"/>
                    <a:pt x="21" y="393"/>
                    <a:pt x="21" y="393"/>
                  </a:cubicBezTo>
                  <a:cubicBezTo>
                    <a:pt x="24" y="414"/>
                    <a:pt x="33" y="423"/>
                    <a:pt x="38" y="426"/>
                  </a:cubicBezTo>
                  <a:close/>
                  <a:moveTo>
                    <a:pt x="216" y="20"/>
                  </a:moveTo>
                  <a:cubicBezTo>
                    <a:pt x="211" y="27"/>
                    <a:pt x="207" y="35"/>
                    <a:pt x="205" y="45"/>
                  </a:cubicBezTo>
                  <a:cubicBezTo>
                    <a:pt x="202" y="44"/>
                    <a:pt x="202" y="44"/>
                    <a:pt x="202" y="44"/>
                  </a:cubicBezTo>
                  <a:cubicBezTo>
                    <a:pt x="204" y="35"/>
                    <a:pt x="209" y="27"/>
                    <a:pt x="216" y="20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latin typeface="微软雅黑"/>
                <a:ea typeface="+mn-ea"/>
              </a:endParaRPr>
            </a:p>
          </p:txBody>
        </p:sp>
        <p:sp>
          <p:nvSpPr>
            <p:cNvPr id="32" name="Freeform 6"/>
            <p:cNvSpPr>
              <a:spLocks noEditPoints="1"/>
            </p:cNvSpPr>
            <p:nvPr/>
          </p:nvSpPr>
          <p:spPr bwMode="auto">
            <a:xfrm>
              <a:off x="3526823" y="1843179"/>
              <a:ext cx="600470" cy="822002"/>
            </a:xfrm>
            <a:custGeom>
              <a:avLst/>
              <a:gdLst>
                <a:gd name="T0" fmla="*/ 38 w 465"/>
                <a:gd name="T1" fmla="*/ 426 h 637"/>
                <a:gd name="T2" fmla="*/ 220 w 465"/>
                <a:gd name="T3" fmla="*/ 637 h 637"/>
                <a:gd name="T4" fmla="*/ 415 w 465"/>
                <a:gd name="T5" fmla="*/ 426 h 637"/>
                <a:gd name="T6" fmla="*/ 432 w 465"/>
                <a:gd name="T7" fmla="*/ 393 h 637"/>
                <a:gd name="T8" fmla="*/ 425 w 465"/>
                <a:gd name="T9" fmla="*/ 330 h 637"/>
                <a:gd name="T10" fmla="*/ 406 w 465"/>
                <a:gd name="T11" fmla="*/ 130 h 637"/>
                <a:gd name="T12" fmla="*/ 312 w 465"/>
                <a:gd name="T13" fmla="*/ 73 h 637"/>
                <a:gd name="T14" fmla="*/ 304 w 465"/>
                <a:gd name="T15" fmla="*/ 67 h 637"/>
                <a:gd name="T16" fmla="*/ 308 w 465"/>
                <a:gd name="T17" fmla="*/ 72 h 637"/>
                <a:gd name="T18" fmla="*/ 296 w 465"/>
                <a:gd name="T19" fmla="*/ 69 h 637"/>
                <a:gd name="T20" fmla="*/ 284 w 465"/>
                <a:gd name="T21" fmla="*/ 57 h 637"/>
                <a:gd name="T22" fmla="*/ 293 w 465"/>
                <a:gd name="T23" fmla="*/ 68 h 637"/>
                <a:gd name="T24" fmla="*/ 288 w 465"/>
                <a:gd name="T25" fmla="*/ 67 h 637"/>
                <a:gd name="T26" fmla="*/ 276 w 465"/>
                <a:gd name="T27" fmla="*/ 52 h 637"/>
                <a:gd name="T28" fmla="*/ 281 w 465"/>
                <a:gd name="T29" fmla="*/ 62 h 637"/>
                <a:gd name="T30" fmla="*/ 244 w 465"/>
                <a:gd name="T31" fmla="*/ 9 h 637"/>
                <a:gd name="T32" fmla="*/ 219 w 465"/>
                <a:gd name="T33" fmla="*/ 29 h 637"/>
                <a:gd name="T34" fmla="*/ 238 w 465"/>
                <a:gd name="T35" fmla="*/ 0 h 637"/>
                <a:gd name="T36" fmla="*/ 219 w 465"/>
                <a:gd name="T37" fmla="*/ 16 h 637"/>
                <a:gd name="T38" fmla="*/ 189 w 465"/>
                <a:gd name="T39" fmla="*/ 52 h 637"/>
                <a:gd name="T40" fmla="*/ 184 w 465"/>
                <a:gd name="T41" fmla="*/ 49 h 637"/>
                <a:gd name="T42" fmla="*/ 195 w 465"/>
                <a:gd name="T43" fmla="*/ 31 h 637"/>
                <a:gd name="T44" fmla="*/ 182 w 465"/>
                <a:gd name="T45" fmla="*/ 48 h 637"/>
                <a:gd name="T46" fmla="*/ 171 w 465"/>
                <a:gd name="T47" fmla="*/ 43 h 637"/>
                <a:gd name="T48" fmla="*/ 184 w 465"/>
                <a:gd name="T49" fmla="*/ 25 h 637"/>
                <a:gd name="T50" fmla="*/ 172 w 465"/>
                <a:gd name="T51" fmla="*/ 37 h 637"/>
                <a:gd name="T52" fmla="*/ 152 w 465"/>
                <a:gd name="T53" fmla="*/ 45 h 637"/>
                <a:gd name="T54" fmla="*/ 26 w 465"/>
                <a:gd name="T55" fmla="*/ 175 h 637"/>
                <a:gd name="T56" fmla="*/ 31 w 465"/>
                <a:gd name="T57" fmla="*/ 331 h 637"/>
                <a:gd name="T58" fmla="*/ 21 w 465"/>
                <a:gd name="T59" fmla="*/ 393 h 637"/>
                <a:gd name="T60" fmla="*/ 38 w 465"/>
                <a:gd name="T61" fmla="*/ 426 h 637"/>
                <a:gd name="T62" fmla="*/ 216 w 465"/>
                <a:gd name="T63" fmla="*/ 20 h 637"/>
                <a:gd name="T64" fmla="*/ 205 w 465"/>
                <a:gd name="T65" fmla="*/ 45 h 637"/>
                <a:gd name="T66" fmla="*/ 202 w 465"/>
                <a:gd name="T67" fmla="*/ 44 h 637"/>
                <a:gd name="T68" fmla="*/ 216 w 465"/>
                <a:gd name="T69" fmla="*/ 2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65" h="637">
                  <a:moveTo>
                    <a:pt x="38" y="426"/>
                  </a:moveTo>
                  <a:cubicBezTo>
                    <a:pt x="51" y="530"/>
                    <a:pt x="140" y="637"/>
                    <a:pt x="220" y="637"/>
                  </a:cubicBezTo>
                  <a:cubicBezTo>
                    <a:pt x="313" y="637"/>
                    <a:pt x="401" y="524"/>
                    <a:pt x="415" y="426"/>
                  </a:cubicBezTo>
                  <a:cubicBezTo>
                    <a:pt x="420" y="423"/>
                    <a:pt x="429" y="414"/>
                    <a:pt x="432" y="393"/>
                  </a:cubicBezTo>
                  <a:cubicBezTo>
                    <a:pt x="432" y="393"/>
                    <a:pt x="452" y="322"/>
                    <a:pt x="425" y="330"/>
                  </a:cubicBezTo>
                  <a:cubicBezTo>
                    <a:pt x="435" y="303"/>
                    <a:pt x="465" y="196"/>
                    <a:pt x="406" y="130"/>
                  </a:cubicBezTo>
                  <a:cubicBezTo>
                    <a:pt x="406" y="130"/>
                    <a:pt x="379" y="93"/>
                    <a:pt x="312" y="73"/>
                  </a:cubicBezTo>
                  <a:cubicBezTo>
                    <a:pt x="310" y="71"/>
                    <a:pt x="307" y="69"/>
                    <a:pt x="304" y="67"/>
                  </a:cubicBezTo>
                  <a:cubicBezTo>
                    <a:pt x="304" y="67"/>
                    <a:pt x="306" y="69"/>
                    <a:pt x="308" y="72"/>
                  </a:cubicBezTo>
                  <a:cubicBezTo>
                    <a:pt x="304" y="71"/>
                    <a:pt x="300" y="70"/>
                    <a:pt x="296" y="69"/>
                  </a:cubicBezTo>
                  <a:cubicBezTo>
                    <a:pt x="293" y="65"/>
                    <a:pt x="289" y="61"/>
                    <a:pt x="284" y="57"/>
                  </a:cubicBezTo>
                  <a:cubicBezTo>
                    <a:pt x="284" y="57"/>
                    <a:pt x="288" y="61"/>
                    <a:pt x="293" y="68"/>
                  </a:cubicBezTo>
                  <a:cubicBezTo>
                    <a:pt x="291" y="67"/>
                    <a:pt x="289" y="67"/>
                    <a:pt x="288" y="67"/>
                  </a:cubicBezTo>
                  <a:cubicBezTo>
                    <a:pt x="284" y="62"/>
                    <a:pt x="281" y="57"/>
                    <a:pt x="276" y="52"/>
                  </a:cubicBezTo>
                  <a:cubicBezTo>
                    <a:pt x="276" y="52"/>
                    <a:pt x="278" y="56"/>
                    <a:pt x="281" y="62"/>
                  </a:cubicBezTo>
                  <a:cubicBezTo>
                    <a:pt x="268" y="53"/>
                    <a:pt x="244" y="32"/>
                    <a:pt x="244" y="9"/>
                  </a:cubicBezTo>
                  <a:cubicBezTo>
                    <a:pt x="244" y="9"/>
                    <a:pt x="228" y="16"/>
                    <a:pt x="219" y="29"/>
                  </a:cubicBezTo>
                  <a:cubicBezTo>
                    <a:pt x="223" y="18"/>
                    <a:pt x="229" y="8"/>
                    <a:pt x="238" y="0"/>
                  </a:cubicBezTo>
                  <a:cubicBezTo>
                    <a:pt x="238" y="0"/>
                    <a:pt x="228" y="5"/>
                    <a:pt x="219" y="16"/>
                  </a:cubicBezTo>
                  <a:cubicBezTo>
                    <a:pt x="211" y="20"/>
                    <a:pt x="195" y="32"/>
                    <a:pt x="189" y="52"/>
                  </a:cubicBezTo>
                  <a:cubicBezTo>
                    <a:pt x="184" y="49"/>
                    <a:pt x="184" y="49"/>
                    <a:pt x="184" y="49"/>
                  </a:cubicBezTo>
                  <a:cubicBezTo>
                    <a:pt x="186" y="44"/>
                    <a:pt x="190" y="38"/>
                    <a:pt x="195" y="31"/>
                  </a:cubicBezTo>
                  <a:cubicBezTo>
                    <a:pt x="195" y="31"/>
                    <a:pt x="188" y="38"/>
                    <a:pt x="182" y="48"/>
                  </a:cubicBezTo>
                  <a:cubicBezTo>
                    <a:pt x="171" y="43"/>
                    <a:pt x="171" y="43"/>
                    <a:pt x="171" y="43"/>
                  </a:cubicBezTo>
                  <a:cubicBezTo>
                    <a:pt x="174" y="37"/>
                    <a:pt x="178" y="31"/>
                    <a:pt x="184" y="25"/>
                  </a:cubicBezTo>
                  <a:cubicBezTo>
                    <a:pt x="184" y="25"/>
                    <a:pt x="178" y="29"/>
                    <a:pt x="172" y="37"/>
                  </a:cubicBezTo>
                  <a:cubicBezTo>
                    <a:pt x="174" y="30"/>
                    <a:pt x="173" y="22"/>
                    <a:pt x="152" y="45"/>
                  </a:cubicBezTo>
                  <a:cubicBezTo>
                    <a:pt x="152" y="45"/>
                    <a:pt x="54" y="88"/>
                    <a:pt x="26" y="175"/>
                  </a:cubicBezTo>
                  <a:cubicBezTo>
                    <a:pt x="26" y="175"/>
                    <a:pt x="9" y="215"/>
                    <a:pt x="31" y="331"/>
                  </a:cubicBezTo>
                  <a:cubicBezTo>
                    <a:pt x="0" y="317"/>
                    <a:pt x="21" y="393"/>
                    <a:pt x="21" y="393"/>
                  </a:cubicBezTo>
                  <a:cubicBezTo>
                    <a:pt x="24" y="414"/>
                    <a:pt x="33" y="423"/>
                    <a:pt x="38" y="426"/>
                  </a:cubicBezTo>
                  <a:close/>
                  <a:moveTo>
                    <a:pt x="216" y="20"/>
                  </a:moveTo>
                  <a:cubicBezTo>
                    <a:pt x="211" y="27"/>
                    <a:pt x="207" y="35"/>
                    <a:pt x="205" y="45"/>
                  </a:cubicBezTo>
                  <a:cubicBezTo>
                    <a:pt x="202" y="44"/>
                    <a:pt x="202" y="44"/>
                    <a:pt x="202" y="44"/>
                  </a:cubicBezTo>
                  <a:cubicBezTo>
                    <a:pt x="204" y="35"/>
                    <a:pt x="209" y="27"/>
                    <a:pt x="216" y="20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latin typeface="微软雅黑"/>
                <a:ea typeface="+mn-ea"/>
              </a:endParaRPr>
            </a:p>
          </p:txBody>
        </p:sp>
        <p:sp>
          <p:nvSpPr>
            <p:cNvPr id="33" name="Freeform 6"/>
            <p:cNvSpPr>
              <a:spLocks noEditPoints="1"/>
            </p:cNvSpPr>
            <p:nvPr/>
          </p:nvSpPr>
          <p:spPr bwMode="auto">
            <a:xfrm>
              <a:off x="4943542" y="1866906"/>
              <a:ext cx="600470" cy="822002"/>
            </a:xfrm>
            <a:custGeom>
              <a:avLst/>
              <a:gdLst>
                <a:gd name="T0" fmla="*/ 38 w 465"/>
                <a:gd name="T1" fmla="*/ 426 h 637"/>
                <a:gd name="T2" fmla="*/ 220 w 465"/>
                <a:gd name="T3" fmla="*/ 637 h 637"/>
                <a:gd name="T4" fmla="*/ 415 w 465"/>
                <a:gd name="T5" fmla="*/ 426 h 637"/>
                <a:gd name="T6" fmla="*/ 432 w 465"/>
                <a:gd name="T7" fmla="*/ 393 h 637"/>
                <a:gd name="T8" fmla="*/ 425 w 465"/>
                <a:gd name="T9" fmla="*/ 330 h 637"/>
                <a:gd name="T10" fmla="*/ 406 w 465"/>
                <a:gd name="T11" fmla="*/ 130 h 637"/>
                <a:gd name="T12" fmla="*/ 312 w 465"/>
                <a:gd name="T13" fmla="*/ 73 h 637"/>
                <a:gd name="T14" fmla="*/ 304 w 465"/>
                <a:gd name="T15" fmla="*/ 67 h 637"/>
                <a:gd name="T16" fmla="*/ 308 w 465"/>
                <a:gd name="T17" fmla="*/ 72 h 637"/>
                <a:gd name="T18" fmla="*/ 296 w 465"/>
                <a:gd name="T19" fmla="*/ 69 h 637"/>
                <a:gd name="T20" fmla="*/ 284 w 465"/>
                <a:gd name="T21" fmla="*/ 57 h 637"/>
                <a:gd name="T22" fmla="*/ 293 w 465"/>
                <a:gd name="T23" fmla="*/ 68 h 637"/>
                <a:gd name="T24" fmla="*/ 288 w 465"/>
                <a:gd name="T25" fmla="*/ 67 h 637"/>
                <a:gd name="T26" fmla="*/ 276 w 465"/>
                <a:gd name="T27" fmla="*/ 52 h 637"/>
                <a:gd name="T28" fmla="*/ 281 w 465"/>
                <a:gd name="T29" fmla="*/ 62 h 637"/>
                <a:gd name="T30" fmla="*/ 244 w 465"/>
                <a:gd name="T31" fmla="*/ 9 h 637"/>
                <a:gd name="T32" fmla="*/ 219 w 465"/>
                <a:gd name="T33" fmla="*/ 29 h 637"/>
                <a:gd name="T34" fmla="*/ 238 w 465"/>
                <a:gd name="T35" fmla="*/ 0 h 637"/>
                <a:gd name="T36" fmla="*/ 219 w 465"/>
                <a:gd name="T37" fmla="*/ 16 h 637"/>
                <a:gd name="T38" fmla="*/ 189 w 465"/>
                <a:gd name="T39" fmla="*/ 52 h 637"/>
                <a:gd name="T40" fmla="*/ 184 w 465"/>
                <a:gd name="T41" fmla="*/ 49 h 637"/>
                <a:gd name="T42" fmla="*/ 195 w 465"/>
                <a:gd name="T43" fmla="*/ 31 h 637"/>
                <a:gd name="T44" fmla="*/ 182 w 465"/>
                <a:gd name="T45" fmla="*/ 48 h 637"/>
                <a:gd name="T46" fmla="*/ 171 w 465"/>
                <a:gd name="T47" fmla="*/ 43 h 637"/>
                <a:gd name="T48" fmla="*/ 184 w 465"/>
                <a:gd name="T49" fmla="*/ 25 h 637"/>
                <a:gd name="T50" fmla="*/ 172 w 465"/>
                <a:gd name="T51" fmla="*/ 37 h 637"/>
                <a:gd name="T52" fmla="*/ 152 w 465"/>
                <a:gd name="T53" fmla="*/ 45 h 637"/>
                <a:gd name="T54" fmla="*/ 26 w 465"/>
                <a:gd name="T55" fmla="*/ 175 h 637"/>
                <a:gd name="T56" fmla="*/ 31 w 465"/>
                <a:gd name="T57" fmla="*/ 331 h 637"/>
                <a:gd name="T58" fmla="*/ 21 w 465"/>
                <a:gd name="T59" fmla="*/ 393 h 637"/>
                <a:gd name="T60" fmla="*/ 38 w 465"/>
                <a:gd name="T61" fmla="*/ 426 h 637"/>
                <a:gd name="T62" fmla="*/ 216 w 465"/>
                <a:gd name="T63" fmla="*/ 20 h 637"/>
                <a:gd name="T64" fmla="*/ 205 w 465"/>
                <a:gd name="T65" fmla="*/ 45 h 637"/>
                <a:gd name="T66" fmla="*/ 202 w 465"/>
                <a:gd name="T67" fmla="*/ 44 h 637"/>
                <a:gd name="T68" fmla="*/ 216 w 465"/>
                <a:gd name="T69" fmla="*/ 2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65" h="637">
                  <a:moveTo>
                    <a:pt x="38" y="426"/>
                  </a:moveTo>
                  <a:cubicBezTo>
                    <a:pt x="51" y="530"/>
                    <a:pt x="140" y="637"/>
                    <a:pt x="220" y="637"/>
                  </a:cubicBezTo>
                  <a:cubicBezTo>
                    <a:pt x="313" y="637"/>
                    <a:pt x="401" y="524"/>
                    <a:pt x="415" y="426"/>
                  </a:cubicBezTo>
                  <a:cubicBezTo>
                    <a:pt x="420" y="423"/>
                    <a:pt x="429" y="414"/>
                    <a:pt x="432" y="393"/>
                  </a:cubicBezTo>
                  <a:cubicBezTo>
                    <a:pt x="432" y="393"/>
                    <a:pt x="452" y="322"/>
                    <a:pt x="425" y="330"/>
                  </a:cubicBezTo>
                  <a:cubicBezTo>
                    <a:pt x="435" y="303"/>
                    <a:pt x="465" y="196"/>
                    <a:pt x="406" y="130"/>
                  </a:cubicBezTo>
                  <a:cubicBezTo>
                    <a:pt x="406" y="130"/>
                    <a:pt x="379" y="93"/>
                    <a:pt x="312" y="73"/>
                  </a:cubicBezTo>
                  <a:cubicBezTo>
                    <a:pt x="310" y="71"/>
                    <a:pt x="307" y="69"/>
                    <a:pt x="304" y="67"/>
                  </a:cubicBezTo>
                  <a:cubicBezTo>
                    <a:pt x="304" y="67"/>
                    <a:pt x="306" y="69"/>
                    <a:pt x="308" y="72"/>
                  </a:cubicBezTo>
                  <a:cubicBezTo>
                    <a:pt x="304" y="71"/>
                    <a:pt x="300" y="70"/>
                    <a:pt x="296" y="69"/>
                  </a:cubicBezTo>
                  <a:cubicBezTo>
                    <a:pt x="293" y="65"/>
                    <a:pt x="289" y="61"/>
                    <a:pt x="284" y="57"/>
                  </a:cubicBezTo>
                  <a:cubicBezTo>
                    <a:pt x="284" y="57"/>
                    <a:pt x="288" y="61"/>
                    <a:pt x="293" y="68"/>
                  </a:cubicBezTo>
                  <a:cubicBezTo>
                    <a:pt x="291" y="67"/>
                    <a:pt x="289" y="67"/>
                    <a:pt x="288" y="67"/>
                  </a:cubicBezTo>
                  <a:cubicBezTo>
                    <a:pt x="284" y="62"/>
                    <a:pt x="281" y="57"/>
                    <a:pt x="276" y="52"/>
                  </a:cubicBezTo>
                  <a:cubicBezTo>
                    <a:pt x="276" y="52"/>
                    <a:pt x="278" y="56"/>
                    <a:pt x="281" y="62"/>
                  </a:cubicBezTo>
                  <a:cubicBezTo>
                    <a:pt x="268" y="53"/>
                    <a:pt x="244" y="32"/>
                    <a:pt x="244" y="9"/>
                  </a:cubicBezTo>
                  <a:cubicBezTo>
                    <a:pt x="244" y="9"/>
                    <a:pt x="228" y="16"/>
                    <a:pt x="219" y="29"/>
                  </a:cubicBezTo>
                  <a:cubicBezTo>
                    <a:pt x="223" y="18"/>
                    <a:pt x="229" y="8"/>
                    <a:pt x="238" y="0"/>
                  </a:cubicBezTo>
                  <a:cubicBezTo>
                    <a:pt x="238" y="0"/>
                    <a:pt x="228" y="5"/>
                    <a:pt x="219" y="16"/>
                  </a:cubicBezTo>
                  <a:cubicBezTo>
                    <a:pt x="211" y="20"/>
                    <a:pt x="195" y="32"/>
                    <a:pt x="189" y="52"/>
                  </a:cubicBezTo>
                  <a:cubicBezTo>
                    <a:pt x="184" y="49"/>
                    <a:pt x="184" y="49"/>
                    <a:pt x="184" y="49"/>
                  </a:cubicBezTo>
                  <a:cubicBezTo>
                    <a:pt x="186" y="44"/>
                    <a:pt x="190" y="38"/>
                    <a:pt x="195" y="31"/>
                  </a:cubicBezTo>
                  <a:cubicBezTo>
                    <a:pt x="195" y="31"/>
                    <a:pt x="188" y="38"/>
                    <a:pt x="182" y="48"/>
                  </a:cubicBezTo>
                  <a:cubicBezTo>
                    <a:pt x="171" y="43"/>
                    <a:pt x="171" y="43"/>
                    <a:pt x="171" y="43"/>
                  </a:cubicBezTo>
                  <a:cubicBezTo>
                    <a:pt x="174" y="37"/>
                    <a:pt x="178" y="31"/>
                    <a:pt x="184" y="25"/>
                  </a:cubicBezTo>
                  <a:cubicBezTo>
                    <a:pt x="184" y="25"/>
                    <a:pt x="178" y="29"/>
                    <a:pt x="172" y="37"/>
                  </a:cubicBezTo>
                  <a:cubicBezTo>
                    <a:pt x="174" y="30"/>
                    <a:pt x="173" y="22"/>
                    <a:pt x="152" y="45"/>
                  </a:cubicBezTo>
                  <a:cubicBezTo>
                    <a:pt x="152" y="45"/>
                    <a:pt x="54" y="88"/>
                    <a:pt x="26" y="175"/>
                  </a:cubicBezTo>
                  <a:cubicBezTo>
                    <a:pt x="26" y="175"/>
                    <a:pt x="9" y="215"/>
                    <a:pt x="31" y="331"/>
                  </a:cubicBezTo>
                  <a:cubicBezTo>
                    <a:pt x="0" y="317"/>
                    <a:pt x="21" y="393"/>
                    <a:pt x="21" y="393"/>
                  </a:cubicBezTo>
                  <a:cubicBezTo>
                    <a:pt x="24" y="414"/>
                    <a:pt x="33" y="423"/>
                    <a:pt x="38" y="426"/>
                  </a:cubicBezTo>
                  <a:close/>
                  <a:moveTo>
                    <a:pt x="216" y="20"/>
                  </a:moveTo>
                  <a:cubicBezTo>
                    <a:pt x="211" y="27"/>
                    <a:pt x="207" y="35"/>
                    <a:pt x="205" y="45"/>
                  </a:cubicBezTo>
                  <a:cubicBezTo>
                    <a:pt x="202" y="44"/>
                    <a:pt x="202" y="44"/>
                    <a:pt x="202" y="44"/>
                  </a:cubicBezTo>
                  <a:cubicBezTo>
                    <a:pt x="204" y="35"/>
                    <a:pt x="209" y="27"/>
                    <a:pt x="216" y="20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latin typeface="微软雅黑"/>
                <a:ea typeface="+mn-ea"/>
              </a:endParaRPr>
            </a:p>
          </p:txBody>
        </p:sp>
      </p:grpSp>
      <p:sp>
        <p:nvSpPr>
          <p:cNvPr id="34" name="Title 1"/>
          <p:cNvSpPr txBox="1">
            <a:spLocks/>
          </p:cNvSpPr>
          <p:nvPr/>
        </p:nvSpPr>
        <p:spPr>
          <a:xfrm>
            <a:off x="4268810" y="4123829"/>
            <a:ext cx="3627438" cy="1428750"/>
          </a:xfrm>
          <a:prstGeom prst="rect">
            <a:avLst/>
          </a:prstGeom>
        </p:spPr>
        <p:txBody>
          <a:bodyPr lIns="68315" tIns="34157" rIns="68315" bIns="34157" anchor="ctr" anchorCtr="1"/>
          <a:lstStyle/>
          <a:p>
            <a:pPr marL="43881" indent="-43881" algn="ctr">
              <a:lnSpc>
                <a:spcPct val="150000"/>
              </a:lnSpc>
              <a:defRPr/>
            </a:pPr>
            <a:r>
              <a:rPr lang="zh-CN" altLang="en-US" b="1" kern="0" dirty="0">
                <a:solidFill>
                  <a:srgbClr val="1736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移动平台</a:t>
            </a:r>
            <a:endParaRPr lang="en-US" altLang="zh-CN" b="1" kern="0" dirty="0">
              <a:solidFill>
                <a:srgbClr val="1736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3881" indent="-43881" algn="ctr">
              <a:lnSpc>
                <a:spcPct val="150000"/>
              </a:lnSpc>
              <a:defRPr/>
            </a:pPr>
            <a:r>
              <a:rPr lang="zh-CN" altLang="en-US" sz="15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阿里钉钉、阿里云第一家战略合作伙伴</a:t>
            </a:r>
            <a:endParaRPr lang="en-US" altLang="zh-CN" sz="15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3881" indent="-43881" algn="ctr">
              <a:lnSpc>
                <a:spcPct val="150000"/>
              </a:lnSpc>
              <a:defRPr/>
            </a:pPr>
            <a:r>
              <a:rPr lang="zh-CN" altLang="en-US" sz="15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移动互联解决方案最佳提供商</a:t>
            </a:r>
          </a:p>
          <a:p>
            <a:pPr marL="43881" indent="-43881" algn="ctr">
              <a:lnSpc>
                <a:spcPct val="150000"/>
              </a:lnSpc>
              <a:defRPr/>
            </a:pPr>
            <a:r>
              <a:rPr lang="en-US" altLang="zh-CN" sz="15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KK</a:t>
            </a:r>
            <a:r>
              <a:rPr lang="zh-CN" altLang="en-US" sz="15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、微信、钉钉三大入口</a:t>
            </a:r>
            <a:endParaRPr lang="en-US" altLang="en-US" sz="15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5335612" y="2218829"/>
            <a:ext cx="1609725" cy="1620838"/>
          </a:xfrm>
          <a:prstGeom prst="roundRect">
            <a:avLst>
              <a:gd name="adj" fmla="val 50000"/>
            </a:avLst>
          </a:prstGeom>
          <a:solidFill>
            <a:srgbClr val="3A97CF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" lastClr="FFFFFF"/>
              </a:solidFill>
              <a:latin typeface="微软雅黑"/>
              <a:ea typeface="微软雅黑"/>
            </a:endParaRPr>
          </a:p>
        </p:txBody>
      </p:sp>
      <p:sp>
        <p:nvSpPr>
          <p:cNvPr id="36" name="圆角矩形 68"/>
          <p:cNvSpPr/>
          <p:nvPr/>
        </p:nvSpPr>
        <p:spPr>
          <a:xfrm flipH="1">
            <a:off x="5518175" y="2564904"/>
            <a:ext cx="1227137" cy="769938"/>
          </a:xfrm>
          <a:custGeom>
            <a:avLst/>
            <a:gdLst/>
            <a:ahLst/>
            <a:cxnLst/>
            <a:rect l="l" t="t" r="r" b="b"/>
            <a:pathLst>
              <a:path w="2534777" h="1577043">
                <a:moveTo>
                  <a:pt x="1565419" y="598265"/>
                </a:moveTo>
                <a:cubicBezTo>
                  <a:pt x="1710821" y="598265"/>
                  <a:pt x="1836889" y="681056"/>
                  <a:pt x="1897490" y="802668"/>
                </a:cubicBezTo>
                <a:cubicBezTo>
                  <a:pt x="1934401" y="766735"/>
                  <a:pt x="1985008" y="745593"/>
                  <a:pt x="2040550" y="745593"/>
                </a:cubicBezTo>
                <a:cubicBezTo>
                  <a:pt x="2158847" y="745593"/>
                  <a:pt x="2254745" y="841491"/>
                  <a:pt x="2254745" y="959788"/>
                </a:cubicBezTo>
                <a:lnTo>
                  <a:pt x="2250981" y="978441"/>
                </a:lnTo>
                <a:cubicBezTo>
                  <a:pt x="2351267" y="1016605"/>
                  <a:pt x="2422198" y="1113787"/>
                  <a:pt x="2422198" y="1227532"/>
                </a:cubicBezTo>
                <a:cubicBezTo>
                  <a:pt x="2422198" y="1375402"/>
                  <a:pt x="2302324" y="1495276"/>
                  <a:pt x="2154454" y="1495276"/>
                </a:cubicBezTo>
                <a:lnTo>
                  <a:pt x="1297674" y="1495276"/>
                </a:lnTo>
                <a:cubicBezTo>
                  <a:pt x="1149804" y="1495276"/>
                  <a:pt x="1029930" y="1375402"/>
                  <a:pt x="1029930" y="1227532"/>
                </a:cubicBezTo>
                <a:cubicBezTo>
                  <a:pt x="1029930" y="1117455"/>
                  <a:pt x="1096357" y="1022896"/>
                  <a:pt x="1191489" y="982156"/>
                </a:cubicBezTo>
                <a:cubicBezTo>
                  <a:pt x="1190611" y="979162"/>
                  <a:pt x="1190576" y="976138"/>
                  <a:pt x="1190576" y="973108"/>
                </a:cubicBezTo>
                <a:cubicBezTo>
                  <a:pt x="1190576" y="766088"/>
                  <a:pt x="1358400" y="598265"/>
                  <a:pt x="1565419" y="598265"/>
                </a:cubicBezTo>
                <a:close/>
                <a:moveTo>
                  <a:pt x="1464799" y="456822"/>
                </a:moveTo>
                <a:cubicBezTo>
                  <a:pt x="1206266" y="456822"/>
                  <a:pt x="996682" y="666406"/>
                  <a:pt x="996682" y="924939"/>
                </a:cubicBezTo>
                <a:cubicBezTo>
                  <a:pt x="996682" y="928724"/>
                  <a:pt x="996726" y="932500"/>
                  <a:pt x="997821" y="936240"/>
                </a:cubicBezTo>
                <a:cubicBezTo>
                  <a:pt x="879018" y="987117"/>
                  <a:pt x="796061" y="1105208"/>
                  <a:pt x="796061" y="1242675"/>
                </a:cubicBezTo>
                <a:cubicBezTo>
                  <a:pt x="796061" y="1427341"/>
                  <a:pt x="945764" y="1577043"/>
                  <a:pt x="1130429" y="1577043"/>
                </a:cubicBezTo>
                <a:lnTo>
                  <a:pt x="2200409" y="1577043"/>
                </a:lnTo>
                <a:cubicBezTo>
                  <a:pt x="2385075" y="1577043"/>
                  <a:pt x="2534777" y="1427341"/>
                  <a:pt x="2534777" y="1242675"/>
                </a:cubicBezTo>
                <a:cubicBezTo>
                  <a:pt x="2534777" y="1100625"/>
                  <a:pt x="2446196" y="979262"/>
                  <a:pt x="2320955" y="931600"/>
                </a:cubicBezTo>
                <a:lnTo>
                  <a:pt x="2325656" y="908305"/>
                </a:lnTo>
                <a:cubicBezTo>
                  <a:pt x="2325656" y="760573"/>
                  <a:pt x="2205895" y="640810"/>
                  <a:pt x="2058161" y="640810"/>
                </a:cubicBezTo>
                <a:cubicBezTo>
                  <a:pt x="1988798" y="640810"/>
                  <a:pt x="1925599" y="667213"/>
                  <a:pt x="1879503" y="712089"/>
                </a:cubicBezTo>
                <a:cubicBezTo>
                  <a:pt x="1803820" y="560214"/>
                  <a:pt x="1646384" y="456822"/>
                  <a:pt x="1464799" y="456822"/>
                </a:cubicBezTo>
                <a:close/>
                <a:moveTo>
                  <a:pt x="876386" y="0"/>
                </a:moveTo>
                <a:cubicBezTo>
                  <a:pt x="537576" y="0"/>
                  <a:pt x="262915" y="274661"/>
                  <a:pt x="262915" y="613471"/>
                </a:cubicBezTo>
                <a:cubicBezTo>
                  <a:pt x="262915" y="618431"/>
                  <a:pt x="262973" y="623380"/>
                  <a:pt x="264408" y="628280"/>
                </a:cubicBezTo>
                <a:cubicBezTo>
                  <a:pt x="108715" y="694956"/>
                  <a:pt x="0" y="849713"/>
                  <a:pt x="0" y="1029866"/>
                </a:cubicBezTo>
                <a:cubicBezTo>
                  <a:pt x="0" y="1271872"/>
                  <a:pt x="196187" y="1468058"/>
                  <a:pt x="438192" y="1468058"/>
                </a:cubicBezTo>
                <a:lnTo>
                  <a:pt x="796429" y="1468058"/>
                </a:lnTo>
                <a:cubicBezTo>
                  <a:pt x="745471" y="1406661"/>
                  <a:pt x="715778" y="1327623"/>
                  <a:pt x="715778" y="1241651"/>
                </a:cubicBezTo>
                <a:cubicBezTo>
                  <a:pt x="715778" y="1091431"/>
                  <a:pt x="806429" y="962387"/>
                  <a:pt x="936254" y="906790"/>
                </a:cubicBezTo>
                <a:cubicBezTo>
                  <a:pt x="935057" y="902704"/>
                  <a:pt x="935009" y="898577"/>
                  <a:pt x="935009" y="894441"/>
                </a:cubicBezTo>
                <a:cubicBezTo>
                  <a:pt x="935009" y="611925"/>
                  <a:pt x="1164034" y="382900"/>
                  <a:pt x="1446550" y="382900"/>
                </a:cubicBezTo>
                <a:cubicBezTo>
                  <a:pt x="1644979" y="382900"/>
                  <a:pt x="1817019" y="495883"/>
                  <a:pt x="1899722" y="661846"/>
                </a:cubicBezTo>
                <a:cubicBezTo>
                  <a:pt x="1928593" y="633739"/>
                  <a:pt x="1963605" y="612264"/>
                  <a:pt x="2002850" y="600068"/>
                </a:cubicBezTo>
                <a:lnTo>
                  <a:pt x="2004545" y="591672"/>
                </a:lnTo>
                <a:cubicBezTo>
                  <a:pt x="2004545" y="398067"/>
                  <a:pt x="1847598" y="241118"/>
                  <a:pt x="1653991" y="241118"/>
                </a:cubicBezTo>
                <a:cubicBezTo>
                  <a:pt x="1563090" y="241118"/>
                  <a:pt x="1480267" y="275719"/>
                  <a:pt x="1419858" y="334529"/>
                </a:cubicBezTo>
                <a:cubicBezTo>
                  <a:pt x="1320676" y="135496"/>
                  <a:pt x="1114354" y="0"/>
                  <a:pt x="87638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89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>
            <a:spLocks noChangeArrowheads="1"/>
          </p:cNvSpPr>
          <p:nvPr/>
        </p:nvSpPr>
        <p:spPr bwMode="auto">
          <a:xfrm>
            <a:off x="3305037" y="2230530"/>
            <a:ext cx="5274332" cy="3703624"/>
          </a:xfrm>
          <a:prstGeom prst="ellipse">
            <a:avLst/>
          </a:prstGeom>
          <a:solidFill>
            <a:srgbClr val="66FF33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" name="椭圆 2"/>
          <p:cNvSpPr>
            <a:spLocks noChangeArrowheads="1"/>
          </p:cNvSpPr>
          <p:nvPr/>
        </p:nvSpPr>
        <p:spPr bwMode="auto">
          <a:xfrm>
            <a:off x="3651769" y="2811448"/>
            <a:ext cx="4737100" cy="2590800"/>
          </a:xfrm>
          <a:prstGeom prst="ellipse">
            <a:avLst/>
          </a:prstGeom>
          <a:solidFill>
            <a:srgbClr val="FFFFFF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" name="Freeform 4"/>
          <p:cNvSpPr>
            <a:spLocks noEditPoints="1"/>
          </p:cNvSpPr>
          <p:nvPr/>
        </p:nvSpPr>
        <p:spPr bwMode="auto">
          <a:xfrm>
            <a:off x="3969269" y="3167048"/>
            <a:ext cx="1960563" cy="2057400"/>
          </a:xfrm>
          <a:custGeom>
            <a:avLst/>
            <a:gdLst/>
            <a:ahLst/>
            <a:cxnLst>
              <a:cxn ang="0">
                <a:pos x="191" y="580"/>
              </a:cxn>
              <a:cxn ang="0">
                <a:pos x="208" y="646"/>
              </a:cxn>
              <a:cxn ang="0">
                <a:pos x="228" y="690"/>
              </a:cxn>
              <a:cxn ang="0">
                <a:pos x="274" y="757"/>
              </a:cxn>
              <a:cxn ang="0">
                <a:pos x="323" y="800"/>
              </a:cxn>
              <a:cxn ang="0">
                <a:pos x="393" y="841"/>
              </a:cxn>
              <a:cxn ang="0">
                <a:pos x="440" y="857"/>
              </a:cxn>
              <a:cxn ang="0">
                <a:pos x="508" y="867"/>
              </a:cxn>
              <a:cxn ang="0">
                <a:pos x="576" y="864"/>
              </a:cxn>
              <a:cxn ang="0">
                <a:pos x="641" y="847"/>
              </a:cxn>
              <a:cxn ang="0">
                <a:pos x="686" y="827"/>
              </a:cxn>
              <a:cxn ang="0">
                <a:pos x="753" y="780"/>
              </a:cxn>
              <a:cxn ang="0">
                <a:pos x="796" y="732"/>
              </a:cxn>
              <a:cxn ang="0">
                <a:pos x="836" y="661"/>
              </a:cxn>
              <a:cxn ang="0">
                <a:pos x="852" y="613"/>
              </a:cxn>
              <a:cxn ang="0">
                <a:pos x="862" y="545"/>
              </a:cxn>
              <a:cxn ang="0">
                <a:pos x="859" y="477"/>
              </a:cxn>
              <a:cxn ang="0">
                <a:pos x="842" y="412"/>
              </a:cxn>
              <a:cxn ang="0">
                <a:pos x="822" y="366"/>
              </a:cxn>
              <a:cxn ang="0">
                <a:pos x="776" y="300"/>
              </a:cxn>
              <a:cxn ang="0">
                <a:pos x="727" y="256"/>
              </a:cxn>
              <a:cxn ang="0">
                <a:pos x="657" y="216"/>
              </a:cxn>
              <a:cxn ang="0">
                <a:pos x="610" y="199"/>
              </a:cxn>
              <a:cxn ang="0">
                <a:pos x="542" y="189"/>
              </a:cxn>
              <a:cxn ang="0">
                <a:pos x="474" y="192"/>
              </a:cxn>
              <a:cxn ang="0">
                <a:pos x="409" y="209"/>
              </a:cxn>
              <a:cxn ang="0">
                <a:pos x="364" y="230"/>
              </a:cxn>
              <a:cxn ang="0">
                <a:pos x="298" y="276"/>
              </a:cxn>
              <a:cxn ang="0">
                <a:pos x="254" y="325"/>
              </a:cxn>
              <a:cxn ang="0">
                <a:pos x="214" y="396"/>
              </a:cxn>
              <a:cxn ang="0">
                <a:pos x="198" y="443"/>
              </a:cxn>
              <a:cxn ang="0">
                <a:pos x="188" y="511"/>
              </a:cxn>
              <a:cxn ang="0">
                <a:pos x="780" y="923"/>
              </a:cxn>
              <a:cxn ang="0">
                <a:pos x="670" y="975"/>
              </a:cxn>
              <a:cxn ang="0">
                <a:pos x="550" y="998"/>
              </a:cxn>
              <a:cxn ang="0">
                <a:pos x="425" y="1051"/>
              </a:cxn>
              <a:cxn ang="0">
                <a:pos x="300" y="1011"/>
              </a:cxn>
              <a:cxn ang="0">
                <a:pos x="240" y="902"/>
              </a:cxn>
              <a:cxn ang="0">
                <a:pos x="162" y="825"/>
              </a:cxn>
              <a:cxn ang="0">
                <a:pos x="45" y="755"/>
              </a:cxn>
              <a:cxn ang="0">
                <a:pos x="5" y="628"/>
              </a:cxn>
              <a:cxn ang="0">
                <a:pos x="0" y="461"/>
              </a:cxn>
              <a:cxn ang="0">
                <a:pos x="84" y="371"/>
              </a:cxn>
              <a:cxn ang="0">
                <a:pos x="132" y="272"/>
              </a:cxn>
              <a:cxn ang="0">
                <a:pos x="151" y="152"/>
              </a:cxn>
              <a:cxn ang="0">
                <a:pos x="269" y="62"/>
              </a:cxn>
              <a:cxn ang="0">
                <a:pos x="392" y="77"/>
              </a:cxn>
              <a:cxn ang="0">
                <a:pos x="525" y="58"/>
              </a:cxn>
              <a:cxn ang="0">
                <a:pos x="646" y="74"/>
              </a:cxn>
              <a:cxn ang="0">
                <a:pos x="766" y="54"/>
              </a:cxn>
              <a:cxn ang="0">
                <a:pos x="820" y="163"/>
              </a:cxn>
              <a:cxn ang="0">
                <a:pos x="904" y="252"/>
              </a:cxn>
              <a:cxn ang="0">
                <a:pos x="962" y="359"/>
              </a:cxn>
              <a:cxn ang="0">
                <a:pos x="1052" y="461"/>
              </a:cxn>
              <a:cxn ang="0">
                <a:pos x="1049" y="611"/>
              </a:cxn>
              <a:cxn ang="0">
                <a:pos x="962" y="697"/>
              </a:cxn>
              <a:cxn ang="0">
                <a:pos x="904" y="804"/>
              </a:cxn>
              <a:cxn ang="0">
                <a:pos x="887" y="917"/>
              </a:cxn>
            </a:cxnLst>
            <a:rect l="0" t="0" r="r" b="b"/>
            <a:pathLst>
              <a:path w="1052" h="1057">
                <a:moveTo>
                  <a:pt x="187" y="528"/>
                </a:moveTo>
                <a:lnTo>
                  <a:pt x="188" y="545"/>
                </a:lnTo>
                <a:lnTo>
                  <a:pt x="189" y="563"/>
                </a:lnTo>
                <a:lnTo>
                  <a:pt x="190" y="572"/>
                </a:lnTo>
                <a:lnTo>
                  <a:pt x="191" y="580"/>
                </a:lnTo>
                <a:lnTo>
                  <a:pt x="194" y="597"/>
                </a:lnTo>
                <a:lnTo>
                  <a:pt x="196" y="605"/>
                </a:lnTo>
                <a:lnTo>
                  <a:pt x="198" y="613"/>
                </a:lnTo>
                <a:lnTo>
                  <a:pt x="202" y="629"/>
                </a:lnTo>
                <a:lnTo>
                  <a:pt x="208" y="646"/>
                </a:lnTo>
                <a:lnTo>
                  <a:pt x="214" y="661"/>
                </a:lnTo>
                <a:lnTo>
                  <a:pt x="217" y="668"/>
                </a:lnTo>
                <a:lnTo>
                  <a:pt x="220" y="676"/>
                </a:lnTo>
                <a:lnTo>
                  <a:pt x="224" y="683"/>
                </a:lnTo>
                <a:lnTo>
                  <a:pt x="228" y="690"/>
                </a:lnTo>
                <a:lnTo>
                  <a:pt x="236" y="704"/>
                </a:lnTo>
                <a:lnTo>
                  <a:pt x="245" y="718"/>
                </a:lnTo>
                <a:lnTo>
                  <a:pt x="254" y="732"/>
                </a:lnTo>
                <a:lnTo>
                  <a:pt x="264" y="745"/>
                </a:lnTo>
                <a:lnTo>
                  <a:pt x="274" y="757"/>
                </a:lnTo>
                <a:lnTo>
                  <a:pt x="286" y="768"/>
                </a:lnTo>
                <a:lnTo>
                  <a:pt x="298" y="780"/>
                </a:lnTo>
                <a:lnTo>
                  <a:pt x="304" y="785"/>
                </a:lnTo>
                <a:lnTo>
                  <a:pt x="310" y="790"/>
                </a:lnTo>
                <a:lnTo>
                  <a:pt x="323" y="800"/>
                </a:lnTo>
                <a:lnTo>
                  <a:pt x="336" y="809"/>
                </a:lnTo>
                <a:lnTo>
                  <a:pt x="350" y="819"/>
                </a:lnTo>
                <a:lnTo>
                  <a:pt x="364" y="827"/>
                </a:lnTo>
                <a:lnTo>
                  <a:pt x="378" y="835"/>
                </a:lnTo>
                <a:lnTo>
                  <a:pt x="393" y="841"/>
                </a:lnTo>
                <a:lnTo>
                  <a:pt x="401" y="845"/>
                </a:lnTo>
                <a:lnTo>
                  <a:pt x="409" y="847"/>
                </a:lnTo>
                <a:lnTo>
                  <a:pt x="424" y="853"/>
                </a:lnTo>
                <a:lnTo>
                  <a:pt x="432" y="855"/>
                </a:lnTo>
                <a:lnTo>
                  <a:pt x="440" y="857"/>
                </a:lnTo>
                <a:lnTo>
                  <a:pt x="449" y="859"/>
                </a:lnTo>
                <a:lnTo>
                  <a:pt x="457" y="861"/>
                </a:lnTo>
                <a:lnTo>
                  <a:pt x="474" y="864"/>
                </a:lnTo>
                <a:lnTo>
                  <a:pt x="491" y="866"/>
                </a:lnTo>
                <a:lnTo>
                  <a:pt x="508" y="867"/>
                </a:lnTo>
                <a:lnTo>
                  <a:pt x="525" y="868"/>
                </a:lnTo>
                <a:lnTo>
                  <a:pt x="542" y="867"/>
                </a:lnTo>
                <a:lnTo>
                  <a:pt x="559" y="866"/>
                </a:lnTo>
                <a:lnTo>
                  <a:pt x="568" y="865"/>
                </a:lnTo>
                <a:lnTo>
                  <a:pt x="576" y="864"/>
                </a:lnTo>
                <a:lnTo>
                  <a:pt x="593" y="861"/>
                </a:lnTo>
                <a:lnTo>
                  <a:pt x="602" y="859"/>
                </a:lnTo>
                <a:lnTo>
                  <a:pt x="610" y="857"/>
                </a:lnTo>
                <a:lnTo>
                  <a:pt x="626" y="853"/>
                </a:lnTo>
                <a:lnTo>
                  <a:pt x="641" y="847"/>
                </a:lnTo>
                <a:lnTo>
                  <a:pt x="657" y="841"/>
                </a:lnTo>
                <a:lnTo>
                  <a:pt x="664" y="838"/>
                </a:lnTo>
                <a:lnTo>
                  <a:pt x="672" y="835"/>
                </a:lnTo>
                <a:lnTo>
                  <a:pt x="679" y="831"/>
                </a:lnTo>
                <a:lnTo>
                  <a:pt x="686" y="827"/>
                </a:lnTo>
                <a:lnTo>
                  <a:pt x="700" y="819"/>
                </a:lnTo>
                <a:lnTo>
                  <a:pt x="714" y="809"/>
                </a:lnTo>
                <a:lnTo>
                  <a:pt x="727" y="800"/>
                </a:lnTo>
                <a:lnTo>
                  <a:pt x="740" y="790"/>
                </a:lnTo>
                <a:lnTo>
                  <a:pt x="753" y="780"/>
                </a:lnTo>
                <a:lnTo>
                  <a:pt x="764" y="768"/>
                </a:lnTo>
                <a:lnTo>
                  <a:pt x="776" y="757"/>
                </a:lnTo>
                <a:lnTo>
                  <a:pt x="781" y="751"/>
                </a:lnTo>
                <a:lnTo>
                  <a:pt x="786" y="745"/>
                </a:lnTo>
                <a:lnTo>
                  <a:pt x="796" y="732"/>
                </a:lnTo>
                <a:lnTo>
                  <a:pt x="805" y="718"/>
                </a:lnTo>
                <a:lnTo>
                  <a:pt x="814" y="704"/>
                </a:lnTo>
                <a:lnTo>
                  <a:pt x="822" y="690"/>
                </a:lnTo>
                <a:lnTo>
                  <a:pt x="830" y="676"/>
                </a:lnTo>
                <a:lnTo>
                  <a:pt x="836" y="661"/>
                </a:lnTo>
                <a:lnTo>
                  <a:pt x="840" y="653"/>
                </a:lnTo>
                <a:lnTo>
                  <a:pt x="842" y="646"/>
                </a:lnTo>
                <a:lnTo>
                  <a:pt x="848" y="629"/>
                </a:lnTo>
                <a:lnTo>
                  <a:pt x="850" y="621"/>
                </a:lnTo>
                <a:lnTo>
                  <a:pt x="852" y="613"/>
                </a:lnTo>
                <a:lnTo>
                  <a:pt x="854" y="605"/>
                </a:lnTo>
                <a:lnTo>
                  <a:pt x="856" y="597"/>
                </a:lnTo>
                <a:lnTo>
                  <a:pt x="859" y="580"/>
                </a:lnTo>
                <a:lnTo>
                  <a:pt x="861" y="563"/>
                </a:lnTo>
                <a:lnTo>
                  <a:pt x="862" y="545"/>
                </a:lnTo>
                <a:lnTo>
                  <a:pt x="863" y="528"/>
                </a:lnTo>
                <a:lnTo>
                  <a:pt x="862" y="511"/>
                </a:lnTo>
                <a:lnTo>
                  <a:pt x="861" y="494"/>
                </a:lnTo>
                <a:lnTo>
                  <a:pt x="860" y="485"/>
                </a:lnTo>
                <a:lnTo>
                  <a:pt x="859" y="477"/>
                </a:lnTo>
                <a:lnTo>
                  <a:pt x="856" y="459"/>
                </a:lnTo>
                <a:lnTo>
                  <a:pt x="854" y="451"/>
                </a:lnTo>
                <a:lnTo>
                  <a:pt x="852" y="443"/>
                </a:lnTo>
                <a:lnTo>
                  <a:pt x="848" y="427"/>
                </a:lnTo>
                <a:lnTo>
                  <a:pt x="842" y="412"/>
                </a:lnTo>
                <a:lnTo>
                  <a:pt x="836" y="396"/>
                </a:lnTo>
                <a:lnTo>
                  <a:pt x="833" y="389"/>
                </a:lnTo>
                <a:lnTo>
                  <a:pt x="830" y="380"/>
                </a:lnTo>
                <a:lnTo>
                  <a:pt x="826" y="373"/>
                </a:lnTo>
                <a:lnTo>
                  <a:pt x="822" y="366"/>
                </a:lnTo>
                <a:lnTo>
                  <a:pt x="814" y="352"/>
                </a:lnTo>
                <a:lnTo>
                  <a:pt x="805" y="338"/>
                </a:lnTo>
                <a:lnTo>
                  <a:pt x="796" y="325"/>
                </a:lnTo>
                <a:lnTo>
                  <a:pt x="786" y="312"/>
                </a:lnTo>
                <a:lnTo>
                  <a:pt x="776" y="300"/>
                </a:lnTo>
                <a:lnTo>
                  <a:pt x="764" y="288"/>
                </a:lnTo>
                <a:lnTo>
                  <a:pt x="753" y="276"/>
                </a:lnTo>
                <a:lnTo>
                  <a:pt x="747" y="271"/>
                </a:lnTo>
                <a:lnTo>
                  <a:pt x="740" y="266"/>
                </a:lnTo>
                <a:lnTo>
                  <a:pt x="727" y="256"/>
                </a:lnTo>
                <a:lnTo>
                  <a:pt x="714" y="247"/>
                </a:lnTo>
                <a:lnTo>
                  <a:pt x="700" y="238"/>
                </a:lnTo>
                <a:lnTo>
                  <a:pt x="686" y="230"/>
                </a:lnTo>
                <a:lnTo>
                  <a:pt x="672" y="222"/>
                </a:lnTo>
                <a:lnTo>
                  <a:pt x="657" y="216"/>
                </a:lnTo>
                <a:lnTo>
                  <a:pt x="649" y="212"/>
                </a:lnTo>
                <a:lnTo>
                  <a:pt x="641" y="209"/>
                </a:lnTo>
                <a:lnTo>
                  <a:pt x="626" y="203"/>
                </a:lnTo>
                <a:lnTo>
                  <a:pt x="618" y="201"/>
                </a:lnTo>
                <a:lnTo>
                  <a:pt x="610" y="199"/>
                </a:lnTo>
                <a:lnTo>
                  <a:pt x="602" y="197"/>
                </a:lnTo>
                <a:lnTo>
                  <a:pt x="593" y="195"/>
                </a:lnTo>
                <a:lnTo>
                  <a:pt x="576" y="192"/>
                </a:lnTo>
                <a:lnTo>
                  <a:pt x="559" y="190"/>
                </a:lnTo>
                <a:lnTo>
                  <a:pt x="542" y="189"/>
                </a:lnTo>
                <a:lnTo>
                  <a:pt x="525" y="188"/>
                </a:lnTo>
                <a:lnTo>
                  <a:pt x="508" y="189"/>
                </a:lnTo>
                <a:lnTo>
                  <a:pt x="491" y="190"/>
                </a:lnTo>
                <a:lnTo>
                  <a:pt x="482" y="191"/>
                </a:lnTo>
                <a:lnTo>
                  <a:pt x="474" y="192"/>
                </a:lnTo>
                <a:lnTo>
                  <a:pt x="457" y="195"/>
                </a:lnTo>
                <a:lnTo>
                  <a:pt x="449" y="197"/>
                </a:lnTo>
                <a:lnTo>
                  <a:pt x="440" y="199"/>
                </a:lnTo>
                <a:lnTo>
                  <a:pt x="424" y="203"/>
                </a:lnTo>
                <a:lnTo>
                  <a:pt x="409" y="209"/>
                </a:lnTo>
                <a:lnTo>
                  <a:pt x="393" y="216"/>
                </a:lnTo>
                <a:lnTo>
                  <a:pt x="386" y="219"/>
                </a:lnTo>
                <a:lnTo>
                  <a:pt x="378" y="222"/>
                </a:lnTo>
                <a:lnTo>
                  <a:pt x="371" y="226"/>
                </a:lnTo>
                <a:lnTo>
                  <a:pt x="364" y="230"/>
                </a:lnTo>
                <a:lnTo>
                  <a:pt x="350" y="238"/>
                </a:lnTo>
                <a:lnTo>
                  <a:pt x="336" y="247"/>
                </a:lnTo>
                <a:lnTo>
                  <a:pt x="323" y="256"/>
                </a:lnTo>
                <a:lnTo>
                  <a:pt x="310" y="266"/>
                </a:lnTo>
                <a:lnTo>
                  <a:pt x="298" y="276"/>
                </a:lnTo>
                <a:lnTo>
                  <a:pt x="286" y="288"/>
                </a:lnTo>
                <a:lnTo>
                  <a:pt x="274" y="300"/>
                </a:lnTo>
                <a:lnTo>
                  <a:pt x="269" y="306"/>
                </a:lnTo>
                <a:lnTo>
                  <a:pt x="264" y="312"/>
                </a:lnTo>
                <a:lnTo>
                  <a:pt x="254" y="325"/>
                </a:lnTo>
                <a:lnTo>
                  <a:pt x="245" y="338"/>
                </a:lnTo>
                <a:lnTo>
                  <a:pt x="236" y="352"/>
                </a:lnTo>
                <a:lnTo>
                  <a:pt x="228" y="366"/>
                </a:lnTo>
                <a:lnTo>
                  <a:pt x="220" y="380"/>
                </a:lnTo>
                <a:lnTo>
                  <a:pt x="214" y="396"/>
                </a:lnTo>
                <a:lnTo>
                  <a:pt x="211" y="404"/>
                </a:lnTo>
                <a:lnTo>
                  <a:pt x="208" y="412"/>
                </a:lnTo>
                <a:lnTo>
                  <a:pt x="202" y="427"/>
                </a:lnTo>
                <a:lnTo>
                  <a:pt x="200" y="435"/>
                </a:lnTo>
                <a:lnTo>
                  <a:pt x="198" y="443"/>
                </a:lnTo>
                <a:lnTo>
                  <a:pt x="196" y="451"/>
                </a:lnTo>
                <a:lnTo>
                  <a:pt x="194" y="459"/>
                </a:lnTo>
                <a:lnTo>
                  <a:pt x="191" y="477"/>
                </a:lnTo>
                <a:lnTo>
                  <a:pt x="189" y="494"/>
                </a:lnTo>
                <a:lnTo>
                  <a:pt x="188" y="511"/>
                </a:lnTo>
                <a:lnTo>
                  <a:pt x="187" y="528"/>
                </a:lnTo>
                <a:close/>
                <a:moveTo>
                  <a:pt x="887" y="917"/>
                </a:moveTo>
                <a:lnTo>
                  <a:pt x="820" y="893"/>
                </a:lnTo>
                <a:lnTo>
                  <a:pt x="800" y="909"/>
                </a:lnTo>
                <a:lnTo>
                  <a:pt x="780" y="923"/>
                </a:lnTo>
                <a:lnTo>
                  <a:pt x="781" y="996"/>
                </a:lnTo>
                <a:lnTo>
                  <a:pt x="766" y="1003"/>
                </a:lnTo>
                <a:lnTo>
                  <a:pt x="751" y="1011"/>
                </a:lnTo>
                <a:lnTo>
                  <a:pt x="693" y="967"/>
                </a:lnTo>
                <a:lnTo>
                  <a:pt x="670" y="975"/>
                </a:lnTo>
                <a:lnTo>
                  <a:pt x="658" y="979"/>
                </a:lnTo>
                <a:lnTo>
                  <a:pt x="646" y="982"/>
                </a:lnTo>
                <a:lnTo>
                  <a:pt x="625" y="1051"/>
                </a:lnTo>
                <a:lnTo>
                  <a:pt x="591" y="1057"/>
                </a:lnTo>
                <a:lnTo>
                  <a:pt x="550" y="998"/>
                </a:lnTo>
                <a:lnTo>
                  <a:pt x="525" y="999"/>
                </a:lnTo>
                <a:lnTo>
                  <a:pt x="500" y="998"/>
                </a:lnTo>
                <a:lnTo>
                  <a:pt x="459" y="1057"/>
                </a:lnTo>
                <a:lnTo>
                  <a:pt x="442" y="1054"/>
                </a:lnTo>
                <a:lnTo>
                  <a:pt x="425" y="1051"/>
                </a:lnTo>
                <a:lnTo>
                  <a:pt x="404" y="982"/>
                </a:lnTo>
                <a:lnTo>
                  <a:pt x="380" y="975"/>
                </a:lnTo>
                <a:lnTo>
                  <a:pt x="369" y="971"/>
                </a:lnTo>
                <a:lnTo>
                  <a:pt x="357" y="967"/>
                </a:lnTo>
                <a:lnTo>
                  <a:pt x="300" y="1011"/>
                </a:lnTo>
                <a:lnTo>
                  <a:pt x="284" y="1003"/>
                </a:lnTo>
                <a:lnTo>
                  <a:pt x="269" y="996"/>
                </a:lnTo>
                <a:lnTo>
                  <a:pt x="270" y="923"/>
                </a:lnTo>
                <a:lnTo>
                  <a:pt x="250" y="909"/>
                </a:lnTo>
                <a:lnTo>
                  <a:pt x="240" y="902"/>
                </a:lnTo>
                <a:lnTo>
                  <a:pt x="230" y="893"/>
                </a:lnTo>
                <a:lnTo>
                  <a:pt x="163" y="917"/>
                </a:lnTo>
                <a:lnTo>
                  <a:pt x="151" y="905"/>
                </a:lnTo>
                <a:lnTo>
                  <a:pt x="138" y="892"/>
                </a:lnTo>
                <a:lnTo>
                  <a:pt x="162" y="825"/>
                </a:lnTo>
                <a:lnTo>
                  <a:pt x="147" y="804"/>
                </a:lnTo>
                <a:lnTo>
                  <a:pt x="132" y="784"/>
                </a:lnTo>
                <a:lnTo>
                  <a:pt x="61" y="785"/>
                </a:lnTo>
                <a:lnTo>
                  <a:pt x="53" y="770"/>
                </a:lnTo>
                <a:lnTo>
                  <a:pt x="45" y="755"/>
                </a:lnTo>
                <a:lnTo>
                  <a:pt x="88" y="697"/>
                </a:lnTo>
                <a:lnTo>
                  <a:pt x="80" y="674"/>
                </a:lnTo>
                <a:lnTo>
                  <a:pt x="76" y="662"/>
                </a:lnTo>
                <a:lnTo>
                  <a:pt x="73" y="650"/>
                </a:lnTo>
                <a:lnTo>
                  <a:pt x="5" y="628"/>
                </a:lnTo>
                <a:lnTo>
                  <a:pt x="0" y="595"/>
                </a:lnTo>
                <a:lnTo>
                  <a:pt x="58" y="553"/>
                </a:lnTo>
                <a:lnTo>
                  <a:pt x="57" y="528"/>
                </a:lnTo>
                <a:lnTo>
                  <a:pt x="58" y="503"/>
                </a:lnTo>
                <a:lnTo>
                  <a:pt x="0" y="461"/>
                </a:lnTo>
                <a:lnTo>
                  <a:pt x="2" y="445"/>
                </a:lnTo>
                <a:lnTo>
                  <a:pt x="5" y="428"/>
                </a:lnTo>
                <a:lnTo>
                  <a:pt x="73" y="407"/>
                </a:lnTo>
                <a:lnTo>
                  <a:pt x="80" y="382"/>
                </a:lnTo>
                <a:lnTo>
                  <a:pt x="84" y="371"/>
                </a:lnTo>
                <a:lnTo>
                  <a:pt x="88" y="359"/>
                </a:lnTo>
                <a:lnTo>
                  <a:pt x="45" y="302"/>
                </a:lnTo>
                <a:lnTo>
                  <a:pt x="53" y="286"/>
                </a:lnTo>
                <a:lnTo>
                  <a:pt x="61" y="271"/>
                </a:lnTo>
                <a:lnTo>
                  <a:pt x="132" y="272"/>
                </a:lnTo>
                <a:lnTo>
                  <a:pt x="147" y="252"/>
                </a:lnTo>
                <a:lnTo>
                  <a:pt x="154" y="242"/>
                </a:lnTo>
                <a:lnTo>
                  <a:pt x="162" y="232"/>
                </a:lnTo>
                <a:lnTo>
                  <a:pt x="138" y="164"/>
                </a:lnTo>
                <a:lnTo>
                  <a:pt x="151" y="152"/>
                </a:lnTo>
                <a:lnTo>
                  <a:pt x="163" y="140"/>
                </a:lnTo>
                <a:lnTo>
                  <a:pt x="230" y="163"/>
                </a:lnTo>
                <a:lnTo>
                  <a:pt x="250" y="148"/>
                </a:lnTo>
                <a:lnTo>
                  <a:pt x="270" y="134"/>
                </a:lnTo>
                <a:lnTo>
                  <a:pt x="269" y="62"/>
                </a:lnTo>
                <a:lnTo>
                  <a:pt x="284" y="54"/>
                </a:lnTo>
                <a:lnTo>
                  <a:pt x="300" y="46"/>
                </a:lnTo>
                <a:lnTo>
                  <a:pt x="357" y="89"/>
                </a:lnTo>
                <a:lnTo>
                  <a:pt x="380" y="81"/>
                </a:lnTo>
                <a:lnTo>
                  <a:pt x="392" y="77"/>
                </a:lnTo>
                <a:lnTo>
                  <a:pt x="404" y="74"/>
                </a:lnTo>
                <a:lnTo>
                  <a:pt x="425" y="5"/>
                </a:lnTo>
                <a:lnTo>
                  <a:pt x="459" y="0"/>
                </a:lnTo>
                <a:lnTo>
                  <a:pt x="500" y="59"/>
                </a:lnTo>
                <a:lnTo>
                  <a:pt x="525" y="58"/>
                </a:lnTo>
                <a:lnTo>
                  <a:pt x="550" y="59"/>
                </a:lnTo>
                <a:lnTo>
                  <a:pt x="591" y="0"/>
                </a:lnTo>
                <a:lnTo>
                  <a:pt x="608" y="2"/>
                </a:lnTo>
                <a:lnTo>
                  <a:pt x="625" y="5"/>
                </a:lnTo>
                <a:lnTo>
                  <a:pt x="646" y="74"/>
                </a:lnTo>
                <a:lnTo>
                  <a:pt x="670" y="81"/>
                </a:lnTo>
                <a:lnTo>
                  <a:pt x="682" y="85"/>
                </a:lnTo>
                <a:lnTo>
                  <a:pt x="693" y="89"/>
                </a:lnTo>
                <a:lnTo>
                  <a:pt x="751" y="46"/>
                </a:lnTo>
                <a:lnTo>
                  <a:pt x="766" y="54"/>
                </a:lnTo>
                <a:lnTo>
                  <a:pt x="781" y="62"/>
                </a:lnTo>
                <a:lnTo>
                  <a:pt x="780" y="134"/>
                </a:lnTo>
                <a:lnTo>
                  <a:pt x="800" y="148"/>
                </a:lnTo>
                <a:lnTo>
                  <a:pt x="810" y="155"/>
                </a:lnTo>
                <a:lnTo>
                  <a:pt x="820" y="163"/>
                </a:lnTo>
                <a:lnTo>
                  <a:pt x="887" y="140"/>
                </a:lnTo>
                <a:lnTo>
                  <a:pt x="900" y="152"/>
                </a:lnTo>
                <a:lnTo>
                  <a:pt x="912" y="164"/>
                </a:lnTo>
                <a:lnTo>
                  <a:pt x="888" y="232"/>
                </a:lnTo>
                <a:lnTo>
                  <a:pt x="904" y="252"/>
                </a:lnTo>
                <a:lnTo>
                  <a:pt x="918" y="272"/>
                </a:lnTo>
                <a:lnTo>
                  <a:pt x="990" y="271"/>
                </a:lnTo>
                <a:lnTo>
                  <a:pt x="997" y="286"/>
                </a:lnTo>
                <a:lnTo>
                  <a:pt x="1005" y="302"/>
                </a:lnTo>
                <a:lnTo>
                  <a:pt x="962" y="359"/>
                </a:lnTo>
                <a:lnTo>
                  <a:pt x="970" y="382"/>
                </a:lnTo>
                <a:lnTo>
                  <a:pt x="974" y="395"/>
                </a:lnTo>
                <a:lnTo>
                  <a:pt x="977" y="407"/>
                </a:lnTo>
                <a:lnTo>
                  <a:pt x="1045" y="428"/>
                </a:lnTo>
                <a:lnTo>
                  <a:pt x="1052" y="461"/>
                </a:lnTo>
                <a:lnTo>
                  <a:pt x="992" y="503"/>
                </a:lnTo>
                <a:lnTo>
                  <a:pt x="993" y="528"/>
                </a:lnTo>
                <a:lnTo>
                  <a:pt x="992" y="553"/>
                </a:lnTo>
                <a:lnTo>
                  <a:pt x="1052" y="595"/>
                </a:lnTo>
                <a:lnTo>
                  <a:pt x="1049" y="611"/>
                </a:lnTo>
                <a:lnTo>
                  <a:pt x="1045" y="628"/>
                </a:lnTo>
                <a:lnTo>
                  <a:pt x="977" y="650"/>
                </a:lnTo>
                <a:lnTo>
                  <a:pt x="970" y="674"/>
                </a:lnTo>
                <a:lnTo>
                  <a:pt x="966" y="686"/>
                </a:lnTo>
                <a:lnTo>
                  <a:pt x="962" y="697"/>
                </a:lnTo>
                <a:lnTo>
                  <a:pt x="1005" y="755"/>
                </a:lnTo>
                <a:lnTo>
                  <a:pt x="997" y="770"/>
                </a:lnTo>
                <a:lnTo>
                  <a:pt x="990" y="785"/>
                </a:lnTo>
                <a:lnTo>
                  <a:pt x="918" y="784"/>
                </a:lnTo>
                <a:lnTo>
                  <a:pt x="904" y="804"/>
                </a:lnTo>
                <a:lnTo>
                  <a:pt x="897" y="814"/>
                </a:lnTo>
                <a:lnTo>
                  <a:pt x="888" y="825"/>
                </a:lnTo>
                <a:lnTo>
                  <a:pt x="912" y="892"/>
                </a:lnTo>
                <a:lnTo>
                  <a:pt x="900" y="905"/>
                </a:lnTo>
                <a:lnTo>
                  <a:pt x="887" y="917"/>
                </a:lnTo>
                <a:close/>
              </a:path>
            </a:pathLst>
          </a:custGeom>
          <a:solidFill>
            <a:srgbClr val="006699">
              <a:lumMod val="75000"/>
            </a:srgbClr>
          </a:solidFill>
          <a:ln w="6350">
            <a:solidFill>
              <a:srgbClr val="006699"/>
            </a:solidFill>
            <a:round/>
            <a:headEnd/>
            <a:tailEnd/>
          </a:ln>
          <a:effectLst/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SAP</a:t>
            </a:r>
            <a:endParaRPr lang="zh-CN" altLang="en-US" b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Freeform 3"/>
          <p:cNvSpPr>
            <a:spLocks noEditPoints="1"/>
          </p:cNvSpPr>
          <p:nvPr/>
        </p:nvSpPr>
        <p:spPr bwMode="auto">
          <a:xfrm>
            <a:off x="2207586" y="4195748"/>
            <a:ext cx="1020763" cy="989012"/>
          </a:xfrm>
          <a:custGeom>
            <a:avLst/>
            <a:gdLst/>
            <a:ahLst/>
            <a:cxnLst>
              <a:cxn ang="0">
                <a:pos x="137" y="344"/>
              </a:cxn>
              <a:cxn ang="0">
                <a:pos x="146" y="379"/>
              </a:cxn>
              <a:cxn ang="0">
                <a:pos x="157" y="404"/>
              </a:cxn>
              <a:cxn ang="0">
                <a:pos x="177" y="432"/>
              </a:cxn>
              <a:cxn ang="0">
                <a:pos x="202" y="457"/>
              </a:cxn>
              <a:cxn ang="0">
                <a:pos x="231" y="477"/>
              </a:cxn>
              <a:cxn ang="0">
                <a:pos x="272" y="493"/>
              </a:cxn>
              <a:cxn ang="0">
                <a:pos x="308" y="498"/>
              </a:cxn>
              <a:cxn ang="0">
                <a:pos x="346" y="496"/>
              </a:cxn>
              <a:cxn ang="0">
                <a:pos x="381" y="487"/>
              </a:cxn>
              <a:cxn ang="0">
                <a:pos x="405" y="477"/>
              </a:cxn>
              <a:cxn ang="0">
                <a:pos x="434" y="457"/>
              </a:cxn>
              <a:cxn ang="0">
                <a:pos x="460" y="432"/>
              </a:cxn>
              <a:cxn ang="0">
                <a:pos x="479" y="404"/>
              </a:cxn>
              <a:cxn ang="0">
                <a:pos x="495" y="362"/>
              </a:cxn>
              <a:cxn ang="0">
                <a:pos x="501" y="325"/>
              </a:cxn>
              <a:cxn ang="0">
                <a:pos x="499" y="288"/>
              </a:cxn>
              <a:cxn ang="0">
                <a:pos x="490" y="254"/>
              </a:cxn>
              <a:cxn ang="0">
                <a:pos x="479" y="230"/>
              </a:cxn>
              <a:cxn ang="0">
                <a:pos x="460" y="201"/>
              </a:cxn>
              <a:cxn ang="0">
                <a:pos x="434" y="176"/>
              </a:cxn>
              <a:cxn ang="0">
                <a:pos x="405" y="157"/>
              </a:cxn>
              <a:cxn ang="0">
                <a:pos x="364" y="139"/>
              </a:cxn>
              <a:cxn ang="0">
                <a:pos x="328" y="134"/>
              </a:cxn>
              <a:cxn ang="0">
                <a:pos x="290" y="136"/>
              </a:cxn>
              <a:cxn ang="0">
                <a:pos x="255" y="145"/>
              </a:cxn>
              <a:cxn ang="0">
                <a:pos x="231" y="157"/>
              </a:cxn>
              <a:cxn ang="0">
                <a:pos x="202" y="176"/>
              </a:cxn>
              <a:cxn ang="0">
                <a:pos x="177" y="201"/>
              </a:cxn>
              <a:cxn ang="0">
                <a:pos x="157" y="230"/>
              </a:cxn>
              <a:cxn ang="0">
                <a:pos x="141" y="271"/>
              </a:cxn>
              <a:cxn ang="0">
                <a:pos x="135" y="307"/>
              </a:cxn>
              <a:cxn ang="0">
                <a:pos x="429" y="551"/>
              </a:cxn>
              <a:cxn ang="0">
                <a:pos x="382" y="628"/>
              </a:cxn>
              <a:cxn ang="0">
                <a:pos x="299" y="575"/>
              </a:cxn>
              <a:cxn ang="0">
                <a:pos x="219" y="618"/>
              </a:cxn>
              <a:cxn ang="0">
                <a:pos x="184" y="536"/>
              </a:cxn>
              <a:cxn ang="0">
                <a:pos x="146" y="507"/>
              </a:cxn>
              <a:cxn ang="0">
                <a:pos x="94" y="440"/>
              </a:cxn>
              <a:cxn ang="0">
                <a:pos x="75" y="395"/>
              </a:cxn>
              <a:cxn ang="0">
                <a:pos x="64" y="311"/>
              </a:cxn>
              <a:cxn ang="0">
                <a:pos x="70" y="262"/>
              </a:cxn>
              <a:cxn ang="0">
                <a:pos x="102" y="184"/>
              </a:cxn>
              <a:cxn ang="0">
                <a:pos x="132" y="144"/>
              </a:cxn>
              <a:cxn ang="0">
                <a:pos x="200" y="93"/>
              </a:cxn>
              <a:cxn ang="0">
                <a:pos x="246" y="74"/>
              </a:cxn>
              <a:cxn ang="0">
                <a:pos x="296" y="0"/>
              </a:cxn>
              <a:cxn ang="0">
                <a:pos x="367" y="67"/>
              </a:cxn>
              <a:cxn ang="0">
                <a:pos x="444" y="25"/>
              </a:cxn>
              <a:cxn ang="0">
                <a:pos x="478" y="116"/>
              </a:cxn>
              <a:cxn ang="0">
                <a:pos x="574" y="126"/>
              </a:cxn>
              <a:cxn ang="0">
                <a:pos x="550" y="205"/>
              </a:cxn>
              <a:cxn ang="0">
                <a:pos x="567" y="245"/>
              </a:cxn>
              <a:cxn ang="0">
                <a:pos x="577" y="329"/>
              </a:cxn>
              <a:cxn ang="0">
                <a:pos x="571" y="377"/>
              </a:cxn>
              <a:cxn ang="0">
                <a:pos x="537" y="456"/>
              </a:cxn>
              <a:cxn ang="0">
                <a:pos x="509" y="493"/>
              </a:cxn>
              <a:cxn ang="0">
                <a:pos x="495" y="581"/>
              </a:cxn>
            </a:cxnLst>
            <a:rect l="0" t="0" r="r" b="b"/>
            <a:pathLst>
              <a:path w="636" h="633">
                <a:moveTo>
                  <a:pt x="135" y="316"/>
                </a:moveTo>
                <a:lnTo>
                  <a:pt x="135" y="325"/>
                </a:lnTo>
                <a:lnTo>
                  <a:pt x="136" y="335"/>
                </a:lnTo>
                <a:lnTo>
                  <a:pt x="137" y="344"/>
                </a:lnTo>
                <a:lnTo>
                  <a:pt x="139" y="354"/>
                </a:lnTo>
                <a:lnTo>
                  <a:pt x="141" y="362"/>
                </a:lnTo>
                <a:lnTo>
                  <a:pt x="143" y="371"/>
                </a:lnTo>
                <a:lnTo>
                  <a:pt x="146" y="379"/>
                </a:lnTo>
                <a:lnTo>
                  <a:pt x="149" y="388"/>
                </a:lnTo>
                <a:lnTo>
                  <a:pt x="151" y="392"/>
                </a:lnTo>
                <a:lnTo>
                  <a:pt x="153" y="396"/>
                </a:lnTo>
                <a:lnTo>
                  <a:pt x="157" y="404"/>
                </a:lnTo>
                <a:lnTo>
                  <a:pt x="161" y="411"/>
                </a:lnTo>
                <a:lnTo>
                  <a:pt x="166" y="419"/>
                </a:lnTo>
                <a:lnTo>
                  <a:pt x="171" y="426"/>
                </a:lnTo>
                <a:lnTo>
                  <a:pt x="177" y="432"/>
                </a:lnTo>
                <a:lnTo>
                  <a:pt x="182" y="439"/>
                </a:lnTo>
                <a:lnTo>
                  <a:pt x="189" y="445"/>
                </a:lnTo>
                <a:lnTo>
                  <a:pt x="196" y="451"/>
                </a:lnTo>
                <a:lnTo>
                  <a:pt x="202" y="457"/>
                </a:lnTo>
                <a:lnTo>
                  <a:pt x="209" y="462"/>
                </a:lnTo>
                <a:lnTo>
                  <a:pt x="216" y="468"/>
                </a:lnTo>
                <a:lnTo>
                  <a:pt x="223" y="472"/>
                </a:lnTo>
                <a:lnTo>
                  <a:pt x="231" y="477"/>
                </a:lnTo>
                <a:lnTo>
                  <a:pt x="247" y="484"/>
                </a:lnTo>
                <a:lnTo>
                  <a:pt x="255" y="487"/>
                </a:lnTo>
                <a:lnTo>
                  <a:pt x="264" y="490"/>
                </a:lnTo>
                <a:lnTo>
                  <a:pt x="272" y="493"/>
                </a:lnTo>
                <a:lnTo>
                  <a:pt x="281" y="495"/>
                </a:lnTo>
                <a:lnTo>
                  <a:pt x="290" y="496"/>
                </a:lnTo>
                <a:lnTo>
                  <a:pt x="299" y="498"/>
                </a:lnTo>
                <a:lnTo>
                  <a:pt x="308" y="498"/>
                </a:lnTo>
                <a:lnTo>
                  <a:pt x="319" y="499"/>
                </a:lnTo>
                <a:lnTo>
                  <a:pt x="328" y="498"/>
                </a:lnTo>
                <a:lnTo>
                  <a:pt x="337" y="498"/>
                </a:lnTo>
                <a:lnTo>
                  <a:pt x="346" y="496"/>
                </a:lnTo>
                <a:lnTo>
                  <a:pt x="355" y="495"/>
                </a:lnTo>
                <a:lnTo>
                  <a:pt x="364" y="493"/>
                </a:lnTo>
                <a:lnTo>
                  <a:pt x="372" y="490"/>
                </a:lnTo>
                <a:lnTo>
                  <a:pt x="381" y="487"/>
                </a:lnTo>
                <a:lnTo>
                  <a:pt x="389" y="484"/>
                </a:lnTo>
                <a:lnTo>
                  <a:pt x="393" y="482"/>
                </a:lnTo>
                <a:lnTo>
                  <a:pt x="397" y="481"/>
                </a:lnTo>
                <a:lnTo>
                  <a:pt x="405" y="477"/>
                </a:lnTo>
                <a:lnTo>
                  <a:pt x="413" y="472"/>
                </a:lnTo>
                <a:lnTo>
                  <a:pt x="420" y="468"/>
                </a:lnTo>
                <a:lnTo>
                  <a:pt x="427" y="462"/>
                </a:lnTo>
                <a:lnTo>
                  <a:pt x="434" y="457"/>
                </a:lnTo>
                <a:lnTo>
                  <a:pt x="442" y="451"/>
                </a:lnTo>
                <a:lnTo>
                  <a:pt x="448" y="445"/>
                </a:lnTo>
                <a:lnTo>
                  <a:pt x="454" y="439"/>
                </a:lnTo>
                <a:lnTo>
                  <a:pt x="460" y="432"/>
                </a:lnTo>
                <a:lnTo>
                  <a:pt x="465" y="426"/>
                </a:lnTo>
                <a:lnTo>
                  <a:pt x="470" y="419"/>
                </a:lnTo>
                <a:lnTo>
                  <a:pt x="475" y="411"/>
                </a:lnTo>
                <a:lnTo>
                  <a:pt x="479" y="404"/>
                </a:lnTo>
                <a:lnTo>
                  <a:pt x="487" y="388"/>
                </a:lnTo>
                <a:lnTo>
                  <a:pt x="490" y="379"/>
                </a:lnTo>
                <a:lnTo>
                  <a:pt x="493" y="371"/>
                </a:lnTo>
                <a:lnTo>
                  <a:pt x="495" y="362"/>
                </a:lnTo>
                <a:lnTo>
                  <a:pt x="497" y="354"/>
                </a:lnTo>
                <a:lnTo>
                  <a:pt x="499" y="344"/>
                </a:lnTo>
                <a:lnTo>
                  <a:pt x="500" y="335"/>
                </a:lnTo>
                <a:lnTo>
                  <a:pt x="501" y="325"/>
                </a:lnTo>
                <a:lnTo>
                  <a:pt x="501" y="316"/>
                </a:lnTo>
                <a:lnTo>
                  <a:pt x="501" y="307"/>
                </a:lnTo>
                <a:lnTo>
                  <a:pt x="500" y="298"/>
                </a:lnTo>
                <a:lnTo>
                  <a:pt x="499" y="288"/>
                </a:lnTo>
                <a:lnTo>
                  <a:pt x="497" y="279"/>
                </a:lnTo>
                <a:lnTo>
                  <a:pt x="495" y="271"/>
                </a:lnTo>
                <a:lnTo>
                  <a:pt x="493" y="262"/>
                </a:lnTo>
                <a:lnTo>
                  <a:pt x="490" y="254"/>
                </a:lnTo>
                <a:lnTo>
                  <a:pt x="487" y="245"/>
                </a:lnTo>
                <a:lnTo>
                  <a:pt x="485" y="241"/>
                </a:lnTo>
                <a:lnTo>
                  <a:pt x="483" y="237"/>
                </a:lnTo>
                <a:lnTo>
                  <a:pt x="479" y="230"/>
                </a:lnTo>
                <a:lnTo>
                  <a:pt x="475" y="222"/>
                </a:lnTo>
                <a:lnTo>
                  <a:pt x="470" y="215"/>
                </a:lnTo>
                <a:lnTo>
                  <a:pt x="465" y="207"/>
                </a:lnTo>
                <a:lnTo>
                  <a:pt x="460" y="201"/>
                </a:lnTo>
                <a:lnTo>
                  <a:pt x="454" y="194"/>
                </a:lnTo>
                <a:lnTo>
                  <a:pt x="448" y="188"/>
                </a:lnTo>
                <a:lnTo>
                  <a:pt x="442" y="182"/>
                </a:lnTo>
                <a:lnTo>
                  <a:pt x="434" y="176"/>
                </a:lnTo>
                <a:lnTo>
                  <a:pt x="427" y="171"/>
                </a:lnTo>
                <a:lnTo>
                  <a:pt x="420" y="166"/>
                </a:lnTo>
                <a:lnTo>
                  <a:pt x="413" y="161"/>
                </a:lnTo>
                <a:lnTo>
                  <a:pt x="405" y="157"/>
                </a:lnTo>
                <a:lnTo>
                  <a:pt x="389" y="148"/>
                </a:lnTo>
                <a:lnTo>
                  <a:pt x="381" y="145"/>
                </a:lnTo>
                <a:lnTo>
                  <a:pt x="372" y="142"/>
                </a:lnTo>
                <a:lnTo>
                  <a:pt x="364" y="139"/>
                </a:lnTo>
                <a:lnTo>
                  <a:pt x="355" y="137"/>
                </a:lnTo>
                <a:lnTo>
                  <a:pt x="346" y="136"/>
                </a:lnTo>
                <a:lnTo>
                  <a:pt x="337" y="135"/>
                </a:lnTo>
                <a:lnTo>
                  <a:pt x="328" y="134"/>
                </a:lnTo>
                <a:lnTo>
                  <a:pt x="319" y="134"/>
                </a:lnTo>
                <a:lnTo>
                  <a:pt x="308" y="134"/>
                </a:lnTo>
                <a:lnTo>
                  <a:pt x="299" y="135"/>
                </a:lnTo>
                <a:lnTo>
                  <a:pt x="290" y="136"/>
                </a:lnTo>
                <a:lnTo>
                  <a:pt x="281" y="137"/>
                </a:lnTo>
                <a:lnTo>
                  <a:pt x="272" y="139"/>
                </a:lnTo>
                <a:lnTo>
                  <a:pt x="264" y="142"/>
                </a:lnTo>
                <a:lnTo>
                  <a:pt x="255" y="145"/>
                </a:lnTo>
                <a:lnTo>
                  <a:pt x="247" y="148"/>
                </a:lnTo>
                <a:lnTo>
                  <a:pt x="243" y="150"/>
                </a:lnTo>
                <a:lnTo>
                  <a:pt x="239" y="153"/>
                </a:lnTo>
                <a:lnTo>
                  <a:pt x="231" y="157"/>
                </a:lnTo>
                <a:lnTo>
                  <a:pt x="223" y="161"/>
                </a:lnTo>
                <a:lnTo>
                  <a:pt x="216" y="166"/>
                </a:lnTo>
                <a:lnTo>
                  <a:pt x="209" y="171"/>
                </a:lnTo>
                <a:lnTo>
                  <a:pt x="202" y="176"/>
                </a:lnTo>
                <a:lnTo>
                  <a:pt x="196" y="182"/>
                </a:lnTo>
                <a:lnTo>
                  <a:pt x="189" y="188"/>
                </a:lnTo>
                <a:lnTo>
                  <a:pt x="182" y="194"/>
                </a:lnTo>
                <a:lnTo>
                  <a:pt x="177" y="201"/>
                </a:lnTo>
                <a:lnTo>
                  <a:pt x="171" y="207"/>
                </a:lnTo>
                <a:lnTo>
                  <a:pt x="166" y="215"/>
                </a:lnTo>
                <a:lnTo>
                  <a:pt x="161" y="222"/>
                </a:lnTo>
                <a:lnTo>
                  <a:pt x="157" y="230"/>
                </a:lnTo>
                <a:lnTo>
                  <a:pt x="149" y="245"/>
                </a:lnTo>
                <a:lnTo>
                  <a:pt x="146" y="254"/>
                </a:lnTo>
                <a:lnTo>
                  <a:pt x="143" y="262"/>
                </a:lnTo>
                <a:lnTo>
                  <a:pt x="141" y="271"/>
                </a:lnTo>
                <a:lnTo>
                  <a:pt x="139" y="279"/>
                </a:lnTo>
                <a:lnTo>
                  <a:pt x="137" y="288"/>
                </a:lnTo>
                <a:lnTo>
                  <a:pt x="136" y="298"/>
                </a:lnTo>
                <a:lnTo>
                  <a:pt x="135" y="307"/>
                </a:lnTo>
                <a:lnTo>
                  <a:pt x="135" y="316"/>
                </a:lnTo>
                <a:close/>
                <a:moveTo>
                  <a:pt x="495" y="581"/>
                </a:moveTo>
                <a:lnTo>
                  <a:pt x="441" y="545"/>
                </a:lnTo>
                <a:lnTo>
                  <a:pt x="429" y="551"/>
                </a:lnTo>
                <a:lnTo>
                  <a:pt x="419" y="556"/>
                </a:lnTo>
                <a:lnTo>
                  <a:pt x="408" y="560"/>
                </a:lnTo>
                <a:lnTo>
                  <a:pt x="396" y="564"/>
                </a:lnTo>
                <a:lnTo>
                  <a:pt x="382" y="628"/>
                </a:lnTo>
                <a:lnTo>
                  <a:pt x="362" y="631"/>
                </a:lnTo>
                <a:lnTo>
                  <a:pt x="342" y="633"/>
                </a:lnTo>
                <a:lnTo>
                  <a:pt x="311" y="575"/>
                </a:lnTo>
                <a:lnTo>
                  <a:pt x="299" y="575"/>
                </a:lnTo>
                <a:lnTo>
                  <a:pt x="287" y="573"/>
                </a:lnTo>
                <a:lnTo>
                  <a:pt x="275" y="572"/>
                </a:lnTo>
                <a:lnTo>
                  <a:pt x="263" y="569"/>
                </a:lnTo>
                <a:lnTo>
                  <a:pt x="219" y="618"/>
                </a:lnTo>
                <a:lnTo>
                  <a:pt x="209" y="615"/>
                </a:lnTo>
                <a:lnTo>
                  <a:pt x="200" y="612"/>
                </a:lnTo>
                <a:lnTo>
                  <a:pt x="181" y="604"/>
                </a:lnTo>
                <a:lnTo>
                  <a:pt x="184" y="536"/>
                </a:lnTo>
                <a:lnTo>
                  <a:pt x="174" y="530"/>
                </a:lnTo>
                <a:lnTo>
                  <a:pt x="164" y="522"/>
                </a:lnTo>
                <a:lnTo>
                  <a:pt x="155" y="515"/>
                </a:lnTo>
                <a:lnTo>
                  <a:pt x="146" y="507"/>
                </a:lnTo>
                <a:lnTo>
                  <a:pt x="80" y="527"/>
                </a:lnTo>
                <a:lnTo>
                  <a:pt x="68" y="513"/>
                </a:lnTo>
                <a:lnTo>
                  <a:pt x="56" y="498"/>
                </a:lnTo>
                <a:lnTo>
                  <a:pt x="94" y="440"/>
                </a:lnTo>
                <a:lnTo>
                  <a:pt x="89" y="429"/>
                </a:lnTo>
                <a:lnTo>
                  <a:pt x="84" y="418"/>
                </a:lnTo>
                <a:lnTo>
                  <a:pt x="79" y="407"/>
                </a:lnTo>
                <a:lnTo>
                  <a:pt x="75" y="395"/>
                </a:lnTo>
                <a:lnTo>
                  <a:pt x="5" y="380"/>
                </a:lnTo>
                <a:lnTo>
                  <a:pt x="2" y="362"/>
                </a:lnTo>
                <a:lnTo>
                  <a:pt x="0" y="343"/>
                </a:lnTo>
                <a:lnTo>
                  <a:pt x="64" y="311"/>
                </a:lnTo>
                <a:lnTo>
                  <a:pt x="65" y="298"/>
                </a:lnTo>
                <a:lnTo>
                  <a:pt x="66" y="286"/>
                </a:lnTo>
                <a:lnTo>
                  <a:pt x="68" y="274"/>
                </a:lnTo>
                <a:lnTo>
                  <a:pt x="70" y="262"/>
                </a:lnTo>
                <a:lnTo>
                  <a:pt x="16" y="213"/>
                </a:lnTo>
                <a:lnTo>
                  <a:pt x="23" y="197"/>
                </a:lnTo>
                <a:lnTo>
                  <a:pt x="30" y="181"/>
                </a:lnTo>
                <a:lnTo>
                  <a:pt x="102" y="184"/>
                </a:lnTo>
                <a:lnTo>
                  <a:pt x="109" y="174"/>
                </a:lnTo>
                <a:lnTo>
                  <a:pt x="116" y="164"/>
                </a:lnTo>
                <a:lnTo>
                  <a:pt x="124" y="154"/>
                </a:lnTo>
                <a:lnTo>
                  <a:pt x="132" y="144"/>
                </a:lnTo>
                <a:lnTo>
                  <a:pt x="111" y="75"/>
                </a:lnTo>
                <a:lnTo>
                  <a:pt x="124" y="64"/>
                </a:lnTo>
                <a:lnTo>
                  <a:pt x="138" y="54"/>
                </a:lnTo>
                <a:lnTo>
                  <a:pt x="200" y="93"/>
                </a:lnTo>
                <a:lnTo>
                  <a:pt x="211" y="87"/>
                </a:lnTo>
                <a:lnTo>
                  <a:pt x="222" y="82"/>
                </a:lnTo>
                <a:lnTo>
                  <a:pt x="234" y="78"/>
                </a:lnTo>
                <a:lnTo>
                  <a:pt x="246" y="74"/>
                </a:lnTo>
                <a:lnTo>
                  <a:pt x="261" y="4"/>
                </a:lnTo>
                <a:lnTo>
                  <a:pt x="270" y="3"/>
                </a:lnTo>
                <a:lnTo>
                  <a:pt x="279" y="1"/>
                </a:lnTo>
                <a:lnTo>
                  <a:pt x="296" y="0"/>
                </a:lnTo>
                <a:lnTo>
                  <a:pt x="330" y="63"/>
                </a:lnTo>
                <a:lnTo>
                  <a:pt x="343" y="64"/>
                </a:lnTo>
                <a:lnTo>
                  <a:pt x="355" y="65"/>
                </a:lnTo>
                <a:lnTo>
                  <a:pt x="367" y="67"/>
                </a:lnTo>
                <a:lnTo>
                  <a:pt x="379" y="69"/>
                </a:lnTo>
                <a:lnTo>
                  <a:pt x="426" y="18"/>
                </a:lnTo>
                <a:lnTo>
                  <a:pt x="435" y="21"/>
                </a:lnTo>
                <a:lnTo>
                  <a:pt x="444" y="25"/>
                </a:lnTo>
                <a:lnTo>
                  <a:pt x="461" y="32"/>
                </a:lnTo>
                <a:lnTo>
                  <a:pt x="458" y="102"/>
                </a:lnTo>
                <a:lnTo>
                  <a:pt x="468" y="109"/>
                </a:lnTo>
                <a:lnTo>
                  <a:pt x="478" y="116"/>
                </a:lnTo>
                <a:lnTo>
                  <a:pt x="487" y="124"/>
                </a:lnTo>
                <a:lnTo>
                  <a:pt x="496" y="132"/>
                </a:lnTo>
                <a:lnTo>
                  <a:pt x="561" y="111"/>
                </a:lnTo>
                <a:lnTo>
                  <a:pt x="574" y="126"/>
                </a:lnTo>
                <a:lnTo>
                  <a:pt x="579" y="134"/>
                </a:lnTo>
                <a:lnTo>
                  <a:pt x="585" y="142"/>
                </a:lnTo>
                <a:lnTo>
                  <a:pt x="547" y="200"/>
                </a:lnTo>
                <a:lnTo>
                  <a:pt x="550" y="205"/>
                </a:lnTo>
                <a:lnTo>
                  <a:pt x="553" y="211"/>
                </a:lnTo>
                <a:lnTo>
                  <a:pt x="558" y="222"/>
                </a:lnTo>
                <a:lnTo>
                  <a:pt x="562" y="233"/>
                </a:lnTo>
                <a:lnTo>
                  <a:pt x="567" y="245"/>
                </a:lnTo>
                <a:lnTo>
                  <a:pt x="631" y="259"/>
                </a:lnTo>
                <a:lnTo>
                  <a:pt x="634" y="278"/>
                </a:lnTo>
                <a:lnTo>
                  <a:pt x="636" y="298"/>
                </a:lnTo>
                <a:lnTo>
                  <a:pt x="577" y="329"/>
                </a:lnTo>
                <a:lnTo>
                  <a:pt x="577" y="341"/>
                </a:lnTo>
                <a:lnTo>
                  <a:pt x="575" y="354"/>
                </a:lnTo>
                <a:lnTo>
                  <a:pt x="574" y="365"/>
                </a:lnTo>
                <a:lnTo>
                  <a:pt x="571" y="377"/>
                </a:lnTo>
                <a:lnTo>
                  <a:pt x="619" y="421"/>
                </a:lnTo>
                <a:lnTo>
                  <a:pt x="612" y="440"/>
                </a:lnTo>
                <a:lnTo>
                  <a:pt x="603" y="458"/>
                </a:lnTo>
                <a:lnTo>
                  <a:pt x="537" y="456"/>
                </a:lnTo>
                <a:lnTo>
                  <a:pt x="531" y="465"/>
                </a:lnTo>
                <a:lnTo>
                  <a:pt x="524" y="475"/>
                </a:lnTo>
                <a:lnTo>
                  <a:pt x="516" y="484"/>
                </a:lnTo>
                <a:lnTo>
                  <a:pt x="509" y="493"/>
                </a:lnTo>
                <a:lnTo>
                  <a:pt x="528" y="555"/>
                </a:lnTo>
                <a:lnTo>
                  <a:pt x="512" y="569"/>
                </a:lnTo>
                <a:lnTo>
                  <a:pt x="504" y="575"/>
                </a:lnTo>
                <a:lnTo>
                  <a:pt x="495" y="581"/>
                </a:lnTo>
                <a:close/>
              </a:path>
            </a:pathLst>
          </a:custGeom>
          <a:solidFill>
            <a:srgbClr val="006699">
              <a:lumMod val="75000"/>
            </a:srgbClr>
          </a:solidFill>
          <a:ln w="6350">
            <a:solidFill>
              <a:srgbClr val="006699"/>
            </a:solidFill>
            <a:round/>
            <a:headEnd/>
            <a:tailEnd/>
          </a:ln>
          <a:effectLst/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1200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财务</a:t>
            </a:r>
          </a:p>
          <a:p>
            <a:pPr algn="ctr">
              <a:defRPr/>
            </a:pPr>
            <a:r>
              <a:rPr lang="zh-CN" altLang="en-US" sz="1200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管理</a:t>
            </a:r>
          </a:p>
        </p:txBody>
      </p:sp>
      <p:sp>
        <p:nvSpPr>
          <p:cNvPr id="6" name="Freeform 3"/>
          <p:cNvSpPr>
            <a:spLocks noEditPoints="1"/>
          </p:cNvSpPr>
          <p:nvPr/>
        </p:nvSpPr>
        <p:spPr bwMode="auto">
          <a:xfrm rot="21078636">
            <a:off x="3135373" y="1412685"/>
            <a:ext cx="1231900" cy="1292225"/>
          </a:xfrm>
          <a:custGeom>
            <a:avLst/>
            <a:gdLst/>
            <a:ahLst/>
            <a:cxnLst>
              <a:cxn ang="0">
                <a:pos x="137" y="344"/>
              </a:cxn>
              <a:cxn ang="0">
                <a:pos x="146" y="379"/>
              </a:cxn>
              <a:cxn ang="0">
                <a:pos x="157" y="404"/>
              </a:cxn>
              <a:cxn ang="0">
                <a:pos x="177" y="432"/>
              </a:cxn>
              <a:cxn ang="0">
                <a:pos x="202" y="457"/>
              </a:cxn>
              <a:cxn ang="0">
                <a:pos x="231" y="477"/>
              </a:cxn>
              <a:cxn ang="0">
                <a:pos x="272" y="493"/>
              </a:cxn>
              <a:cxn ang="0">
                <a:pos x="308" y="498"/>
              </a:cxn>
              <a:cxn ang="0">
                <a:pos x="346" y="496"/>
              </a:cxn>
              <a:cxn ang="0">
                <a:pos x="381" y="487"/>
              </a:cxn>
              <a:cxn ang="0">
                <a:pos x="405" y="477"/>
              </a:cxn>
              <a:cxn ang="0">
                <a:pos x="434" y="457"/>
              </a:cxn>
              <a:cxn ang="0">
                <a:pos x="460" y="432"/>
              </a:cxn>
              <a:cxn ang="0">
                <a:pos x="479" y="404"/>
              </a:cxn>
              <a:cxn ang="0">
                <a:pos x="495" y="362"/>
              </a:cxn>
              <a:cxn ang="0">
                <a:pos x="501" y="325"/>
              </a:cxn>
              <a:cxn ang="0">
                <a:pos x="499" y="288"/>
              </a:cxn>
              <a:cxn ang="0">
                <a:pos x="490" y="254"/>
              </a:cxn>
              <a:cxn ang="0">
                <a:pos x="479" y="230"/>
              </a:cxn>
              <a:cxn ang="0">
                <a:pos x="460" y="201"/>
              </a:cxn>
              <a:cxn ang="0">
                <a:pos x="434" y="176"/>
              </a:cxn>
              <a:cxn ang="0">
                <a:pos x="405" y="157"/>
              </a:cxn>
              <a:cxn ang="0">
                <a:pos x="364" y="139"/>
              </a:cxn>
              <a:cxn ang="0">
                <a:pos x="328" y="134"/>
              </a:cxn>
              <a:cxn ang="0">
                <a:pos x="290" y="136"/>
              </a:cxn>
              <a:cxn ang="0">
                <a:pos x="255" y="145"/>
              </a:cxn>
              <a:cxn ang="0">
                <a:pos x="231" y="157"/>
              </a:cxn>
              <a:cxn ang="0">
                <a:pos x="202" y="176"/>
              </a:cxn>
              <a:cxn ang="0">
                <a:pos x="177" y="201"/>
              </a:cxn>
              <a:cxn ang="0">
                <a:pos x="157" y="230"/>
              </a:cxn>
              <a:cxn ang="0">
                <a:pos x="141" y="271"/>
              </a:cxn>
              <a:cxn ang="0">
                <a:pos x="135" y="307"/>
              </a:cxn>
              <a:cxn ang="0">
                <a:pos x="429" y="551"/>
              </a:cxn>
              <a:cxn ang="0">
                <a:pos x="382" y="628"/>
              </a:cxn>
              <a:cxn ang="0">
                <a:pos x="299" y="575"/>
              </a:cxn>
              <a:cxn ang="0">
                <a:pos x="219" y="618"/>
              </a:cxn>
              <a:cxn ang="0">
                <a:pos x="184" y="536"/>
              </a:cxn>
              <a:cxn ang="0">
                <a:pos x="146" y="507"/>
              </a:cxn>
              <a:cxn ang="0">
                <a:pos x="94" y="440"/>
              </a:cxn>
              <a:cxn ang="0">
                <a:pos x="75" y="395"/>
              </a:cxn>
              <a:cxn ang="0">
                <a:pos x="64" y="311"/>
              </a:cxn>
              <a:cxn ang="0">
                <a:pos x="70" y="262"/>
              </a:cxn>
              <a:cxn ang="0">
                <a:pos x="102" y="184"/>
              </a:cxn>
              <a:cxn ang="0">
                <a:pos x="132" y="144"/>
              </a:cxn>
              <a:cxn ang="0">
                <a:pos x="200" y="93"/>
              </a:cxn>
              <a:cxn ang="0">
                <a:pos x="246" y="74"/>
              </a:cxn>
              <a:cxn ang="0">
                <a:pos x="296" y="0"/>
              </a:cxn>
              <a:cxn ang="0">
                <a:pos x="367" y="67"/>
              </a:cxn>
              <a:cxn ang="0">
                <a:pos x="444" y="25"/>
              </a:cxn>
              <a:cxn ang="0">
                <a:pos x="478" y="116"/>
              </a:cxn>
              <a:cxn ang="0">
                <a:pos x="574" y="126"/>
              </a:cxn>
              <a:cxn ang="0">
                <a:pos x="550" y="205"/>
              </a:cxn>
              <a:cxn ang="0">
                <a:pos x="567" y="245"/>
              </a:cxn>
              <a:cxn ang="0">
                <a:pos x="577" y="329"/>
              </a:cxn>
              <a:cxn ang="0">
                <a:pos x="571" y="377"/>
              </a:cxn>
              <a:cxn ang="0">
                <a:pos x="537" y="456"/>
              </a:cxn>
              <a:cxn ang="0">
                <a:pos x="509" y="493"/>
              </a:cxn>
              <a:cxn ang="0">
                <a:pos x="495" y="581"/>
              </a:cxn>
            </a:cxnLst>
            <a:rect l="0" t="0" r="r" b="b"/>
            <a:pathLst>
              <a:path w="636" h="633">
                <a:moveTo>
                  <a:pt x="135" y="316"/>
                </a:moveTo>
                <a:lnTo>
                  <a:pt x="135" y="325"/>
                </a:lnTo>
                <a:lnTo>
                  <a:pt x="136" y="335"/>
                </a:lnTo>
                <a:lnTo>
                  <a:pt x="137" y="344"/>
                </a:lnTo>
                <a:lnTo>
                  <a:pt x="139" y="354"/>
                </a:lnTo>
                <a:lnTo>
                  <a:pt x="141" y="362"/>
                </a:lnTo>
                <a:lnTo>
                  <a:pt x="143" y="371"/>
                </a:lnTo>
                <a:lnTo>
                  <a:pt x="146" y="379"/>
                </a:lnTo>
                <a:lnTo>
                  <a:pt x="149" y="388"/>
                </a:lnTo>
                <a:lnTo>
                  <a:pt x="151" y="392"/>
                </a:lnTo>
                <a:lnTo>
                  <a:pt x="153" y="396"/>
                </a:lnTo>
                <a:lnTo>
                  <a:pt x="157" y="404"/>
                </a:lnTo>
                <a:lnTo>
                  <a:pt x="161" y="411"/>
                </a:lnTo>
                <a:lnTo>
                  <a:pt x="166" y="419"/>
                </a:lnTo>
                <a:lnTo>
                  <a:pt x="171" y="426"/>
                </a:lnTo>
                <a:lnTo>
                  <a:pt x="177" y="432"/>
                </a:lnTo>
                <a:lnTo>
                  <a:pt x="182" y="439"/>
                </a:lnTo>
                <a:lnTo>
                  <a:pt x="189" y="445"/>
                </a:lnTo>
                <a:lnTo>
                  <a:pt x="196" y="451"/>
                </a:lnTo>
                <a:lnTo>
                  <a:pt x="202" y="457"/>
                </a:lnTo>
                <a:lnTo>
                  <a:pt x="209" y="462"/>
                </a:lnTo>
                <a:lnTo>
                  <a:pt x="216" y="468"/>
                </a:lnTo>
                <a:lnTo>
                  <a:pt x="223" y="472"/>
                </a:lnTo>
                <a:lnTo>
                  <a:pt x="231" y="477"/>
                </a:lnTo>
                <a:lnTo>
                  <a:pt x="247" y="484"/>
                </a:lnTo>
                <a:lnTo>
                  <a:pt x="255" y="487"/>
                </a:lnTo>
                <a:lnTo>
                  <a:pt x="264" y="490"/>
                </a:lnTo>
                <a:lnTo>
                  <a:pt x="272" y="493"/>
                </a:lnTo>
                <a:lnTo>
                  <a:pt x="281" y="495"/>
                </a:lnTo>
                <a:lnTo>
                  <a:pt x="290" y="496"/>
                </a:lnTo>
                <a:lnTo>
                  <a:pt x="299" y="498"/>
                </a:lnTo>
                <a:lnTo>
                  <a:pt x="308" y="498"/>
                </a:lnTo>
                <a:lnTo>
                  <a:pt x="319" y="499"/>
                </a:lnTo>
                <a:lnTo>
                  <a:pt x="328" y="498"/>
                </a:lnTo>
                <a:lnTo>
                  <a:pt x="337" y="498"/>
                </a:lnTo>
                <a:lnTo>
                  <a:pt x="346" y="496"/>
                </a:lnTo>
                <a:lnTo>
                  <a:pt x="355" y="495"/>
                </a:lnTo>
                <a:lnTo>
                  <a:pt x="364" y="493"/>
                </a:lnTo>
                <a:lnTo>
                  <a:pt x="372" y="490"/>
                </a:lnTo>
                <a:lnTo>
                  <a:pt x="381" y="487"/>
                </a:lnTo>
                <a:lnTo>
                  <a:pt x="389" y="484"/>
                </a:lnTo>
                <a:lnTo>
                  <a:pt x="393" y="482"/>
                </a:lnTo>
                <a:lnTo>
                  <a:pt x="397" y="481"/>
                </a:lnTo>
                <a:lnTo>
                  <a:pt x="405" y="477"/>
                </a:lnTo>
                <a:lnTo>
                  <a:pt x="413" y="472"/>
                </a:lnTo>
                <a:lnTo>
                  <a:pt x="420" y="468"/>
                </a:lnTo>
                <a:lnTo>
                  <a:pt x="427" y="462"/>
                </a:lnTo>
                <a:lnTo>
                  <a:pt x="434" y="457"/>
                </a:lnTo>
                <a:lnTo>
                  <a:pt x="442" y="451"/>
                </a:lnTo>
                <a:lnTo>
                  <a:pt x="448" y="445"/>
                </a:lnTo>
                <a:lnTo>
                  <a:pt x="454" y="439"/>
                </a:lnTo>
                <a:lnTo>
                  <a:pt x="460" y="432"/>
                </a:lnTo>
                <a:lnTo>
                  <a:pt x="465" y="426"/>
                </a:lnTo>
                <a:lnTo>
                  <a:pt x="470" y="419"/>
                </a:lnTo>
                <a:lnTo>
                  <a:pt x="475" y="411"/>
                </a:lnTo>
                <a:lnTo>
                  <a:pt x="479" y="404"/>
                </a:lnTo>
                <a:lnTo>
                  <a:pt x="487" y="388"/>
                </a:lnTo>
                <a:lnTo>
                  <a:pt x="490" y="379"/>
                </a:lnTo>
                <a:lnTo>
                  <a:pt x="493" y="371"/>
                </a:lnTo>
                <a:lnTo>
                  <a:pt x="495" y="362"/>
                </a:lnTo>
                <a:lnTo>
                  <a:pt x="497" y="354"/>
                </a:lnTo>
                <a:lnTo>
                  <a:pt x="499" y="344"/>
                </a:lnTo>
                <a:lnTo>
                  <a:pt x="500" y="335"/>
                </a:lnTo>
                <a:lnTo>
                  <a:pt x="501" y="325"/>
                </a:lnTo>
                <a:lnTo>
                  <a:pt x="501" y="316"/>
                </a:lnTo>
                <a:lnTo>
                  <a:pt x="501" y="307"/>
                </a:lnTo>
                <a:lnTo>
                  <a:pt x="500" y="298"/>
                </a:lnTo>
                <a:lnTo>
                  <a:pt x="499" y="288"/>
                </a:lnTo>
                <a:lnTo>
                  <a:pt x="497" y="279"/>
                </a:lnTo>
                <a:lnTo>
                  <a:pt x="495" y="271"/>
                </a:lnTo>
                <a:lnTo>
                  <a:pt x="493" y="262"/>
                </a:lnTo>
                <a:lnTo>
                  <a:pt x="490" y="254"/>
                </a:lnTo>
                <a:lnTo>
                  <a:pt x="487" y="245"/>
                </a:lnTo>
                <a:lnTo>
                  <a:pt x="485" y="241"/>
                </a:lnTo>
                <a:lnTo>
                  <a:pt x="483" y="237"/>
                </a:lnTo>
                <a:lnTo>
                  <a:pt x="479" y="230"/>
                </a:lnTo>
                <a:lnTo>
                  <a:pt x="475" y="222"/>
                </a:lnTo>
                <a:lnTo>
                  <a:pt x="470" y="215"/>
                </a:lnTo>
                <a:lnTo>
                  <a:pt x="465" y="207"/>
                </a:lnTo>
                <a:lnTo>
                  <a:pt x="460" y="201"/>
                </a:lnTo>
                <a:lnTo>
                  <a:pt x="454" y="194"/>
                </a:lnTo>
                <a:lnTo>
                  <a:pt x="448" y="188"/>
                </a:lnTo>
                <a:lnTo>
                  <a:pt x="442" y="182"/>
                </a:lnTo>
                <a:lnTo>
                  <a:pt x="434" y="176"/>
                </a:lnTo>
                <a:lnTo>
                  <a:pt x="427" y="171"/>
                </a:lnTo>
                <a:lnTo>
                  <a:pt x="420" y="166"/>
                </a:lnTo>
                <a:lnTo>
                  <a:pt x="413" y="161"/>
                </a:lnTo>
                <a:lnTo>
                  <a:pt x="405" y="157"/>
                </a:lnTo>
                <a:lnTo>
                  <a:pt x="389" y="148"/>
                </a:lnTo>
                <a:lnTo>
                  <a:pt x="381" y="145"/>
                </a:lnTo>
                <a:lnTo>
                  <a:pt x="372" y="142"/>
                </a:lnTo>
                <a:lnTo>
                  <a:pt x="364" y="139"/>
                </a:lnTo>
                <a:lnTo>
                  <a:pt x="355" y="137"/>
                </a:lnTo>
                <a:lnTo>
                  <a:pt x="346" y="136"/>
                </a:lnTo>
                <a:lnTo>
                  <a:pt x="337" y="135"/>
                </a:lnTo>
                <a:lnTo>
                  <a:pt x="328" y="134"/>
                </a:lnTo>
                <a:lnTo>
                  <a:pt x="319" y="134"/>
                </a:lnTo>
                <a:lnTo>
                  <a:pt x="308" y="134"/>
                </a:lnTo>
                <a:lnTo>
                  <a:pt x="299" y="135"/>
                </a:lnTo>
                <a:lnTo>
                  <a:pt x="290" y="136"/>
                </a:lnTo>
                <a:lnTo>
                  <a:pt x="281" y="137"/>
                </a:lnTo>
                <a:lnTo>
                  <a:pt x="272" y="139"/>
                </a:lnTo>
                <a:lnTo>
                  <a:pt x="264" y="142"/>
                </a:lnTo>
                <a:lnTo>
                  <a:pt x="255" y="145"/>
                </a:lnTo>
                <a:lnTo>
                  <a:pt x="247" y="148"/>
                </a:lnTo>
                <a:lnTo>
                  <a:pt x="243" y="150"/>
                </a:lnTo>
                <a:lnTo>
                  <a:pt x="239" y="153"/>
                </a:lnTo>
                <a:lnTo>
                  <a:pt x="231" y="157"/>
                </a:lnTo>
                <a:lnTo>
                  <a:pt x="223" y="161"/>
                </a:lnTo>
                <a:lnTo>
                  <a:pt x="216" y="166"/>
                </a:lnTo>
                <a:lnTo>
                  <a:pt x="209" y="171"/>
                </a:lnTo>
                <a:lnTo>
                  <a:pt x="202" y="176"/>
                </a:lnTo>
                <a:lnTo>
                  <a:pt x="196" y="182"/>
                </a:lnTo>
                <a:lnTo>
                  <a:pt x="189" y="188"/>
                </a:lnTo>
                <a:lnTo>
                  <a:pt x="182" y="194"/>
                </a:lnTo>
                <a:lnTo>
                  <a:pt x="177" y="201"/>
                </a:lnTo>
                <a:lnTo>
                  <a:pt x="171" y="207"/>
                </a:lnTo>
                <a:lnTo>
                  <a:pt x="166" y="215"/>
                </a:lnTo>
                <a:lnTo>
                  <a:pt x="161" y="222"/>
                </a:lnTo>
                <a:lnTo>
                  <a:pt x="157" y="230"/>
                </a:lnTo>
                <a:lnTo>
                  <a:pt x="149" y="245"/>
                </a:lnTo>
                <a:lnTo>
                  <a:pt x="146" y="254"/>
                </a:lnTo>
                <a:lnTo>
                  <a:pt x="143" y="262"/>
                </a:lnTo>
                <a:lnTo>
                  <a:pt x="141" y="271"/>
                </a:lnTo>
                <a:lnTo>
                  <a:pt x="139" y="279"/>
                </a:lnTo>
                <a:lnTo>
                  <a:pt x="137" y="288"/>
                </a:lnTo>
                <a:lnTo>
                  <a:pt x="136" y="298"/>
                </a:lnTo>
                <a:lnTo>
                  <a:pt x="135" y="307"/>
                </a:lnTo>
                <a:lnTo>
                  <a:pt x="135" y="316"/>
                </a:lnTo>
                <a:close/>
                <a:moveTo>
                  <a:pt x="495" y="581"/>
                </a:moveTo>
                <a:lnTo>
                  <a:pt x="441" y="545"/>
                </a:lnTo>
                <a:lnTo>
                  <a:pt x="429" y="551"/>
                </a:lnTo>
                <a:lnTo>
                  <a:pt x="419" y="556"/>
                </a:lnTo>
                <a:lnTo>
                  <a:pt x="408" y="560"/>
                </a:lnTo>
                <a:lnTo>
                  <a:pt x="396" y="564"/>
                </a:lnTo>
                <a:lnTo>
                  <a:pt x="382" y="628"/>
                </a:lnTo>
                <a:lnTo>
                  <a:pt x="362" y="631"/>
                </a:lnTo>
                <a:lnTo>
                  <a:pt x="342" y="633"/>
                </a:lnTo>
                <a:lnTo>
                  <a:pt x="311" y="575"/>
                </a:lnTo>
                <a:lnTo>
                  <a:pt x="299" y="575"/>
                </a:lnTo>
                <a:lnTo>
                  <a:pt x="287" y="573"/>
                </a:lnTo>
                <a:lnTo>
                  <a:pt x="275" y="572"/>
                </a:lnTo>
                <a:lnTo>
                  <a:pt x="263" y="569"/>
                </a:lnTo>
                <a:lnTo>
                  <a:pt x="219" y="618"/>
                </a:lnTo>
                <a:lnTo>
                  <a:pt x="209" y="615"/>
                </a:lnTo>
                <a:lnTo>
                  <a:pt x="200" y="612"/>
                </a:lnTo>
                <a:lnTo>
                  <a:pt x="181" y="604"/>
                </a:lnTo>
                <a:lnTo>
                  <a:pt x="184" y="536"/>
                </a:lnTo>
                <a:lnTo>
                  <a:pt x="174" y="530"/>
                </a:lnTo>
                <a:lnTo>
                  <a:pt x="164" y="522"/>
                </a:lnTo>
                <a:lnTo>
                  <a:pt x="155" y="515"/>
                </a:lnTo>
                <a:lnTo>
                  <a:pt x="146" y="507"/>
                </a:lnTo>
                <a:lnTo>
                  <a:pt x="80" y="527"/>
                </a:lnTo>
                <a:lnTo>
                  <a:pt x="68" y="513"/>
                </a:lnTo>
                <a:lnTo>
                  <a:pt x="56" y="498"/>
                </a:lnTo>
                <a:lnTo>
                  <a:pt x="94" y="440"/>
                </a:lnTo>
                <a:lnTo>
                  <a:pt x="89" y="429"/>
                </a:lnTo>
                <a:lnTo>
                  <a:pt x="84" y="418"/>
                </a:lnTo>
                <a:lnTo>
                  <a:pt x="79" y="407"/>
                </a:lnTo>
                <a:lnTo>
                  <a:pt x="75" y="395"/>
                </a:lnTo>
                <a:lnTo>
                  <a:pt x="5" y="380"/>
                </a:lnTo>
                <a:lnTo>
                  <a:pt x="2" y="362"/>
                </a:lnTo>
                <a:lnTo>
                  <a:pt x="0" y="343"/>
                </a:lnTo>
                <a:lnTo>
                  <a:pt x="64" y="311"/>
                </a:lnTo>
                <a:lnTo>
                  <a:pt x="65" y="298"/>
                </a:lnTo>
                <a:lnTo>
                  <a:pt x="66" y="286"/>
                </a:lnTo>
                <a:lnTo>
                  <a:pt x="68" y="274"/>
                </a:lnTo>
                <a:lnTo>
                  <a:pt x="70" y="262"/>
                </a:lnTo>
                <a:lnTo>
                  <a:pt x="16" y="213"/>
                </a:lnTo>
                <a:lnTo>
                  <a:pt x="23" y="197"/>
                </a:lnTo>
                <a:lnTo>
                  <a:pt x="30" y="181"/>
                </a:lnTo>
                <a:lnTo>
                  <a:pt x="102" y="184"/>
                </a:lnTo>
                <a:lnTo>
                  <a:pt x="109" y="174"/>
                </a:lnTo>
                <a:lnTo>
                  <a:pt x="116" y="164"/>
                </a:lnTo>
                <a:lnTo>
                  <a:pt x="124" y="154"/>
                </a:lnTo>
                <a:lnTo>
                  <a:pt x="132" y="144"/>
                </a:lnTo>
                <a:lnTo>
                  <a:pt x="111" y="75"/>
                </a:lnTo>
                <a:lnTo>
                  <a:pt x="124" y="64"/>
                </a:lnTo>
                <a:lnTo>
                  <a:pt x="138" y="54"/>
                </a:lnTo>
                <a:lnTo>
                  <a:pt x="200" y="93"/>
                </a:lnTo>
                <a:lnTo>
                  <a:pt x="211" y="87"/>
                </a:lnTo>
                <a:lnTo>
                  <a:pt x="222" y="82"/>
                </a:lnTo>
                <a:lnTo>
                  <a:pt x="234" y="78"/>
                </a:lnTo>
                <a:lnTo>
                  <a:pt x="246" y="74"/>
                </a:lnTo>
                <a:lnTo>
                  <a:pt x="261" y="4"/>
                </a:lnTo>
                <a:lnTo>
                  <a:pt x="270" y="3"/>
                </a:lnTo>
                <a:lnTo>
                  <a:pt x="279" y="1"/>
                </a:lnTo>
                <a:lnTo>
                  <a:pt x="296" y="0"/>
                </a:lnTo>
                <a:lnTo>
                  <a:pt x="330" y="63"/>
                </a:lnTo>
                <a:lnTo>
                  <a:pt x="343" y="64"/>
                </a:lnTo>
                <a:lnTo>
                  <a:pt x="355" y="65"/>
                </a:lnTo>
                <a:lnTo>
                  <a:pt x="367" y="67"/>
                </a:lnTo>
                <a:lnTo>
                  <a:pt x="379" y="69"/>
                </a:lnTo>
                <a:lnTo>
                  <a:pt x="426" y="18"/>
                </a:lnTo>
                <a:lnTo>
                  <a:pt x="435" y="21"/>
                </a:lnTo>
                <a:lnTo>
                  <a:pt x="444" y="25"/>
                </a:lnTo>
                <a:lnTo>
                  <a:pt x="461" y="32"/>
                </a:lnTo>
                <a:lnTo>
                  <a:pt x="458" y="102"/>
                </a:lnTo>
                <a:lnTo>
                  <a:pt x="468" y="109"/>
                </a:lnTo>
                <a:lnTo>
                  <a:pt x="478" y="116"/>
                </a:lnTo>
                <a:lnTo>
                  <a:pt x="487" y="124"/>
                </a:lnTo>
                <a:lnTo>
                  <a:pt x="496" y="132"/>
                </a:lnTo>
                <a:lnTo>
                  <a:pt x="561" y="111"/>
                </a:lnTo>
                <a:lnTo>
                  <a:pt x="574" y="126"/>
                </a:lnTo>
                <a:lnTo>
                  <a:pt x="579" y="134"/>
                </a:lnTo>
                <a:lnTo>
                  <a:pt x="585" y="142"/>
                </a:lnTo>
                <a:lnTo>
                  <a:pt x="547" y="200"/>
                </a:lnTo>
                <a:lnTo>
                  <a:pt x="550" y="205"/>
                </a:lnTo>
                <a:lnTo>
                  <a:pt x="553" y="211"/>
                </a:lnTo>
                <a:lnTo>
                  <a:pt x="558" y="222"/>
                </a:lnTo>
                <a:lnTo>
                  <a:pt x="562" y="233"/>
                </a:lnTo>
                <a:lnTo>
                  <a:pt x="567" y="245"/>
                </a:lnTo>
                <a:lnTo>
                  <a:pt x="631" y="259"/>
                </a:lnTo>
                <a:lnTo>
                  <a:pt x="634" y="278"/>
                </a:lnTo>
                <a:lnTo>
                  <a:pt x="636" y="298"/>
                </a:lnTo>
                <a:lnTo>
                  <a:pt x="577" y="329"/>
                </a:lnTo>
                <a:lnTo>
                  <a:pt x="577" y="341"/>
                </a:lnTo>
                <a:lnTo>
                  <a:pt x="575" y="354"/>
                </a:lnTo>
                <a:lnTo>
                  <a:pt x="574" y="365"/>
                </a:lnTo>
                <a:lnTo>
                  <a:pt x="571" y="377"/>
                </a:lnTo>
                <a:lnTo>
                  <a:pt x="619" y="421"/>
                </a:lnTo>
                <a:lnTo>
                  <a:pt x="612" y="440"/>
                </a:lnTo>
                <a:lnTo>
                  <a:pt x="603" y="458"/>
                </a:lnTo>
                <a:lnTo>
                  <a:pt x="537" y="456"/>
                </a:lnTo>
                <a:lnTo>
                  <a:pt x="531" y="465"/>
                </a:lnTo>
                <a:lnTo>
                  <a:pt x="524" y="475"/>
                </a:lnTo>
                <a:lnTo>
                  <a:pt x="516" y="484"/>
                </a:lnTo>
                <a:lnTo>
                  <a:pt x="509" y="493"/>
                </a:lnTo>
                <a:lnTo>
                  <a:pt x="528" y="555"/>
                </a:lnTo>
                <a:lnTo>
                  <a:pt x="512" y="569"/>
                </a:lnTo>
                <a:lnTo>
                  <a:pt x="504" y="575"/>
                </a:lnTo>
                <a:lnTo>
                  <a:pt x="495" y="581"/>
                </a:lnTo>
                <a:close/>
              </a:path>
            </a:pathLst>
          </a:custGeom>
          <a:solidFill>
            <a:srgbClr val="006699">
              <a:lumMod val="75000"/>
            </a:srgbClr>
          </a:solidFill>
          <a:ln w="6350">
            <a:solidFill>
              <a:srgbClr val="006699"/>
            </a:solidFill>
            <a:round/>
            <a:headEnd/>
            <a:tailEnd/>
          </a:ln>
          <a:effectLst/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200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CRM</a:t>
            </a:r>
            <a:endParaRPr lang="zh-CN" altLang="en-US" sz="1200" b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Freeform 3"/>
          <p:cNvSpPr>
            <a:spLocks noEditPoints="1"/>
          </p:cNvSpPr>
          <p:nvPr/>
        </p:nvSpPr>
        <p:spPr bwMode="auto">
          <a:xfrm>
            <a:off x="7250733" y="1647070"/>
            <a:ext cx="866775" cy="806450"/>
          </a:xfrm>
          <a:custGeom>
            <a:avLst/>
            <a:gdLst/>
            <a:ahLst/>
            <a:cxnLst>
              <a:cxn ang="0">
                <a:pos x="137" y="344"/>
              </a:cxn>
              <a:cxn ang="0">
                <a:pos x="146" y="379"/>
              </a:cxn>
              <a:cxn ang="0">
                <a:pos x="157" y="404"/>
              </a:cxn>
              <a:cxn ang="0">
                <a:pos x="177" y="432"/>
              </a:cxn>
              <a:cxn ang="0">
                <a:pos x="202" y="457"/>
              </a:cxn>
              <a:cxn ang="0">
                <a:pos x="231" y="477"/>
              </a:cxn>
              <a:cxn ang="0">
                <a:pos x="272" y="493"/>
              </a:cxn>
              <a:cxn ang="0">
                <a:pos x="308" y="498"/>
              </a:cxn>
              <a:cxn ang="0">
                <a:pos x="346" y="496"/>
              </a:cxn>
              <a:cxn ang="0">
                <a:pos x="381" y="487"/>
              </a:cxn>
              <a:cxn ang="0">
                <a:pos x="405" y="477"/>
              </a:cxn>
              <a:cxn ang="0">
                <a:pos x="434" y="457"/>
              </a:cxn>
              <a:cxn ang="0">
                <a:pos x="460" y="432"/>
              </a:cxn>
              <a:cxn ang="0">
                <a:pos x="479" y="404"/>
              </a:cxn>
              <a:cxn ang="0">
                <a:pos x="495" y="362"/>
              </a:cxn>
              <a:cxn ang="0">
                <a:pos x="501" y="325"/>
              </a:cxn>
              <a:cxn ang="0">
                <a:pos x="499" y="288"/>
              </a:cxn>
              <a:cxn ang="0">
                <a:pos x="490" y="254"/>
              </a:cxn>
              <a:cxn ang="0">
                <a:pos x="479" y="230"/>
              </a:cxn>
              <a:cxn ang="0">
                <a:pos x="460" y="201"/>
              </a:cxn>
              <a:cxn ang="0">
                <a:pos x="434" y="176"/>
              </a:cxn>
              <a:cxn ang="0">
                <a:pos x="405" y="157"/>
              </a:cxn>
              <a:cxn ang="0">
                <a:pos x="364" y="139"/>
              </a:cxn>
              <a:cxn ang="0">
                <a:pos x="328" y="134"/>
              </a:cxn>
              <a:cxn ang="0">
                <a:pos x="290" y="136"/>
              </a:cxn>
              <a:cxn ang="0">
                <a:pos x="255" y="145"/>
              </a:cxn>
              <a:cxn ang="0">
                <a:pos x="231" y="157"/>
              </a:cxn>
              <a:cxn ang="0">
                <a:pos x="202" y="176"/>
              </a:cxn>
              <a:cxn ang="0">
                <a:pos x="177" y="201"/>
              </a:cxn>
              <a:cxn ang="0">
                <a:pos x="157" y="230"/>
              </a:cxn>
              <a:cxn ang="0">
                <a:pos x="141" y="271"/>
              </a:cxn>
              <a:cxn ang="0">
                <a:pos x="135" y="307"/>
              </a:cxn>
              <a:cxn ang="0">
                <a:pos x="429" y="551"/>
              </a:cxn>
              <a:cxn ang="0">
                <a:pos x="382" y="628"/>
              </a:cxn>
              <a:cxn ang="0">
                <a:pos x="299" y="575"/>
              </a:cxn>
              <a:cxn ang="0">
                <a:pos x="219" y="618"/>
              </a:cxn>
              <a:cxn ang="0">
                <a:pos x="184" y="536"/>
              </a:cxn>
              <a:cxn ang="0">
                <a:pos x="146" y="507"/>
              </a:cxn>
              <a:cxn ang="0">
                <a:pos x="94" y="440"/>
              </a:cxn>
              <a:cxn ang="0">
                <a:pos x="75" y="395"/>
              </a:cxn>
              <a:cxn ang="0">
                <a:pos x="64" y="311"/>
              </a:cxn>
              <a:cxn ang="0">
                <a:pos x="70" y="262"/>
              </a:cxn>
              <a:cxn ang="0">
                <a:pos x="102" y="184"/>
              </a:cxn>
              <a:cxn ang="0">
                <a:pos x="132" y="144"/>
              </a:cxn>
              <a:cxn ang="0">
                <a:pos x="200" y="93"/>
              </a:cxn>
              <a:cxn ang="0">
                <a:pos x="246" y="74"/>
              </a:cxn>
              <a:cxn ang="0">
                <a:pos x="296" y="0"/>
              </a:cxn>
              <a:cxn ang="0">
                <a:pos x="367" y="67"/>
              </a:cxn>
              <a:cxn ang="0">
                <a:pos x="444" y="25"/>
              </a:cxn>
              <a:cxn ang="0">
                <a:pos x="478" y="116"/>
              </a:cxn>
              <a:cxn ang="0">
                <a:pos x="574" y="126"/>
              </a:cxn>
              <a:cxn ang="0">
                <a:pos x="550" y="205"/>
              </a:cxn>
              <a:cxn ang="0">
                <a:pos x="567" y="245"/>
              </a:cxn>
              <a:cxn ang="0">
                <a:pos x="577" y="329"/>
              </a:cxn>
              <a:cxn ang="0">
                <a:pos x="571" y="377"/>
              </a:cxn>
              <a:cxn ang="0">
                <a:pos x="537" y="456"/>
              </a:cxn>
              <a:cxn ang="0">
                <a:pos x="509" y="493"/>
              </a:cxn>
              <a:cxn ang="0">
                <a:pos x="495" y="581"/>
              </a:cxn>
            </a:cxnLst>
            <a:rect l="0" t="0" r="r" b="b"/>
            <a:pathLst>
              <a:path w="636" h="633">
                <a:moveTo>
                  <a:pt x="135" y="316"/>
                </a:moveTo>
                <a:lnTo>
                  <a:pt x="135" y="325"/>
                </a:lnTo>
                <a:lnTo>
                  <a:pt x="136" y="335"/>
                </a:lnTo>
                <a:lnTo>
                  <a:pt x="137" y="344"/>
                </a:lnTo>
                <a:lnTo>
                  <a:pt x="139" y="354"/>
                </a:lnTo>
                <a:lnTo>
                  <a:pt x="141" y="362"/>
                </a:lnTo>
                <a:lnTo>
                  <a:pt x="143" y="371"/>
                </a:lnTo>
                <a:lnTo>
                  <a:pt x="146" y="379"/>
                </a:lnTo>
                <a:lnTo>
                  <a:pt x="149" y="388"/>
                </a:lnTo>
                <a:lnTo>
                  <a:pt x="151" y="392"/>
                </a:lnTo>
                <a:lnTo>
                  <a:pt x="153" y="396"/>
                </a:lnTo>
                <a:lnTo>
                  <a:pt x="157" y="404"/>
                </a:lnTo>
                <a:lnTo>
                  <a:pt x="161" y="411"/>
                </a:lnTo>
                <a:lnTo>
                  <a:pt x="166" y="419"/>
                </a:lnTo>
                <a:lnTo>
                  <a:pt x="171" y="426"/>
                </a:lnTo>
                <a:lnTo>
                  <a:pt x="177" y="432"/>
                </a:lnTo>
                <a:lnTo>
                  <a:pt x="182" y="439"/>
                </a:lnTo>
                <a:lnTo>
                  <a:pt x="189" y="445"/>
                </a:lnTo>
                <a:lnTo>
                  <a:pt x="196" y="451"/>
                </a:lnTo>
                <a:lnTo>
                  <a:pt x="202" y="457"/>
                </a:lnTo>
                <a:lnTo>
                  <a:pt x="209" y="462"/>
                </a:lnTo>
                <a:lnTo>
                  <a:pt x="216" y="468"/>
                </a:lnTo>
                <a:lnTo>
                  <a:pt x="223" y="472"/>
                </a:lnTo>
                <a:lnTo>
                  <a:pt x="231" y="477"/>
                </a:lnTo>
                <a:lnTo>
                  <a:pt x="247" y="484"/>
                </a:lnTo>
                <a:lnTo>
                  <a:pt x="255" y="487"/>
                </a:lnTo>
                <a:lnTo>
                  <a:pt x="264" y="490"/>
                </a:lnTo>
                <a:lnTo>
                  <a:pt x="272" y="493"/>
                </a:lnTo>
                <a:lnTo>
                  <a:pt x="281" y="495"/>
                </a:lnTo>
                <a:lnTo>
                  <a:pt x="290" y="496"/>
                </a:lnTo>
                <a:lnTo>
                  <a:pt x="299" y="498"/>
                </a:lnTo>
                <a:lnTo>
                  <a:pt x="308" y="498"/>
                </a:lnTo>
                <a:lnTo>
                  <a:pt x="319" y="499"/>
                </a:lnTo>
                <a:lnTo>
                  <a:pt x="328" y="498"/>
                </a:lnTo>
                <a:lnTo>
                  <a:pt x="337" y="498"/>
                </a:lnTo>
                <a:lnTo>
                  <a:pt x="346" y="496"/>
                </a:lnTo>
                <a:lnTo>
                  <a:pt x="355" y="495"/>
                </a:lnTo>
                <a:lnTo>
                  <a:pt x="364" y="493"/>
                </a:lnTo>
                <a:lnTo>
                  <a:pt x="372" y="490"/>
                </a:lnTo>
                <a:lnTo>
                  <a:pt x="381" y="487"/>
                </a:lnTo>
                <a:lnTo>
                  <a:pt x="389" y="484"/>
                </a:lnTo>
                <a:lnTo>
                  <a:pt x="393" y="482"/>
                </a:lnTo>
                <a:lnTo>
                  <a:pt x="397" y="481"/>
                </a:lnTo>
                <a:lnTo>
                  <a:pt x="405" y="477"/>
                </a:lnTo>
                <a:lnTo>
                  <a:pt x="413" y="472"/>
                </a:lnTo>
                <a:lnTo>
                  <a:pt x="420" y="468"/>
                </a:lnTo>
                <a:lnTo>
                  <a:pt x="427" y="462"/>
                </a:lnTo>
                <a:lnTo>
                  <a:pt x="434" y="457"/>
                </a:lnTo>
                <a:lnTo>
                  <a:pt x="442" y="451"/>
                </a:lnTo>
                <a:lnTo>
                  <a:pt x="448" y="445"/>
                </a:lnTo>
                <a:lnTo>
                  <a:pt x="454" y="439"/>
                </a:lnTo>
                <a:lnTo>
                  <a:pt x="460" y="432"/>
                </a:lnTo>
                <a:lnTo>
                  <a:pt x="465" y="426"/>
                </a:lnTo>
                <a:lnTo>
                  <a:pt x="470" y="419"/>
                </a:lnTo>
                <a:lnTo>
                  <a:pt x="475" y="411"/>
                </a:lnTo>
                <a:lnTo>
                  <a:pt x="479" y="404"/>
                </a:lnTo>
                <a:lnTo>
                  <a:pt x="487" y="388"/>
                </a:lnTo>
                <a:lnTo>
                  <a:pt x="490" y="379"/>
                </a:lnTo>
                <a:lnTo>
                  <a:pt x="493" y="371"/>
                </a:lnTo>
                <a:lnTo>
                  <a:pt x="495" y="362"/>
                </a:lnTo>
                <a:lnTo>
                  <a:pt x="497" y="354"/>
                </a:lnTo>
                <a:lnTo>
                  <a:pt x="499" y="344"/>
                </a:lnTo>
                <a:lnTo>
                  <a:pt x="500" y="335"/>
                </a:lnTo>
                <a:lnTo>
                  <a:pt x="501" y="325"/>
                </a:lnTo>
                <a:lnTo>
                  <a:pt x="501" y="316"/>
                </a:lnTo>
                <a:lnTo>
                  <a:pt x="501" y="307"/>
                </a:lnTo>
                <a:lnTo>
                  <a:pt x="500" y="298"/>
                </a:lnTo>
                <a:lnTo>
                  <a:pt x="499" y="288"/>
                </a:lnTo>
                <a:lnTo>
                  <a:pt x="497" y="279"/>
                </a:lnTo>
                <a:lnTo>
                  <a:pt x="495" y="271"/>
                </a:lnTo>
                <a:lnTo>
                  <a:pt x="493" y="262"/>
                </a:lnTo>
                <a:lnTo>
                  <a:pt x="490" y="254"/>
                </a:lnTo>
                <a:lnTo>
                  <a:pt x="487" y="245"/>
                </a:lnTo>
                <a:lnTo>
                  <a:pt x="485" y="241"/>
                </a:lnTo>
                <a:lnTo>
                  <a:pt x="483" y="237"/>
                </a:lnTo>
                <a:lnTo>
                  <a:pt x="479" y="230"/>
                </a:lnTo>
                <a:lnTo>
                  <a:pt x="475" y="222"/>
                </a:lnTo>
                <a:lnTo>
                  <a:pt x="470" y="215"/>
                </a:lnTo>
                <a:lnTo>
                  <a:pt x="465" y="207"/>
                </a:lnTo>
                <a:lnTo>
                  <a:pt x="460" y="201"/>
                </a:lnTo>
                <a:lnTo>
                  <a:pt x="454" y="194"/>
                </a:lnTo>
                <a:lnTo>
                  <a:pt x="448" y="188"/>
                </a:lnTo>
                <a:lnTo>
                  <a:pt x="442" y="182"/>
                </a:lnTo>
                <a:lnTo>
                  <a:pt x="434" y="176"/>
                </a:lnTo>
                <a:lnTo>
                  <a:pt x="427" y="171"/>
                </a:lnTo>
                <a:lnTo>
                  <a:pt x="420" y="166"/>
                </a:lnTo>
                <a:lnTo>
                  <a:pt x="413" y="161"/>
                </a:lnTo>
                <a:lnTo>
                  <a:pt x="405" y="157"/>
                </a:lnTo>
                <a:lnTo>
                  <a:pt x="389" y="148"/>
                </a:lnTo>
                <a:lnTo>
                  <a:pt x="381" y="145"/>
                </a:lnTo>
                <a:lnTo>
                  <a:pt x="372" y="142"/>
                </a:lnTo>
                <a:lnTo>
                  <a:pt x="364" y="139"/>
                </a:lnTo>
                <a:lnTo>
                  <a:pt x="355" y="137"/>
                </a:lnTo>
                <a:lnTo>
                  <a:pt x="346" y="136"/>
                </a:lnTo>
                <a:lnTo>
                  <a:pt x="337" y="135"/>
                </a:lnTo>
                <a:lnTo>
                  <a:pt x="328" y="134"/>
                </a:lnTo>
                <a:lnTo>
                  <a:pt x="319" y="134"/>
                </a:lnTo>
                <a:lnTo>
                  <a:pt x="308" y="134"/>
                </a:lnTo>
                <a:lnTo>
                  <a:pt x="299" y="135"/>
                </a:lnTo>
                <a:lnTo>
                  <a:pt x="290" y="136"/>
                </a:lnTo>
                <a:lnTo>
                  <a:pt x="281" y="137"/>
                </a:lnTo>
                <a:lnTo>
                  <a:pt x="272" y="139"/>
                </a:lnTo>
                <a:lnTo>
                  <a:pt x="264" y="142"/>
                </a:lnTo>
                <a:lnTo>
                  <a:pt x="255" y="145"/>
                </a:lnTo>
                <a:lnTo>
                  <a:pt x="247" y="148"/>
                </a:lnTo>
                <a:lnTo>
                  <a:pt x="243" y="150"/>
                </a:lnTo>
                <a:lnTo>
                  <a:pt x="239" y="153"/>
                </a:lnTo>
                <a:lnTo>
                  <a:pt x="231" y="157"/>
                </a:lnTo>
                <a:lnTo>
                  <a:pt x="223" y="161"/>
                </a:lnTo>
                <a:lnTo>
                  <a:pt x="216" y="166"/>
                </a:lnTo>
                <a:lnTo>
                  <a:pt x="209" y="171"/>
                </a:lnTo>
                <a:lnTo>
                  <a:pt x="202" y="176"/>
                </a:lnTo>
                <a:lnTo>
                  <a:pt x="196" y="182"/>
                </a:lnTo>
                <a:lnTo>
                  <a:pt x="189" y="188"/>
                </a:lnTo>
                <a:lnTo>
                  <a:pt x="182" y="194"/>
                </a:lnTo>
                <a:lnTo>
                  <a:pt x="177" y="201"/>
                </a:lnTo>
                <a:lnTo>
                  <a:pt x="171" y="207"/>
                </a:lnTo>
                <a:lnTo>
                  <a:pt x="166" y="215"/>
                </a:lnTo>
                <a:lnTo>
                  <a:pt x="161" y="222"/>
                </a:lnTo>
                <a:lnTo>
                  <a:pt x="157" y="230"/>
                </a:lnTo>
                <a:lnTo>
                  <a:pt x="149" y="245"/>
                </a:lnTo>
                <a:lnTo>
                  <a:pt x="146" y="254"/>
                </a:lnTo>
                <a:lnTo>
                  <a:pt x="143" y="262"/>
                </a:lnTo>
                <a:lnTo>
                  <a:pt x="141" y="271"/>
                </a:lnTo>
                <a:lnTo>
                  <a:pt x="139" y="279"/>
                </a:lnTo>
                <a:lnTo>
                  <a:pt x="137" y="288"/>
                </a:lnTo>
                <a:lnTo>
                  <a:pt x="136" y="298"/>
                </a:lnTo>
                <a:lnTo>
                  <a:pt x="135" y="307"/>
                </a:lnTo>
                <a:lnTo>
                  <a:pt x="135" y="316"/>
                </a:lnTo>
                <a:close/>
                <a:moveTo>
                  <a:pt x="495" y="581"/>
                </a:moveTo>
                <a:lnTo>
                  <a:pt x="441" y="545"/>
                </a:lnTo>
                <a:lnTo>
                  <a:pt x="429" y="551"/>
                </a:lnTo>
                <a:lnTo>
                  <a:pt x="419" y="556"/>
                </a:lnTo>
                <a:lnTo>
                  <a:pt x="408" y="560"/>
                </a:lnTo>
                <a:lnTo>
                  <a:pt x="396" y="564"/>
                </a:lnTo>
                <a:lnTo>
                  <a:pt x="382" y="628"/>
                </a:lnTo>
                <a:lnTo>
                  <a:pt x="362" y="631"/>
                </a:lnTo>
                <a:lnTo>
                  <a:pt x="342" y="633"/>
                </a:lnTo>
                <a:lnTo>
                  <a:pt x="311" y="575"/>
                </a:lnTo>
                <a:lnTo>
                  <a:pt x="299" y="575"/>
                </a:lnTo>
                <a:lnTo>
                  <a:pt x="287" y="573"/>
                </a:lnTo>
                <a:lnTo>
                  <a:pt x="275" y="572"/>
                </a:lnTo>
                <a:lnTo>
                  <a:pt x="263" y="569"/>
                </a:lnTo>
                <a:lnTo>
                  <a:pt x="219" y="618"/>
                </a:lnTo>
                <a:lnTo>
                  <a:pt x="209" y="615"/>
                </a:lnTo>
                <a:lnTo>
                  <a:pt x="200" y="612"/>
                </a:lnTo>
                <a:lnTo>
                  <a:pt x="181" y="604"/>
                </a:lnTo>
                <a:lnTo>
                  <a:pt x="184" y="536"/>
                </a:lnTo>
                <a:lnTo>
                  <a:pt x="174" y="530"/>
                </a:lnTo>
                <a:lnTo>
                  <a:pt x="164" y="522"/>
                </a:lnTo>
                <a:lnTo>
                  <a:pt x="155" y="515"/>
                </a:lnTo>
                <a:lnTo>
                  <a:pt x="146" y="507"/>
                </a:lnTo>
                <a:lnTo>
                  <a:pt x="80" y="527"/>
                </a:lnTo>
                <a:lnTo>
                  <a:pt x="68" y="513"/>
                </a:lnTo>
                <a:lnTo>
                  <a:pt x="56" y="498"/>
                </a:lnTo>
                <a:lnTo>
                  <a:pt x="94" y="440"/>
                </a:lnTo>
                <a:lnTo>
                  <a:pt x="89" y="429"/>
                </a:lnTo>
                <a:lnTo>
                  <a:pt x="84" y="418"/>
                </a:lnTo>
                <a:lnTo>
                  <a:pt x="79" y="407"/>
                </a:lnTo>
                <a:lnTo>
                  <a:pt x="75" y="395"/>
                </a:lnTo>
                <a:lnTo>
                  <a:pt x="5" y="380"/>
                </a:lnTo>
                <a:lnTo>
                  <a:pt x="2" y="362"/>
                </a:lnTo>
                <a:lnTo>
                  <a:pt x="0" y="343"/>
                </a:lnTo>
                <a:lnTo>
                  <a:pt x="64" y="311"/>
                </a:lnTo>
                <a:lnTo>
                  <a:pt x="65" y="298"/>
                </a:lnTo>
                <a:lnTo>
                  <a:pt x="66" y="286"/>
                </a:lnTo>
                <a:lnTo>
                  <a:pt x="68" y="274"/>
                </a:lnTo>
                <a:lnTo>
                  <a:pt x="70" y="262"/>
                </a:lnTo>
                <a:lnTo>
                  <a:pt x="16" y="213"/>
                </a:lnTo>
                <a:lnTo>
                  <a:pt x="23" y="197"/>
                </a:lnTo>
                <a:lnTo>
                  <a:pt x="30" y="181"/>
                </a:lnTo>
                <a:lnTo>
                  <a:pt x="102" y="184"/>
                </a:lnTo>
                <a:lnTo>
                  <a:pt x="109" y="174"/>
                </a:lnTo>
                <a:lnTo>
                  <a:pt x="116" y="164"/>
                </a:lnTo>
                <a:lnTo>
                  <a:pt x="124" y="154"/>
                </a:lnTo>
                <a:lnTo>
                  <a:pt x="132" y="144"/>
                </a:lnTo>
                <a:lnTo>
                  <a:pt x="111" y="75"/>
                </a:lnTo>
                <a:lnTo>
                  <a:pt x="124" y="64"/>
                </a:lnTo>
                <a:lnTo>
                  <a:pt x="138" y="54"/>
                </a:lnTo>
                <a:lnTo>
                  <a:pt x="200" y="93"/>
                </a:lnTo>
                <a:lnTo>
                  <a:pt x="211" y="87"/>
                </a:lnTo>
                <a:lnTo>
                  <a:pt x="222" y="82"/>
                </a:lnTo>
                <a:lnTo>
                  <a:pt x="234" y="78"/>
                </a:lnTo>
                <a:lnTo>
                  <a:pt x="246" y="74"/>
                </a:lnTo>
                <a:lnTo>
                  <a:pt x="261" y="4"/>
                </a:lnTo>
                <a:lnTo>
                  <a:pt x="270" y="3"/>
                </a:lnTo>
                <a:lnTo>
                  <a:pt x="279" y="1"/>
                </a:lnTo>
                <a:lnTo>
                  <a:pt x="296" y="0"/>
                </a:lnTo>
                <a:lnTo>
                  <a:pt x="330" y="63"/>
                </a:lnTo>
                <a:lnTo>
                  <a:pt x="343" y="64"/>
                </a:lnTo>
                <a:lnTo>
                  <a:pt x="355" y="65"/>
                </a:lnTo>
                <a:lnTo>
                  <a:pt x="367" y="67"/>
                </a:lnTo>
                <a:lnTo>
                  <a:pt x="379" y="69"/>
                </a:lnTo>
                <a:lnTo>
                  <a:pt x="426" y="18"/>
                </a:lnTo>
                <a:lnTo>
                  <a:pt x="435" y="21"/>
                </a:lnTo>
                <a:lnTo>
                  <a:pt x="444" y="25"/>
                </a:lnTo>
                <a:lnTo>
                  <a:pt x="461" y="32"/>
                </a:lnTo>
                <a:lnTo>
                  <a:pt x="458" y="102"/>
                </a:lnTo>
                <a:lnTo>
                  <a:pt x="468" y="109"/>
                </a:lnTo>
                <a:lnTo>
                  <a:pt x="478" y="116"/>
                </a:lnTo>
                <a:lnTo>
                  <a:pt x="487" y="124"/>
                </a:lnTo>
                <a:lnTo>
                  <a:pt x="496" y="132"/>
                </a:lnTo>
                <a:lnTo>
                  <a:pt x="561" y="111"/>
                </a:lnTo>
                <a:lnTo>
                  <a:pt x="574" y="126"/>
                </a:lnTo>
                <a:lnTo>
                  <a:pt x="579" y="134"/>
                </a:lnTo>
                <a:lnTo>
                  <a:pt x="585" y="142"/>
                </a:lnTo>
                <a:lnTo>
                  <a:pt x="547" y="200"/>
                </a:lnTo>
                <a:lnTo>
                  <a:pt x="550" y="205"/>
                </a:lnTo>
                <a:lnTo>
                  <a:pt x="553" y="211"/>
                </a:lnTo>
                <a:lnTo>
                  <a:pt x="558" y="222"/>
                </a:lnTo>
                <a:lnTo>
                  <a:pt x="562" y="233"/>
                </a:lnTo>
                <a:lnTo>
                  <a:pt x="567" y="245"/>
                </a:lnTo>
                <a:lnTo>
                  <a:pt x="631" y="259"/>
                </a:lnTo>
                <a:lnTo>
                  <a:pt x="634" y="278"/>
                </a:lnTo>
                <a:lnTo>
                  <a:pt x="636" y="298"/>
                </a:lnTo>
                <a:lnTo>
                  <a:pt x="577" y="329"/>
                </a:lnTo>
                <a:lnTo>
                  <a:pt x="577" y="341"/>
                </a:lnTo>
                <a:lnTo>
                  <a:pt x="575" y="354"/>
                </a:lnTo>
                <a:lnTo>
                  <a:pt x="574" y="365"/>
                </a:lnTo>
                <a:lnTo>
                  <a:pt x="571" y="377"/>
                </a:lnTo>
                <a:lnTo>
                  <a:pt x="619" y="421"/>
                </a:lnTo>
                <a:lnTo>
                  <a:pt x="612" y="440"/>
                </a:lnTo>
                <a:lnTo>
                  <a:pt x="603" y="458"/>
                </a:lnTo>
                <a:lnTo>
                  <a:pt x="537" y="456"/>
                </a:lnTo>
                <a:lnTo>
                  <a:pt x="531" y="465"/>
                </a:lnTo>
                <a:lnTo>
                  <a:pt x="524" y="475"/>
                </a:lnTo>
                <a:lnTo>
                  <a:pt x="516" y="484"/>
                </a:lnTo>
                <a:lnTo>
                  <a:pt x="509" y="493"/>
                </a:lnTo>
                <a:lnTo>
                  <a:pt x="528" y="555"/>
                </a:lnTo>
                <a:lnTo>
                  <a:pt x="512" y="569"/>
                </a:lnTo>
                <a:lnTo>
                  <a:pt x="504" y="575"/>
                </a:lnTo>
                <a:lnTo>
                  <a:pt x="495" y="581"/>
                </a:lnTo>
                <a:close/>
              </a:path>
            </a:pathLst>
          </a:custGeom>
          <a:solidFill>
            <a:srgbClr val="006699">
              <a:lumMod val="75000"/>
            </a:srgbClr>
          </a:solidFill>
          <a:ln w="6350">
            <a:solidFill>
              <a:srgbClr val="006699"/>
            </a:solidFill>
            <a:round/>
            <a:headEnd/>
            <a:tailEnd/>
          </a:ln>
          <a:effectLst/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1200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法律</a:t>
            </a:r>
          </a:p>
          <a:p>
            <a:pPr algn="ctr">
              <a:defRPr/>
            </a:pPr>
            <a:r>
              <a:rPr lang="zh-CN" altLang="en-US" sz="1200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检索</a:t>
            </a:r>
          </a:p>
        </p:txBody>
      </p:sp>
      <p:sp>
        <p:nvSpPr>
          <p:cNvPr id="8" name="Freeform 3"/>
          <p:cNvSpPr>
            <a:spLocks noEditPoints="1"/>
          </p:cNvSpPr>
          <p:nvPr/>
        </p:nvSpPr>
        <p:spPr bwMode="auto">
          <a:xfrm rot="345021">
            <a:off x="8462688" y="2607587"/>
            <a:ext cx="868362" cy="806450"/>
          </a:xfrm>
          <a:custGeom>
            <a:avLst/>
            <a:gdLst/>
            <a:ahLst/>
            <a:cxnLst>
              <a:cxn ang="0">
                <a:pos x="137" y="344"/>
              </a:cxn>
              <a:cxn ang="0">
                <a:pos x="146" y="379"/>
              </a:cxn>
              <a:cxn ang="0">
                <a:pos x="157" y="404"/>
              </a:cxn>
              <a:cxn ang="0">
                <a:pos x="177" y="432"/>
              </a:cxn>
              <a:cxn ang="0">
                <a:pos x="202" y="457"/>
              </a:cxn>
              <a:cxn ang="0">
                <a:pos x="231" y="477"/>
              </a:cxn>
              <a:cxn ang="0">
                <a:pos x="272" y="493"/>
              </a:cxn>
              <a:cxn ang="0">
                <a:pos x="308" y="498"/>
              </a:cxn>
              <a:cxn ang="0">
                <a:pos x="346" y="496"/>
              </a:cxn>
              <a:cxn ang="0">
                <a:pos x="381" y="487"/>
              </a:cxn>
              <a:cxn ang="0">
                <a:pos x="405" y="477"/>
              </a:cxn>
              <a:cxn ang="0">
                <a:pos x="434" y="457"/>
              </a:cxn>
              <a:cxn ang="0">
                <a:pos x="460" y="432"/>
              </a:cxn>
              <a:cxn ang="0">
                <a:pos x="479" y="404"/>
              </a:cxn>
              <a:cxn ang="0">
                <a:pos x="495" y="362"/>
              </a:cxn>
              <a:cxn ang="0">
                <a:pos x="501" y="325"/>
              </a:cxn>
              <a:cxn ang="0">
                <a:pos x="499" y="288"/>
              </a:cxn>
              <a:cxn ang="0">
                <a:pos x="490" y="254"/>
              </a:cxn>
              <a:cxn ang="0">
                <a:pos x="479" y="230"/>
              </a:cxn>
              <a:cxn ang="0">
                <a:pos x="460" y="201"/>
              </a:cxn>
              <a:cxn ang="0">
                <a:pos x="434" y="176"/>
              </a:cxn>
              <a:cxn ang="0">
                <a:pos x="405" y="157"/>
              </a:cxn>
              <a:cxn ang="0">
                <a:pos x="364" y="139"/>
              </a:cxn>
              <a:cxn ang="0">
                <a:pos x="328" y="134"/>
              </a:cxn>
              <a:cxn ang="0">
                <a:pos x="290" y="136"/>
              </a:cxn>
              <a:cxn ang="0">
                <a:pos x="255" y="145"/>
              </a:cxn>
              <a:cxn ang="0">
                <a:pos x="231" y="157"/>
              </a:cxn>
              <a:cxn ang="0">
                <a:pos x="202" y="176"/>
              </a:cxn>
              <a:cxn ang="0">
                <a:pos x="177" y="201"/>
              </a:cxn>
              <a:cxn ang="0">
                <a:pos x="157" y="230"/>
              </a:cxn>
              <a:cxn ang="0">
                <a:pos x="141" y="271"/>
              </a:cxn>
              <a:cxn ang="0">
                <a:pos x="135" y="307"/>
              </a:cxn>
              <a:cxn ang="0">
                <a:pos x="429" y="551"/>
              </a:cxn>
              <a:cxn ang="0">
                <a:pos x="382" y="628"/>
              </a:cxn>
              <a:cxn ang="0">
                <a:pos x="299" y="575"/>
              </a:cxn>
              <a:cxn ang="0">
                <a:pos x="219" y="618"/>
              </a:cxn>
              <a:cxn ang="0">
                <a:pos x="184" y="536"/>
              </a:cxn>
              <a:cxn ang="0">
                <a:pos x="146" y="507"/>
              </a:cxn>
              <a:cxn ang="0">
                <a:pos x="94" y="440"/>
              </a:cxn>
              <a:cxn ang="0">
                <a:pos x="75" y="395"/>
              </a:cxn>
              <a:cxn ang="0">
                <a:pos x="64" y="311"/>
              </a:cxn>
              <a:cxn ang="0">
                <a:pos x="70" y="262"/>
              </a:cxn>
              <a:cxn ang="0">
                <a:pos x="102" y="184"/>
              </a:cxn>
              <a:cxn ang="0">
                <a:pos x="132" y="144"/>
              </a:cxn>
              <a:cxn ang="0">
                <a:pos x="200" y="93"/>
              </a:cxn>
              <a:cxn ang="0">
                <a:pos x="246" y="74"/>
              </a:cxn>
              <a:cxn ang="0">
                <a:pos x="296" y="0"/>
              </a:cxn>
              <a:cxn ang="0">
                <a:pos x="367" y="67"/>
              </a:cxn>
              <a:cxn ang="0">
                <a:pos x="444" y="25"/>
              </a:cxn>
              <a:cxn ang="0">
                <a:pos x="478" y="116"/>
              </a:cxn>
              <a:cxn ang="0">
                <a:pos x="574" y="126"/>
              </a:cxn>
              <a:cxn ang="0">
                <a:pos x="550" y="205"/>
              </a:cxn>
              <a:cxn ang="0">
                <a:pos x="567" y="245"/>
              </a:cxn>
              <a:cxn ang="0">
                <a:pos x="577" y="329"/>
              </a:cxn>
              <a:cxn ang="0">
                <a:pos x="571" y="377"/>
              </a:cxn>
              <a:cxn ang="0">
                <a:pos x="537" y="456"/>
              </a:cxn>
              <a:cxn ang="0">
                <a:pos x="509" y="493"/>
              </a:cxn>
              <a:cxn ang="0">
                <a:pos x="495" y="581"/>
              </a:cxn>
            </a:cxnLst>
            <a:rect l="0" t="0" r="r" b="b"/>
            <a:pathLst>
              <a:path w="636" h="633">
                <a:moveTo>
                  <a:pt x="135" y="316"/>
                </a:moveTo>
                <a:lnTo>
                  <a:pt x="135" y="325"/>
                </a:lnTo>
                <a:lnTo>
                  <a:pt x="136" y="335"/>
                </a:lnTo>
                <a:lnTo>
                  <a:pt x="137" y="344"/>
                </a:lnTo>
                <a:lnTo>
                  <a:pt x="139" y="354"/>
                </a:lnTo>
                <a:lnTo>
                  <a:pt x="141" y="362"/>
                </a:lnTo>
                <a:lnTo>
                  <a:pt x="143" y="371"/>
                </a:lnTo>
                <a:lnTo>
                  <a:pt x="146" y="379"/>
                </a:lnTo>
                <a:lnTo>
                  <a:pt x="149" y="388"/>
                </a:lnTo>
                <a:lnTo>
                  <a:pt x="151" y="392"/>
                </a:lnTo>
                <a:lnTo>
                  <a:pt x="153" y="396"/>
                </a:lnTo>
                <a:lnTo>
                  <a:pt x="157" y="404"/>
                </a:lnTo>
                <a:lnTo>
                  <a:pt x="161" y="411"/>
                </a:lnTo>
                <a:lnTo>
                  <a:pt x="166" y="419"/>
                </a:lnTo>
                <a:lnTo>
                  <a:pt x="171" y="426"/>
                </a:lnTo>
                <a:lnTo>
                  <a:pt x="177" y="432"/>
                </a:lnTo>
                <a:lnTo>
                  <a:pt x="182" y="439"/>
                </a:lnTo>
                <a:lnTo>
                  <a:pt x="189" y="445"/>
                </a:lnTo>
                <a:lnTo>
                  <a:pt x="196" y="451"/>
                </a:lnTo>
                <a:lnTo>
                  <a:pt x="202" y="457"/>
                </a:lnTo>
                <a:lnTo>
                  <a:pt x="209" y="462"/>
                </a:lnTo>
                <a:lnTo>
                  <a:pt x="216" y="468"/>
                </a:lnTo>
                <a:lnTo>
                  <a:pt x="223" y="472"/>
                </a:lnTo>
                <a:lnTo>
                  <a:pt x="231" y="477"/>
                </a:lnTo>
                <a:lnTo>
                  <a:pt x="247" y="484"/>
                </a:lnTo>
                <a:lnTo>
                  <a:pt x="255" y="487"/>
                </a:lnTo>
                <a:lnTo>
                  <a:pt x="264" y="490"/>
                </a:lnTo>
                <a:lnTo>
                  <a:pt x="272" y="493"/>
                </a:lnTo>
                <a:lnTo>
                  <a:pt x="281" y="495"/>
                </a:lnTo>
                <a:lnTo>
                  <a:pt x="290" y="496"/>
                </a:lnTo>
                <a:lnTo>
                  <a:pt x="299" y="498"/>
                </a:lnTo>
                <a:lnTo>
                  <a:pt x="308" y="498"/>
                </a:lnTo>
                <a:lnTo>
                  <a:pt x="319" y="499"/>
                </a:lnTo>
                <a:lnTo>
                  <a:pt x="328" y="498"/>
                </a:lnTo>
                <a:lnTo>
                  <a:pt x="337" y="498"/>
                </a:lnTo>
                <a:lnTo>
                  <a:pt x="346" y="496"/>
                </a:lnTo>
                <a:lnTo>
                  <a:pt x="355" y="495"/>
                </a:lnTo>
                <a:lnTo>
                  <a:pt x="364" y="493"/>
                </a:lnTo>
                <a:lnTo>
                  <a:pt x="372" y="490"/>
                </a:lnTo>
                <a:lnTo>
                  <a:pt x="381" y="487"/>
                </a:lnTo>
                <a:lnTo>
                  <a:pt x="389" y="484"/>
                </a:lnTo>
                <a:lnTo>
                  <a:pt x="393" y="482"/>
                </a:lnTo>
                <a:lnTo>
                  <a:pt x="397" y="481"/>
                </a:lnTo>
                <a:lnTo>
                  <a:pt x="405" y="477"/>
                </a:lnTo>
                <a:lnTo>
                  <a:pt x="413" y="472"/>
                </a:lnTo>
                <a:lnTo>
                  <a:pt x="420" y="468"/>
                </a:lnTo>
                <a:lnTo>
                  <a:pt x="427" y="462"/>
                </a:lnTo>
                <a:lnTo>
                  <a:pt x="434" y="457"/>
                </a:lnTo>
                <a:lnTo>
                  <a:pt x="442" y="451"/>
                </a:lnTo>
                <a:lnTo>
                  <a:pt x="448" y="445"/>
                </a:lnTo>
                <a:lnTo>
                  <a:pt x="454" y="439"/>
                </a:lnTo>
                <a:lnTo>
                  <a:pt x="460" y="432"/>
                </a:lnTo>
                <a:lnTo>
                  <a:pt x="465" y="426"/>
                </a:lnTo>
                <a:lnTo>
                  <a:pt x="470" y="419"/>
                </a:lnTo>
                <a:lnTo>
                  <a:pt x="475" y="411"/>
                </a:lnTo>
                <a:lnTo>
                  <a:pt x="479" y="404"/>
                </a:lnTo>
                <a:lnTo>
                  <a:pt x="487" y="388"/>
                </a:lnTo>
                <a:lnTo>
                  <a:pt x="490" y="379"/>
                </a:lnTo>
                <a:lnTo>
                  <a:pt x="493" y="371"/>
                </a:lnTo>
                <a:lnTo>
                  <a:pt x="495" y="362"/>
                </a:lnTo>
                <a:lnTo>
                  <a:pt x="497" y="354"/>
                </a:lnTo>
                <a:lnTo>
                  <a:pt x="499" y="344"/>
                </a:lnTo>
                <a:lnTo>
                  <a:pt x="500" y="335"/>
                </a:lnTo>
                <a:lnTo>
                  <a:pt x="501" y="325"/>
                </a:lnTo>
                <a:lnTo>
                  <a:pt x="501" y="316"/>
                </a:lnTo>
                <a:lnTo>
                  <a:pt x="501" y="307"/>
                </a:lnTo>
                <a:lnTo>
                  <a:pt x="500" y="298"/>
                </a:lnTo>
                <a:lnTo>
                  <a:pt x="499" y="288"/>
                </a:lnTo>
                <a:lnTo>
                  <a:pt x="497" y="279"/>
                </a:lnTo>
                <a:lnTo>
                  <a:pt x="495" y="271"/>
                </a:lnTo>
                <a:lnTo>
                  <a:pt x="493" y="262"/>
                </a:lnTo>
                <a:lnTo>
                  <a:pt x="490" y="254"/>
                </a:lnTo>
                <a:lnTo>
                  <a:pt x="487" y="245"/>
                </a:lnTo>
                <a:lnTo>
                  <a:pt x="485" y="241"/>
                </a:lnTo>
                <a:lnTo>
                  <a:pt x="483" y="237"/>
                </a:lnTo>
                <a:lnTo>
                  <a:pt x="479" y="230"/>
                </a:lnTo>
                <a:lnTo>
                  <a:pt x="475" y="222"/>
                </a:lnTo>
                <a:lnTo>
                  <a:pt x="470" y="215"/>
                </a:lnTo>
                <a:lnTo>
                  <a:pt x="465" y="207"/>
                </a:lnTo>
                <a:lnTo>
                  <a:pt x="460" y="201"/>
                </a:lnTo>
                <a:lnTo>
                  <a:pt x="454" y="194"/>
                </a:lnTo>
                <a:lnTo>
                  <a:pt x="448" y="188"/>
                </a:lnTo>
                <a:lnTo>
                  <a:pt x="442" y="182"/>
                </a:lnTo>
                <a:lnTo>
                  <a:pt x="434" y="176"/>
                </a:lnTo>
                <a:lnTo>
                  <a:pt x="427" y="171"/>
                </a:lnTo>
                <a:lnTo>
                  <a:pt x="420" y="166"/>
                </a:lnTo>
                <a:lnTo>
                  <a:pt x="413" y="161"/>
                </a:lnTo>
                <a:lnTo>
                  <a:pt x="405" y="157"/>
                </a:lnTo>
                <a:lnTo>
                  <a:pt x="389" y="148"/>
                </a:lnTo>
                <a:lnTo>
                  <a:pt x="381" y="145"/>
                </a:lnTo>
                <a:lnTo>
                  <a:pt x="372" y="142"/>
                </a:lnTo>
                <a:lnTo>
                  <a:pt x="364" y="139"/>
                </a:lnTo>
                <a:lnTo>
                  <a:pt x="355" y="137"/>
                </a:lnTo>
                <a:lnTo>
                  <a:pt x="346" y="136"/>
                </a:lnTo>
                <a:lnTo>
                  <a:pt x="337" y="135"/>
                </a:lnTo>
                <a:lnTo>
                  <a:pt x="328" y="134"/>
                </a:lnTo>
                <a:lnTo>
                  <a:pt x="319" y="134"/>
                </a:lnTo>
                <a:lnTo>
                  <a:pt x="308" y="134"/>
                </a:lnTo>
                <a:lnTo>
                  <a:pt x="299" y="135"/>
                </a:lnTo>
                <a:lnTo>
                  <a:pt x="290" y="136"/>
                </a:lnTo>
                <a:lnTo>
                  <a:pt x="281" y="137"/>
                </a:lnTo>
                <a:lnTo>
                  <a:pt x="272" y="139"/>
                </a:lnTo>
                <a:lnTo>
                  <a:pt x="264" y="142"/>
                </a:lnTo>
                <a:lnTo>
                  <a:pt x="255" y="145"/>
                </a:lnTo>
                <a:lnTo>
                  <a:pt x="247" y="148"/>
                </a:lnTo>
                <a:lnTo>
                  <a:pt x="243" y="150"/>
                </a:lnTo>
                <a:lnTo>
                  <a:pt x="239" y="153"/>
                </a:lnTo>
                <a:lnTo>
                  <a:pt x="231" y="157"/>
                </a:lnTo>
                <a:lnTo>
                  <a:pt x="223" y="161"/>
                </a:lnTo>
                <a:lnTo>
                  <a:pt x="216" y="166"/>
                </a:lnTo>
                <a:lnTo>
                  <a:pt x="209" y="171"/>
                </a:lnTo>
                <a:lnTo>
                  <a:pt x="202" y="176"/>
                </a:lnTo>
                <a:lnTo>
                  <a:pt x="196" y="182"/>
                </a:lnTo>
                <a:lnTo>
                  <a:pt x="189" y="188"/>
                </a:lnTo>
                <a:lnTo>
                  <a:pt x="182" y="194"/>
                </a:lnTo>
                <a:lnTo>
                  <a:pt x="177" y="201"/>
                </a:lnTo>
                <a:lnTo>
                  <a:pt x="171" y="207"/>
                </a:lnTo>
                <a:lnTo>
                  <a:pt x="166" y="215"/>
                </a:lnTo>
                <a:lnTo>
                  <a:pt x="161" y="222"/>
                </a:lnTo>
                <a:lnTo>
                  <a:pt x="157" y="230"/>
                </a:lnTo>
                <a:lnTo>
                  <a:pt x="149" y="245"/>
                </a:lnTo>
                <a:lnTo>
                  <a:pt x="146" y="254"/>
                </a:lnTo>
                <a:lnTo>
                  <a:pt x="143" y="262"/>
                </a:lnTo>
                <a:lnTo>
                  <a:pt x="141" y="271"/>
                </a:lnTo>
                <a:lnTo>
                  <a:pt x="139" y="279"/>
                </a:lnTo>
                <a:lnTo>
                  <a:pt x="137" y="288"/>
                </a:lnTo>
                <a:lnTo>
                  <a:pt x="136" y="298"/>
                </a:lnTo>
                <a:lnTo>
                  <a:pt x="135" y="307"/>
                </a:lnTo>
                <a:lnTo>
                  <a:pt x="135" y="316"/>
                </a:lnTo>
                <a:close/>
                <a:moveTo>
                  <a:pt x="495" y="581"/>
                </a:moveTo>
                <a:lnTo>
                  <a:pt x="441" y="545"/>
                </a:lnTo>
                <a:lnTo>
                  <a:pt x="429" y="551"/>
                </a:lnTo>
                <a:lnTo>
                  <a:pt x="419" y="556"/>
                </a:lnTo>
                <a:lnTo>
                  <a:pt x="408" y="560"/>
                </a:lnTo>
                <a:lnTo>
                  <a:pt x="396" y="564"/>
                </a:lnTo>
                <a:lnTo>
                  <a:pt x="382" y="628"/>
                </a:lnTo>
                <a:lnTo>
                  <a:pt x="362" y="631"/>
                </a:lnTo>
                <a:lnTo>
                  <a:pt x="342" y="633"/>
                </a:lnTo>
                <a:lnTo>
                  <a:pt x="311" y="575"/>
                </a:lnTo>
                <a:lnTo>
                  <a:pt x="299" y="575"/>
                </a:lnTo>
                <a:lnTo>
                  <a:pt x="287" y="573"/>
                </a:lnTo>
                <a:lnTo>
                  <a:pt x="275" y="572"/>
                </a:lnTo>
                <a:lnTo>
                  <a:pt x="263" y="569"/>
                </a:lnTo>
                <a:lnTo>
                  <a:pt x="219" y="618"/>
                </a:lnTo>
                <a:lnTo>
                  <a:pt x="209" y="615"/>
                </a:lnTo>
                <a:lnTo>
                  <a:pt x="200" y="612"/>
                </a:lnTo>
                <a:lnTo>
                  <a:pt x="181" y="604"/>
                </a:lnTo>
                <a:lnTo>
                  <a:pt x="184" y="536"/>
                </a:lnTo>
                <a:lnTo>
                  <a:pt x="174" y="530"/>
                </a:lnTo>
                <a:lnTo>
                  <a:pt x="164" y="522"/>
                </a:lnTo>
                <a:lnTo>
                  <a:pt x="155" y="515"/>
                </a:lnTo>
                <a:lnTo>
                  <a:pt x="146" y="507"/>
                </a:lnTo>
                <a:lnTo>
                  <a:pt x="80" y="527"/>
                </a:lnTo>
                <a:lnTo>
                  <a:pt x="68" y="513"/>
                </a:lnTo>
                <a:lnTo>
                  <a:pt x="56" y="498"/>
                </a:lnTo>
                <a:lnTo>
                  <a:pt x="94" y="440"/>
                </a:lnTo>
                <a:lnTo>
                  <a:pt x="89" y="429"/>
                </a:lnTo>
                <a:lnTo>
                  <a:pt x="84" y="418"/>
                </a:lnTo>
                <a:lnTo>
                  <a:pt x="79" y="407"/>
                </a:lnTo>
                <a:lnTo>
                  <a:pt x="75" y="395"/>
                </a:lnTo>
                <a:lnTo>
                  <a:pt x="5" y="380"/>
                </a:lnTo>
                <a:lnTo>
                  <a:pt x="2" y="362"/>
                </a:lnTo>
                <a:lnTo>
                  <a:pt x="0" y="343"/>
                </a:lnTo>
                <a:lnTo>
                  <a:pt x="64" y="311"/>
                </a:lnTo>
                <a:lnTo>
                  <a:pt x="65" y="298"/>
                </a:lnTo>
                <a:lnTo>
                  <a:pt x="66" y="286"/>
                </a:lnTo>
                <a:lnTo>
                  <a:pt x="68" y="274"/>
                </a:lnTo>
                <a:lnTo>
                  <a:pt x="70" y="262"/>
                </a:lnTo>
                <a:lnTo>
                  <a:pt x="16" y="213"/>
                </a:lnTo>
                <a:lnTo>
                  <a:pt x="23" y="197"/>
                </a:lnTo>
                <a:lnTo>
                  <a:pt x="30" y="181"/>
                </a:lnTo>
                <a:lnTo>
                  <a:pt x="102" y="184"/>
                </a:lnTo>
                <a:lnTo>
                  <a:pt x="109" y="174"/>
                </a:lnTo>
                <a:lnTo>
                  <a:pt x="116" y="164"/>
                </a:lnTo>
                <a:lnTo>
                  <a:pt x="124" y="154"/>
                </a:lnTo>
                <a:lnTo>
                  <a:pt x="132" y="144"/>
                </a:lnTo>
                <a:lnTo>
                  <a:pt x="111" y="75"/>
                </a:lnTo>
                <a:lnTo>
                  <a:pt x="124" y="64"/>
                </a:lnTo>
                <a:lnTo>
                  <a:pt x="138" y="54"/>
                </a:lnTo>
                <a:lnTo>
                  <a:pt x="200" y="93"/>
                </a:lnTo>
                <a:lnTo>
                  <a:pt x="211" y="87"/>
                </a:lnTo>
                <a:lnTo>
                  <a:pt x="222" y="82"/>
                </a:lnTo>
                <a:lnTo>
                  <a:pt x="234" y="78"/>
                </a:lnTo>
                <a:lnTo>
                  <a:pt x="246" y="74"/>
                </a:lnTo>
                <a:lnTo>
                  <a:pt x="261" y="4"/>
                </a:lnTo>
                <a:lnTo>
                  <a:pt x="270" y="3"/>
                </a:lnTo>
                <a:lnTo>
                  <a:pt x="279" y="1"/>
                </a:lnTo>
                <a:lnTo>
                  <a:pt x="296" y="0"/>
                </a:lnTo>
                <a:lnTo>
                  <a:pt x="330" y="63"/>
                </a:lnTo>
                <a:lnTo>
                  <a:pt x="343" y="64"/>
                </a:lnTo>
                <a:lnTo>
                  <a:pt x="355" y="65"/>
                </a:lnTo>
                <a:lnTo>
                  <a:pt x="367" y="67"/>
                </a:lnTo>
                <a:lnTo>
                  <a:pt x="379" y="69"/>
                </a:lnTo>
                <a:lnTo>
                  <a:pt x="426" y="18"/>
                </a:lnTo>
                <a:lnTo>
                  <a:pt x="435" y="21"/>
                </a:lnTo>
                <a:lnTo>
                  <a:pt x="444" y="25"/>
                </a:lnTo>
                <a:lnTo>
                  <a:pt x="461" y="32"/>
                </a:lnTo>
                <a:lnTo>
                  <a:pt x="458" y="102"/>
                </a:lnTo>
                <a:lnTo>
                  <a:pt x="468" y="109"/>
                </a:lnTo>
                <a:lnTo>
                  <a:pt x="478" y="116"/>
                </a:lnTo>
                <a:lnTo>
                  <a:pt x="487" y="124"/>
                </a:lnTo>
                <a:lnTo>
                  <a:pt x="496" y="132"/>
                </a:lnTo>
                <a:lnTo>
                  <a:pt x="561" y="111"/>
                </a:lnTo>
                <a:lnTo>
                  <a:pt x="574" y="126"/>
                </a:lnTo>
                <a:lnTo>
                  <a:pt x="579" y="134"/>
                </a:lnTo>
                <a:lnTo>
                  <a:pt x="585" y="142"/>
                </a:lnTo>
                <a:lnTo>
                  <a:pt x="547" y="200"/>
                </a:lnTo>
                <a:lnTo>
                  <a:pt x="550" y="205"/>
                </a:lnTo>
                <a:lnTo>
                  <a:pt x="553" y="211"/>
                </a:lnTo>
                <a:lnTo>
                  <a:pt x="558" y="222"/>
                </a:lnTo>
                <a:lnTo>
                  <a:pt x="562" y="233"/>
                </a:lnTo>
                <a:lnTo>
                  <a:pt x="567" y="245"/>
                </a:lnTo>
                <a:lnTo>
                  <a:pt x="631" y="259"/>
                </a:lnTo>
                <a:lnTo>
                  <a:pt x="634" y="278"/>
                </a:lnTo>
                <a:lnTo>
                  <a:pt x="636" y="298"/>
                </a:lnTo>
                <a:lnTo>
                  <a:pt x="577" y="329"/>
                </a:lnTo>
                <a:lnTo>
                  <a:pt x="577" y="341"/>
                </a:lnTo>
                <a:lnTo>
                  <a:pt x="575" y="354"/>
                </a:lnTo>
                <a:lnTo>
                  <a:pt x="574" y="365"/>
                </a:lnTo>
                <a:lnTo>
                  <a:pt x="571" y="377"/>
                </a:lnTo>
                <a:lnTo>
                  <a:pt x="619" y="421"/>
                </a:lnTo>
                <a:lnTo>
                  <a:pt x="612" y="440"/>
                </a:lnTo>
                <a:lnTo>
                  <a:pt x="603" y="458"/>
                </a:lnTo>
                <a:lnTo>
                  <a:pt x="537" y="456"/>
                </a:lnTo>
                <a:lnTo>
                  <a:pt x="531" y="465"/>
                </a:lnTo>
                <a:lnTo>
                  <a:pt x="524" y="475"/>
                </a:lnTo>
                <a:lnTo>
                  <a:pt x="516" y="484"/>
                </a:lnTo>
                <a:lnTo>
                  <a:pt x="509" y="493"/>
                </a:lnTo>
                <a:lnTo>
                  <a:pt x="528" y="555"/>
                </a:lnTo>
                <a:lnTo>
                  <a:pt x="512" y="569"/>
                </a:lnTo>
                <a:lnTo>
                  <a:pt x="504" y="575"/>
                </a:lnTo>
                <a:lnTo>
                  <a:pt x="495" y="581"/>
                </a:lnTo>
                <a:close/>
              </a:path>
            </a:pathLst>
          </a:custGeom>
          <a:solidFill>
            <a:srgbClr val="006699">
              <a:lumMod val="75000"/>
            </a:srgbClr>
          </a:solidFill>
          <a:ln w="6350">
            <a:solidFill>
              <a:srgbClr val="006699"/>
            </a:solidFill>
            <a:round/>
            <a:headEnd/>
            <a:tailEnd/>
          </a:ln>
          <a:effectLst/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1200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学贷</a:t>
            </a:r>
          </a:p>
          <a:p>
            <a:pPr algn="ctr">
              <a:defRPr/>
            </a:pPr>
            <a:r>
              <a:rPr lang="zh-CN" altLang="en-US" sz="1200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险</a:t>
            </a:r>
          </a:p>
        </p:txBody>
      </p:sp>
      <p:sp>
        <p:nvSpPr>
          <p:cNvPr id="9" name="Freeform 3"/>
          <p:cNvSpPr>
            <a:spLocks noEditPoints="1"/>
          </p:cNvSpPr>
          <p:nvPr/>
        </p:nvSpPr>
        <p:spPr bwMode="auto">
          <a:xfrm>
            <a:off x="2359986" y="2944081"/>
            <a:ext cx="868363" cy="806450"/>
          </a:xfrm>
          <a:custGeom>
            <a:avLst/>
            <a:gdLst/>
            <a:ahLst/>
            <a:cxnLst>
              <a:cxn ang="0">
                <a:pos x="137" y="344"/>
              </a:cxn>
              <a:cxn ang="0">
                <a:pos x="146" y="379"/>
              </a:cxn>
              <a:cxn ang="0">
                <a:pos x="157" y="404"/>
              </a:cxn>
              <a:cxn ang="0">
                <a:pos x="177" y="432"/>
              </a:cxn>
              <a:cxn ang="0">
                <a:pos x="202" y="457"/>
              </a:cxn>
              <a:cxn ang="0">
                <a:pos x="231" y="477"/>
              </a:cxn>
              <a:cxn ang="0">
                <a:pos x="272" y="493"/>
              </a:cxn>
              <a:cxn ang="0">
                <a:pos x="308" y="498"/>
              </a:cxn>
              <a:cxn ang="0">
                <a:pos x="346" y="496"/>
              </a:cxn>
              <a:cxn ang="0">
                <a:pos x="381" y="487"/>
              </a:cxn>
              <a:cxn ang="0">
                <a:pos x="405" y="477"/>
              </a:cxn>
              <a:cxn ang="0">
                <a:pos x="434" y="457"/>
              </a:cxn>
              <a:cxn ang="0">
                <a:pos x="460" y="432"/>
              </a:cxn>
              <a:cxn ang="0">
                <a:pos x="479" y="404"/>
              </a:cxn>
              <a:cxn ang="0">
                <a:pos x="495" y="362"/>
              </a:cxn>
              <a:cxn ang="0">
                <a:pos x="501" y="325"/>
              </a:cxn>
              <a:cxn ang="0">
                <a:pos x="499" y="288"/>
              </a:cxn>
              <a:cxn ang="0">
                <a:pos x="490" y="254"/>
              </a:cxn>
              <a:cxn ang="0">
                <a:pos x="479" y="230"/>
              </a:cxn>
              <a:cxn ang="0">
                <a:pos x="460" y="201"/>
              </a:cxn>
              <a:cxn ang="0">
                <a:pos x="434" y="176"/>
              </a:cxn>
              <a:cxn ang="0">
                <a:pos x="405" y="157"/>
              </a:cxn>
              <a:cxn ang="0">
                <a:pos x="364" y="139"/>
              </a:cxn>
              <a:cxn ang="0">
                <a:pos x="328" y="134"/>
              </a:cxn>
              <a:cxn ang="0">
                <a:pos x="290" y="136"/>
              </a:cxn>
              <a:cxn ang="0">
                <a:pos x="255" y="145"/>
              </a:cxn>
              <a:cxn ang="0">
                <a:pos x="231" y="157"/>
              </a:cxn>
              <a:cxn ang="0">
                <a:pos x="202" y="176"/>
              </a:cxn>
              <a:cxn ang="0">
                <a:pos x="177" y="201"/>
              </a:cxn>
              <a:cxn ang="0">
                <a:pos x="157" y="230"/>
              </a:cxn>
              <a:cxn ang="0">
                <a:pos x="141" y="271"/>
              </a:cxn>
              <a:cxn ang="0">
                <a:pos x="135" y="307"/>
              </a:cxn>
              <a:cxn ang="0">
                <a:pos x="429" y="551"/>
              </a:cxn>
              <a:cxn ang="0">
                <a:pos x="382" y="628"/>
              </a:cxn>
              <a:cxn ang="0">
                <a:pos x="299" y="575"/>
              </a:cxn>
              <a:cxn ang="0">
                <a:pos x="219" y="618"/>
              </a:cxn>
              <a:cxn ang="0">
                <a:pos x="184" y="536"/>
              </a:cxn>
              <a:cxn ang="0">
                <a:pos x="146" y="507"/>
              </a:cxn>
              <a:cxn ang="0">
                <a:pos x="94" y="440"/>
              </a:cxn>
              <a:cxn ang="0">
                <a:pos x="75" y="395"/>
              </a:cxn>
              <a:cxn ang="0">
                <a:pos x="64" y="311"/>
              </a:cxn>
              <a:cxn ang="0">
                <a:pos x="70" y="262"/>
              </a:cxn>
              <a:cxn ang="0">
                <a:pos x="102" y="184"/>
              </a:cxn>
              <a:cxn ang="0">
                <a:pos x="132" y="144"/>
              </a:cxn>
              <a:cxn ang="0">
                <a:pos x="200" y="93"/>
              </a:cxn>
              <a:cxn ang="0">
                <a:pos x="246" y="74"/>
              </a:cxn>
              <a:cxn ang="0">
                <a:pos x="296" y="0"/>
              </a:cxn>
              <a:cxn ang="0">
                <a:pos x="367" y="67"/>
              </a:cxn>
              <a:cxn ang="0">
                <a:pos x="444" y="25"/>
              </a:cxn>
              <a:cxn ang="0">
                <a:pos x="478" y="116"/>
              </a:cxn>
              <a:cxn ang="0">
                <a:pos x="574" y="126"/>
              </a:cxn>
              <a:cxn ang="0">
                <a:pos x="550" y="205"/>
              </a:cxn>
              <a:cxn ang="0">
                <a:pos x="567" y="245"/>
              </a:cxn>
              <a:cxn ang="0">
                <a:pos x="577" y="329"/>
              </a:cxn>
              <a:cxn ang="0">
                <a:pos x="571" y="377"/>
              </a:cxn>
              <a:cxn ang="0">
                <a:pos x="537" y="456"/>
              </a:cxn>
              <a:cxn ang="0">
                <a:pos x="509" y="493"/>
              </a:cxn>
              <a:cxn ang="0">
                <a:pos x="495" y="581"/>
              </a:cxn>
            </a:cxnLst>
            <a:rect l="0" t="0" r="r" b="b"/>
            <a:pathLst>
              <a:path w="636" h="633">
                <a:moveTo>
                  <a:pt x="135" y="316"/>
                </a:moveTo>
                <a:lnTo>
                  <a:pt x="135" y="325"/>
                </a:lnTo>
                <a:lnTo>
                  <a:pt x="136" y="335"/>
                </a:lnTo>
                <a:lnTo>
                  <a:pt x="137" y="344"/>
                </a:lnTo>
                <a:lnTo>
                  <a:pt x="139" y="354"/>
                </a:lnTo>
                <a:lnTo>
                  <a:pt x="141" y="362"/>
                </a:lnTo>
                <a:lnTo>
                  <a:pt x="143" y="371"/>
                </a:lnTo>
                <a:lnTo>
                  <a:pt x="146" y="379"/>
                </a:lnTo>
                <a:lnTo>
                  <a:pt x="149" y="388"/>
                </a:lnTo>
                <a:lnTo>
                  <a:pt x="151" y="392"/>
                </a:lnTo>
                <a:lnTo>
                  <a:pt x="153" y="396"/>
                </a:lnTo>
                <a:lnTo>
                  <a:pt x="157" y="404"/>
                </a:lnTo>
                <a:lnTo>
                  <a:pt x="161" y="411"/>
                </a:lnTo>
                <a:lnTo>
                  <a:pt x="166" y="419"/>
                </a:lnTo>
                <a:lnTo>
                  <a:pt x="171" y="426"/>
                </a:lnTo>
                <a:lnTo>
                  <a:pt x="177" y="432"/>
                </a:lnTo>
                <a:lnTo>
                  <a:pt x="182" y="439"/>
                </a:lnTo>
                <a:lnTo>
                  <a:pt x="189" y="445"/>
                </a:lnTo>
                <a:lnTo>
                  <a:pt x="196" y="451"/>
                </a:lnTo>
                <a:lnTo>
                  <a:pt x="202" y="457"/>
                </a:lnTo>
                <a:lnTo>
                  <a:pt x="209" y="462"/>
                </a:lnTo>
                <a:lnTo>
                  <a:pt x="216" y="468"/>
                </a:lnTo>
                <a:lnTo>
                  <a:pt x="223" y="472"/>
                </a:lnTo>
                <a:lnTo>
                  <a:pt x="231" y="477"/>
                </a:lnTo>
                <a:lnTo>
                  <a:pt x="247" y="484"/>
                </a:lnTo>
                <a:lnTo>
                  <a:pt x="255" y="487"/>
                </a:lnTo>
                <a:lnTo>
                  <a:pt x="264" y="490"/>
                </a:lnTo>
                <a:lnTo>
                  <a:pt x="272" y="493"/>
                </a:lnTo>
                <a:lnTo>
                  <a:pt x="281" y="495"/>
                </a:lnTo>
                <a:lnTo>
                  <a:pt x="290" y="496"/>
                </a:lnTo>
                <a:lnTo>
                  <a:pt x="299" y="498"/>
                </a:lnTo>
                <a:lnTo>
                  <a:pt x="308" y="498"/>
                </a:lnTo>
                <a:lnTo>
                  <a:pt x="319" y="499"/>
                </a:lnTo>
                <a:lnTo>
                  <a:pt x="328" y="498"/>
                </a:lnTo>
                <a:lnTo>
                  <a:pt x="337" y="498"/>
                </a:lnTo>
                <a:lnTo>
                  <a:pt x="346" y="496"/>
                </a:lnTo>
                <a:lnTo>
                  <a:pt x="355" y="495"/>
                </a:lnTo>
                <a:lnTo>
                  <a:pt x="364" y="493"/>
                </a:lnTo>
                <a:lnTo>
                  <a:pt x="372" y="490"/>
                </a:lnTo>
                <a:lnTo>
                  <a:pt x="381" y="487"/>
                </a:lnTo>
                <a:lnTo>
                  <a:pt x="389" y="484"/>
                </a:lnTo>
                <a:lnTo>
                  <a:pt x="393" y="482"/>
                </a:lnTo>
                <a:lnTo>
                  <a:pt x="397" y="481"/>
                </a:lnTo>
                <a:lnTo>
                  <a:pt x="405" y="477"/>
                </a:lnTo>
                <a:lnTo>
                  <a:pt x="413" y="472"/>
                </a:lnTo>
                <a:lnTo>
                  <a:pt x="420" y="468"/>
                </a:lnTo>
                <a:lnTo>
                  <a:pt x="427" y="462"/>
                </a:lnTo>
                <a:lnTo>
                  <a:pt x="434" y="457"/>
                </a:lnTo>
                <a:lnTo>
                  <a:pt x="442" y="451"/>
                </a:lnTo>
                <a:lnTo>
                  <a:pt x="448" y="445"/>
                </a:lnTo>
                <a:lnTo>
                  <a:pt x="454" y="439"/>
                </a:lnTo>
                <a:lnTo>
                  <a:pt x="460" y="432"/>
                </a:lnTo>
                <a:lnTo>
                  <a:pt x="465" y="426"/>
                </a:lnTo>
                <a:lnTo>
                  <a:pt x="470" y="419"/>
                </a:lnTo>
                <a:lnTo>
                  <a:pt x="475" y="411"/>
                </a:lnTo>
                <a:lnTo>
                  <a:pt x="479" y="404"/>
                </a:lnTo>
                <a:lnTo>
                  <a:pt x="487" y="388"/>
                </a:lnTo>
                <a:lnTo>
                  <a:pt x="490" y="379"/>
                </a:lnTo>
                <a:lnTo>
                  <a:pt x="493" y="371"/>
                </a:lnTo>
                <a:lnTo>
                  <a:pt x="495" y="362"/>
                </a:lnTo>
                <a:lnTo>
                  <a:pt x="497" y="354"/>
                </a:lnTo>
                <a:lnTo>
                  <a:pt x="499" y="344"/>
                </a:lnTo>
                <a:lnTo>
                  <a:pt x="500" y="335"/>
                </a:lnTo>
                <a:lnTo>
                  <a:pt x="501" y="325"/>
                </a:lnTo>
                <a:lnTo>
                  <a:pt x="501" y="316"/>
                </a:lnTo>
                <a:lnTo>
                  <a:pt x="501" y="307"/>
                </a:lnTo>
                <a:lnTo>
                  <a:pt x="500" y="298"/>
                </a:lnTo>
                <a:lnTo>
                  <a:pt x="499" y="288"/>
                </a:lnTo>
                <a:lnTo>
                  <a:pt x="497" y="279"/>
                </a:lnTo>
                <a:lnTo>
                  <a:pt x="495" y="271"/>
                </a:lnTo>
                <a:lnTo>
                  <a:pt x="493" y="262"/>
                </a:lnTo>
                <a:lnTo>
                  <a:pt x="490" y="254"/>
                </a:lnTo>
                <a:lnTo>
                  <a:pt x="487" y="245"/>
                </a:lnTo>
                <a:lnTo>
                  <a:pt x="485" y="241"/>
                </a:lnTo>
                <a:lnTo>
                  <a:pt x="483" y="237"/>
                </a:lnTo>
                <a:lnTo>
                  <a:pt x="479" y="230"/>
                </a:lnTo>
                <a:lnTo>
                  <a:pt x="475" y="222"/>
                </a:lnTo>
                <a:lnTo>
                  <a:pt x="470" y="215"/>
                </a:lnTo>
                <a:lnTo>
                  <a:pt x="465" y="207"/>
                </a:lnTo>
                <a:lnTo>
                  <a:pt x="460" y="201"/>
                </a:lnTo>
                <a:lnTo>
                  <a:pt x="454" y="194"/>
                </a:lnTo>
                <a:lnTo>
                  <a:pt x="448" y="188"/>
                </a:lnTo>
                <a:lnTo>
                  <a:pt x="442" y="182"/>
                </a:lnTo>
                <a:lnTo>
                  <a:pt x="434" y="176"/>
                </a:lnTo>
                <a:lnTo>
                  <a:pt x="427" y="171"/>
                </a:lnTo>
                <a:lnTo>
                  <a:pt x="420" y="166"/>
                </a:lnTo>
                <a:lnTo>
                  <a:pt x="413" y="161"/>
                </a:lnTo>
                <a:lnTo>
                  <a:pt x="405" y="157"/>
                </a:lnTo>
                <a:lnTo>
                  <a:pt x="389" y="148"/>
                </a:lnTo>
                <a:lnTo>
                  <a:pt x="381" y="145"/>
                </a:lnTo>
                <a:lnTo>
                  <a:pt x="372" y="142"/>
                </a:lnTo>
                <a:lnTo>
                  <a:pt x="364" y="139"/>
                </a:lnTo>
                <a:lnTo>
                  <a:pt x="355" y="137"/>
                </a:lnTo>
                <a:lnTo>
                  <a:pt x="346" y="136"/>
                </a:lnTo>
                <a:lnTo>
                  <a:pt x="337" y="135"/>
                </a:lnTo>
                <a:lnTo>
                  <a:pt x="328" y="134"/>
                </a:lnTo>
                <a:lnTo>
                  <a:pt x="319" y="134"/>
                </a:lnTo>
                <a:lnTo>
                  <a:pt x="308" y="134"/>
                </a:lnTo>
                <a:lnTo>
                  <a:pt x="299" y="135"/>
                </a:lnTo>
                <a:lnTo>
                  <a:pt x="290" y="136"/>
                </a:lnTo>
                <a:lnTo>
                  <a:pt x="281" y="137"/>
                </a:lnTo>
                <a:lnTo>
                  <a:pt x="272" y="139"/>
                </a:lnTo>
                <a:lnTo>
                  <a:pt x="264" y="142"/>
                </a:lnTo>
                <a:lnTo>
                  <a:pt x="255" y="145"/>
                </a:lnTo>
                <a:lnTo>
                  <a:pt x="247" y="148"/>
                </a:lnTo>
                <a:lnTo>
                  <a:pt x="243" y="150"/>
                </a:lnTo>
                <a:lnTo>
                  <a:pt x="239" y="153"/>
                </a:lnTo>
                <a:lnTo>
                  <a:pt x="231" y="157"/>
                </a:lnTo>
                <a:lnTo>
                  <a:pt x="223" y="161"/>
                </a:lnTo>
                <a:lnTo>
                  <a:pt x="216" y="166"/>
                </a:lnTo>
                <a:lnTo>
                  <a:pt x="209" y="171"/>
                </a:lnTo>
                <a:lnTo>
                  <a:pt x="202" y="176"/>
                </a:lnTo>
                <a:lnTo>
                  <a:pt x="196" y="182"/>
                </a:lnTo>
                <a:lnTo>
                  <a:pt x="189" y="188"/>
                </a:lnTo>
                <a:lnTo>
                  <a:pt x="182" y="194"/>
                </a:lnTo>
                <a:lnTo>
                  <a:pt x="177" y="201"/>
                </a:lnTo>
                <a:lnTo>
                  <a:pt x="171" y="207"/>
                </a:lnTo>
                <a:lnTo>
                  <a:pt x="166" y="215"/>
                </a:lnTo>
                <a:lnTo>
                  <a:pt x="161" y="222"/>
                </a:lnTo>
                <a:lnTo>
                  <a:pt x="157" y="230"/>
                </a:lnTo>
                <a:lnTo>
                  <a:pt x="149" y="245"/>
                </a:lnTo>
                <a:lnTo>
                  <a:pt x="146" y="254"/>
                </a:lnTo>
                <a:lnTo>
                  <a:pt x="143" y="262"/>
                </a:lnTo>
                <a:lnTo>
                  <a:pt x="141" y="271"/>
                </a:lnTo>
                <a:lnTo>
                  <a:pt x="139" y="279"/>
                </a:lnTo>
                <a:lnTo>
                  <a:pt x="137" y="288"/>
                </a:lnTo>
                <a:lnTo>
                  <a:pt x="136" y="298"/>
                </a:lnTo>
                <a:lnTo>
                  <a:pt x="135" y="307"/>
                </a:lnTo>
                <a:lnTo>
                  <a:pt x="135" y="316"/>
                </a:lnTo>
                <a:close/>
                <a:moveTo>
                  <a:pt x="495" y="581"/>
                </a:moveTo>
                <a:lnTo>
                  <a:pt x="441" y="545"/>
                </a:lnTo>
                <a:lnTo>
                  <a:pt x="429" y="551"/>
                </a:lnTo>
                <a:lnTo>
                  <a:pt x="419" y="556"/>
                </a:lnTo>
                <a:lnTo>
                  <a:pt x="408" y="560"/>
                </a:lnTo>
                <a:lnTo>
                  <a:pt x="396" y="564"/>
                </a:lnTo>
                <a:lnTo>
                  <a:pt x="382" y="628"/>
                </a:lnTo>
                <a:lnTo>
                  <a:pt x="362" y="631"/>
                </a:lnTo>
                <a:lnTo>
                  <a:pt x="342" y="633"/>
                </a:lnTo>
                <a:lnTo>
                  <a:pt x="311" y="575"/>
                </a:lnTo>
                <a:lnTo>
                  <a:pt x="299" y="575"/>
                </a:lnTo>
                <a:lnTo>
                  <a:pt x="287" y="573"/>
                </a:lnTo>
                <a:lnTo>
                  <a:pt x="275" y="572"/>
                </a:lnTo>
                <a:lnTo>
                  <a:pt x="263" y="569"/>
                </a:lnTo>
                <a:lnTo>
                  <a:pt x="219" y="618"/>
                </a:lnTo>
                <a:lnTo>
                  <a:pt x="209" y="615"/>
                </a:lnTo>
                <a:lnTo>
                  <a:pt x="200" y="612"/>
                </a:lnTo>
                <a:lnTo>
                  <a:pt x="181" y="604"/>
                </a:lnTo>
                <a:lnTo>
                  <a:pt x="184" y="536"/>
                </a:lnTo>
                <a:lnTo>
                  <a:pt x="174" y="530"/>
                </a:lnTo>
                <a:lnTo>
                  <a:pt x="164" y="522"/>
                </a:lnTo>
                <a:lnTo>
                  <a:pt x="155" y="515"/>
                </a:lnTo>
                <a:lnTo>
                  <a:pt x="146" y="507"/>
                </a:lnTo>
                <a:lnTo>
                  <a:pt x="80" y="527"/>
                </a:lnTo>
                <a:lnTo>
                  <a:pt x="68" y="513"/>
                </a:lnTo>
                <a:lnTo>
                  <a:pt x="56" y="498"/>
                </a:lnTo>
                <a:lnTo>
                  <a:pt x="94" y="440"/>
                </a:lnTo>
                <a:lnTo>
                  <a:pt x="89" y="429"/>
                </a:lnTo>
                <a:lnTo>
                  <a:pt x="84" y="418"/>
                </a:lnTo>
                <a:lnTo>
                  <a:pt x="79" y="407"/>
                </a:lnTo>
                <a:lnTo>
                  <a:pt x="75" y="395"/>
                </a:lnTo>
                <a:lnTo>
                  <a:pt x="5" y="380"/>
                </a:lnTo>
                <a:lnTo>
                  <a:pt x="2" y="362"/>
                </a:lnTo>
                <a:lnTo>
                  <a:pt x="0" y="343"/>
                </a:lnTo>
                <a:lnTo>
                  <a:pt x="64" y="311"/>
                </a:lnTo>
                <a:lnTo>
                  <a:pt x="65" y="298"/>
                </a:lnTo>
                <a:lnTo>
                  <a:pt x="66" y="286"/>
                </a:lnTo>
                <a:lnTo>
                  <a:pt x="68" y="274"/>
                </a:lnTo>
                <a:lnTo>
                  <a:pt x="70" y="262"/>
                </a:lnTo>
                <a:lnTo>
                  <a:pt x="16" y="213"/>
                </a:lnTo>
                <a:lnTo>
                  <a:pt x="23" y="197"/>
                </a:lnTo>
                <a:lnTo>
                  <a:pt x="30" y="181"/>
                </a:lnTo>
                <a:lnTo>
                  <a:pt x="102" y="184"/>
                </a:lnTo>
                <a:lnTo>
                  <a:pt x="109" y="174"/>
                </a:lnTo>
                <a:lnTo>
                  <a:pt x="116" y="164"/>
                </a:lnTo>
                <a:lnTo>
                  <a:pt x="124" y="154"/>
                </a:lnTo>
                <a:lnTo>
                  <a:pt x="132" y="144"/>
                </a:lnTo>
                <a:lnTo>
                  <a:pt x="111" y="75"/>
                </a:lnTo>
                <a:lnTo>
                  <a:pt x="124" y="64"/>
                </a:lnTo>
                <a:lnTo>
                  <a:pt x="138" y="54"/>
                </a:lnTo>
                <a:lnTo>
                  <a:pt x="200" y="93"/>
                </a:lnTo>
                <a:lnTo>
                  <a:pt x="211" y="87"/>
                </a:lnTo>
                <a:lnTo>
                  <a:pt x="222" y="82"/>
                </a:lnTo>
                <a:lnTo>
                  <a:pt x="234" y="78"/>
                </a:lnTo>
                <a:lnTo>
                  <a:pt x="246" y="74"/>
                </a:lnTo>
                <a:lnTo>
                  <a:pt x="261" y="4"/>
                </a:lnTo>
                <a:lnTo>
                  <a:pt x="270" y="3"/>
                </a:lnTo>
                <a:lnTo>
                  <a:pt x="279" y="1"/>
                </a:lnTo>
                <a:lnTo>
                  <a:pt x="296" y="0"/>
                </a:lnTo>
                <a:lnTo>
                  <a:pt x="330" y="63"/>
                </a:lnTo>
                <a:lnTo>
                  <a:pt x="343" y="64"/>
                </a:lnTo>
                <a:lnTo>
                  <a:pt x="355" y="65"/>
                </a:lnTo>
                <a:lnTo>
                  <a:pt x="367" y="67"/>
                </a:lnTo>
                <a:lnTo>
                  <a:pt x="379" y="69"/>
                </a:lnTo>
                <a:lnTo>
                  <a:pt x="426" y="18"/>
                </a:lnTo>
                <a:lnTo>
                  <a:pt x="435" y="21"/>
                </a:lnTo>
                <a:lnTo>
                  <a:pt x="444" y="25"/>
                </a:lnTo>
                <a:lnTo>
                  <a:pt x="461" y="32"/>
                </a:lnTo>
                <a:lnTo>
                  <a:pt x="458" y="102"/>
                </a:lnTo>
                <a:lnTo>
                  <a:pt x="468" y="109"/>
                </a:lnTo>
                <a:lnTo>
                  <a:pt x="478" y="116"/>
                </a:lnTo>
                <a:lnTo>
                  <a:pt x="487" y="124"/>
                </a:lnTo>
                <a:lnTo>
                  <a:pt x="496" y="132"/>
                </a:lnTo>
                <a:lnTo>
                  <a:pt x="561" y="111"/>
                </a:lnTo>
                <a:lnTo>
                  <a:pt x="574" y="126"/>
                </a:lnTo>
                <a:lnTo>
                  <a:pt x="579" y="134"/>
                </a:lnTo>
                <a:lnTo>
                  <a:pt x="585" y="142"/>
                </a:lnTo>
                <a:lnTo>
                  <a:pt x="547" y="200"/>
                </a:lnTo>
                <a:lnTo>
                  <a:pt x="550" y="205"/>
                </a:lnTo>
                <a:lnTo>
                  <a:pt x="553" y="211"/>
                </a:lnTo>
                <a:lnTo>
                  <a:pt x="558" y="222"/>
                </a:lnTo>
                <a:lnTo>
                  <a:pt x="562" y="233"/>
                </a:lnTo>
                <a:lnTo>
                  <a:pt x="567" y="245"/>
                </a:lnTo>
                <a:lnTo>
                  <a:pt x="631" y="259"/>
                </a:lnTo>
                <a:lnTo>
                  <a:pt x="634" y="278"/>
                </a:lnTo>
                <a:lnTo>
                  <a:pt x="636" y="298"/>
                </a:lnTo>
                <a:lnTo>
                  <a:pt x="577" y="329"/>
                </a:lnTo>
                <a:lnTo>
                  <a:pt x="577" y="341"/>
                </a:lnTo>
                <a:lnTo>
                  <a:pt x="575" y="354"/>
                </a:lnTo>
                <a:lnTo>
                  <a:pt x="574" y="365"/>
                </a:lnTo>
                <a:lnTo>
                  <a:pt x="571" y="377"/>
                </a:lnTo>
                <a:lnTo>
                  <a:pt x="619" y="421"/>
                </a:lnTo>
                <a:lnTo>
                  <a:pt x="612" y="440"/>
                </a:lnTo>
                <a:lnTo>
                  <a:pt x="603" y="458"/>
                </a:lnTo>
                <a:lnTo>
                  <a:pt x="537" y="456"/>
                </a:lnTo>
                <a:lnTo>
                  <a:pt x="531" y="465"/>
                </a:lnTo>
                <a:lnTo>
                  <a:pt x="524" y="475"/>
                </a:lnTo>
                <a:lnTo>
                  <a:pt x="516" y="484"/>
                </a:lnTo>
                <a:lnTo>
                  <a:pt x="509" y="493"/>
                </a:lnTo>
                <a:lnTo>
                  <a:pt x="528" y="555"/>
                </a:lnTo>
                <a:lnTo>
                  <a:pt x="512" y="569"/>
                </a:lnTo>
                <a:lnTo>
                  <a:pt x="504" y="575"/>
                </a:lnTo>
                <a:lnTo>
                  <a:pt x="495" y="581"/>
                </a:lnTo>
                <a:close/>
              </a:path>
            </a:pathLst>
          </a:custGeom>
          <a:solidFill>
            <a:srgbClr val="FF0000"/>
          </a:solidFill>
          <a:ln w="6350">
            <a:solidFill>
              <a:srgbClr val="006699"/>
            </a:solidFill>
            <a:round/>
            <a:headEnd/>
            <a:tailEnd/>
          </a:ln>
          <a:effectLst/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200" b="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HR</a:t>
            </a:r>
            <a:endParaRPr lang="zh-CN" altLang="en-US" sz="1200" b="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Freeform 3"/>
          <p:cNvSpPr>
            <a:spLocks noEditPoints="1"/>
          </p:cNvSpPr>
          <p:nvPr/>
        </p:nvSpPr>
        <p:spPr bwMode="auto">
          <a:xfrm rot="20235900">
            <a:off x="5242959" y="1216588"/>
            <a:ext cx="1050925" cy="1009650"/>
          </a:xfrm>
          <a:custGeom>
            <a:avLst/>
            <a:gdLst/>
            <a:ahLst/>
            <a:cxnLst>
              <a:cxn ang="0">
                <a:pos x="137" y="344"/>
              </a:cxn>
              <a:cxn ang="0">
                <a:pos x="146" y="379"/>
              </a:cxn>
              <a:cxn ang="0">
                <a:pos x="157" y="404"/>
              </a:cxn>
              <a:cxn ang="0">
                <a:pos x="177" y="432"/>
              </a:cxn>
              <a:cxn ang="0">
                <a:pos x="202" y="457"/>
              </a:cxn>
              <a:cxn ang="0">
                <a:pos x="231" y="477"/>
              </a:cxn>
              <a:cxn ang="0">
                <a:pos x="272" y="493"/>
              </a:cxn>
              <a:cxn ang="0">
                <a:pos x="308" y="498"/>
              </a:cxn>
              <a:cxn ang="0">
                <a:pos x="346" y="496"/>
              </a:cxn>
              <a:cxn ang="0">
                <a:pos x="381" y="487"/>
              </a:cxn>
              <a:cxn ang="0">
                <a:pos x="405" y="477"/>
              </a:cxn>
              <a:cxn ang="0">
                <a:pos x="434" y="457"/>
              </a:cxn>
              <a:cxn ang="0">
                <a:pos x="460" y="432"/>
              </a:cxn>
              <a:cxn ang="0">
                <a:pos x="479" y="404"/>
              </a:cxn>
              <a:cxn ang="0">
                <a:pos x="495" y="362"/>
              </a:cxn>
              <a:cxn ang="0">
                <a:pos x="501" y="325"/>
              </a:cxn>
              <a:cxn ang="0">
                <a:pos x="499" y="288"/>
              </a:cxn>
              <a:cxn ang="0">
                <a:pos x="490" y="254"/>
              </a:cxn>
              <a:cxn ang="0">
                <a:pos x="479" y="230"/>
              </a:cxn>
              <a:cxn ang="0">
                <a:pos x="460" y="201"/>
              </a:cxn>
              <a:cxn ang="0">
                <a:pos x="434" y="176"/>
              </a:cxn>
              <a:cxn ang="0">
                <a:pos x="405" y="157"/>
              </a:cxn>
              <a:cxn ang="0">
                <a:pos x="364" y="139"/>
              </a:cxn>
              <a:cxn ang="0">
                <a:pos x="328" y="134"/>
              </a:cxn>
              <a:cxn ang="0">
                <a:pos x="290" y="136"/>
              </a:cxn>
              <a:cxn ang="0">
                <a:pos x="255" y="145"/>
              </a:cxn>
              <a:cxn ang="0">
                <a:pos x="231" y="157"/>
              </a:cxn>
              <a:cxn ang="0">
                <a:pos x="202" y="176"/>
              </a:cxn>
              <a:cxn ang="0">
                <a:pos x="177" y="201"/>
              </a:cxn>
              <a:cxn ang="0">
                <a:pos x="157" y="230"/>
              </a:cxn>
              <a:cxn ang="0">
                <a:pos x="141" y="271"/>
              </a:cxn>
              <a:cxn ang="0">
                <a:pos x="135" y="307"/>
              </a:cxn>
              <a:cxn ang="0">
                <a:pos x="429" y="551"/>
              </a:cxn>
              <a:cxn ang="0">
                <a:pos x="382" y="628"/>
              </a:cxn>
              <a:cxn ang="0">
                <a:pos x="299" y="575"/>
              </a:cxn>
              <a:cxn ang="0">
                <a:pos x="219" y="618"/>
              </a:cxn>
              <a:cxn ang="0">
                <a:pos x="184" y="536"/>
              </a:cxn>
              <a:cxn ang="0">
                <a:pos x="146" y="507"/>
              </a:cxn>
              <a:cxn ang="0">
                <a:pos x="94" y="440"/>
              </a:cxn>
              <a:cxn ang="0">
                <a:pos x="75" y="395"/>
              </a:cxn>
              <a:cxn ang="0">
                <a:pos x="64" y="311"/>
              </a:cxn>
              <a:cxn ang="0">
                <a:pos x="70" y="262"/>
              </a:cxn>
              <a:cxn ang="0">
                <a:pos x="102" y="184"/>
              </a:cxn>
              <a:cxn ang="0">
                <a:pos x="132" y="144"/>
              </a:cxn>
              <a:cxn ang="0">
                <a:pos x="200" y="93"/>
              </a:cxn>
              <a:cxn ang="0">
                <a:pos x="246" y="74"/>
              </a:cxn>
              <a:cxn ang="0">
                <a:pos x="296" y="0"/>
              </a:cxn>
              <a:cxn ang="0">
                <a:pos x="367" y="67"/>
              </a:cxn>
              <a:cxn ang="0">
                <a:pos x="444" y="25"/>
              </a:cxn>
              <a:cxn ang="0">
                <a:pos x="478" y="116"/>
              </a:cxn>
              <a:cxn ang="0">
                <a:pos x="574" y="126"/>
              </a:cxn>
              <a:cxn ang="0">
                <a:pos x="550" y="205"/>
              </a:cxn>
              <a:cxn ang="0">
                <a:pos x="567" y="245"/>
              </a:cxn>
              <a:cxn ang="0">
                <a:pos x="577" y="329"/>
              </a:cxn>
              <a:cxn ang="0">
                <a:pos x="571" y="377"/>
              </a:cxn>
              <a:cxn ang="0">
                <a:pos x="537" y="456"/>
              </a:cxn>
              <a:cxn ang="0">
                <a:pos x="509" y="493"/>
              </a:cxn>
              <a:cxn ang="0">
                <a:pos x="495" y="581"/>
              </a:cxn>
            </a:cxnLst>
            <a:rect l="0" t="0" r="r" b="b"/>
            <a:pathLst>
              <a:path w="636" h="633">
                <a:moveTo>
                  <a:pt x="135" y="316"/>
                </a:moveTo>
                <a:lnTo>
                  <a:pt x="135" y="325"/>
                </a:lnTo>
                <a:lnTo>
                  <a:pt x="136" y="335"/>
                </a:lnTo>
                <a:lnTo>
                  <a:pt x="137" y="344"/>
                </a:lnTo>
                <a:lnTo>
                  <a:pt x="139" y="354"/>
                </a:lnTo>
                <a:lnTo>
                  <a:pt x="141" y="362"/>
                </a:lnTo>
                <a:lnTo>
                  <a:pt x="143" y="371"/>
                </a:lnTo>
                <a:lnTo>
                  <a:pt x="146" y="379"/>
                </a:lnTo>
                <a:lnTo>
                  <a:pt x="149" y="388"/>
                </a:lnTo>
                <a:lnTo>
                  <a:pt x="151" y="392"/>
                </a:lnTo>
                <a:lnTo>
                  <a:pt x="153" y="396"/>
                </a:lnTo>
                <a:lnTo>
                  <a:pt x="157" y="404"/>
                </a:lnTo>
                <a:lnTo>
                  <a:pt x="161" y="411"/>
                </a:lnTo>
                <a:lnTo>
                  <a:pt x="166" y="419"/>
                </a:lnTo>
                <a:lnTo>
                  <a:pt x="171" y="426"/>
                </a:lnTo>
                <a:lnTo>
                  <a:pt x="177" y="432"/>
                </a:lnTo>
                <a:lnTo>
                  <a:pt x="182" y="439"/>
                </a:lnTo>
                <a:lnTo>
                  <a:pt x="189" y="445"/>
                </a:lnTo>
                <a:lnTo>
                  <a:pt x="196" y="451"/>
                </a:lnTo>
                <a:lnTo>
                  <a:pt x="202" y="457"/>
                </a:lnTo>
                <a:lnTo>
                  <a:pt x="209" y="462"/>
                </a:lnTo>
                <a:lnTo>
                  <a:pt x="216" y="468"/>
                </a:lnTo>
                <a:lnTo>
                  <a:pt x="223" y="472"/>
                </a:lnTo>
                <a:lnTo>
                  <a:pt x="231" y="477"/>
                </a:lnTo>
                <a:lnTo>
                  <a:pt x="247" y="484"/>
                </a:lnTo>
                <a:lnTo>
                  <a:pt x="255" y="487"/>
                </a:lnTo>
                <a:lnTo>
                  <a:pt x="264" y="490"/>
                </a:lnTo>
                <a:lnTo>
                  <a:pt x="272" y="493"/>
                </a:lnTo>
                <a:lnTo>
                  <a:pt x="281" y="495"/>
                </a:lnTo>
                <a:lnTo>
                  <a:pt x="290" y="496"/>
                </a:lnTo>
                <a:lnTo>
                  <a:pt x="299" y="498"/>
                </a:lnTo>
                <a:lnTo>
                  <a:pt x="308" y="498"/>
                </a:lnTo>
                <a:lnTo>
                  <a:pt x="319" y="499"/>
                </a:lnTo>
                <a:lnTo>
                  <a:pt x="328" y="498"/>
                </a:lnTo>
                <a:lnTo>
                  <a:pt x="337" y="498"/>
                </a:lnTo>
                <a:lnTo>
                  <a:pt x="346" y="496"/>
                </a:lnTo>
                <a:lnTo>
                  <a:pt x="355" y="495"/>
                </a:lnTo>
                <a:lnTo>
                  <a:pt x="364" y="493"/>
                </a:lnTo>
                <a:lnTo>
                  <a:pt x="372" y="490"/>
                </a:lnTo>
                <a:lnTo>
                  <a:pt x="381" y="487"/>
                </a:lnTo>
                <a:lnTo>
                  <a:pt x="389" y="484"/>
                </a:lnTo>
                <a:lnTo>
                  <a:pt x="393" y="482"/>
                </a:lnTo>
                <a:lnTo>
                  <a:pt x="397" y="481"/>
                </a:lnTo>
                <a:lnTo>
                  <a:pt x="405" y="477"/>
                </a:lnTo>
                <a:lnTo>
                  <a:pt x="413" y="472"/>
                </a:lnTo>
                <a:lnTo>
                  <a:pt x="420" y="468"/>
                </a:lnTo>
                <a:lnTo>
                  <a:pt x="427" y="462"/>
                </a:lnTo>
                <a:lnTo>
                  <a:pt x="434" y="457"/>
                </a:lnTo>
                <a:lnTo>
                  <a:pt x="442" y="451"/>
                </a:lnTo>
                <a:lnTo>
                  <a:pt x="448" y="445"/>
                </a:lnTo>
                <a:lnTo>
                  <a:pt x="454" y="439"/>
                </a:lnTo>
                <a:lnTo>
                  <a:pt x="460" y="432"/>
                </a:lnTo>
                <a:lnTo>
                  <a:pt x="465" y="426"/>
                </a:lnTo>
                <a:lnTo>
                  <a:pt x="470" y="419"/>
                </a:lnTo>
                <a:lnTo>
                  <a:pt x="475" y="411"/>
                </a:lnTo>
                <a:lnTo>
                  <a:pt x="479" y="404"/>
                </a:lnTo>
                <a:lnTo>
                  <a:pt x="487" y="388"/>
                </a:lnTo>
                <a:lnTo>
                  <a:pt x="490" y="379"/>
                </a:lnTo>
                <a:lnTo>
                  <a:pt x="493" y="371"/>
                </a:lnTo>
                <a:lnTo>
                  <a:pt x="495" y="362"/>
                </a:lnTo>
                <a:lnTo>
                  <a:pt x="497" y="354"/>
                </a:lnTo>
                <a:lnTo>
                  <a:pt x="499" y="344"/>
                </a:lnTo>
                <a:lnTo>
                  <a:pt x="500" y="335"/>
                </a:lnTo>
                <a:lnTo>
                  <a:pt x="501" y="325"/>
                </a:lnTo>
                <a:lnTo>
                  <a:pt x="501" y="316"/>
                </a:lnTo>
                <a:lnTo>
                  <a:pt x="501" y="307"/>
                </a:lnTo>
                <a:lnTo>
                  <a:pt x="500" y="298"/>
                </a:lnTo>
                <a:lnTo>
                  <a:pt x="499" y="288"/>
                </a:lnTo>
                <a:lnTo>
                  <a:pt x="497" y="279"/>
                </a:lnTo>
                <a:lnTo>
                  <a:pt x="495" y="271"/>
                </a:lnTo>
                <a:lnTo>
                  <a:pt x="493" y="262"/>
                </a:lnTo>
                <a:lnTo>
                  <a:pt x="490" y="254"/>
                </a:lnTo>
                <a:lnTo>
                  <a:pt x="487" y="245"/>
                </a:lnTo>
                <a:lnTo>
                  <a:pt x="485" y="241"/>
                </a:lnTo>
                <a:lnTo>
                  <a:pt x="483" y="237"/>
                </a:lnTo>
                <a:lnTo>
                  <a:pt x="479" y="230"/>
                </a:lnTo>
                <a:lnTo>
                  <a:pt x="475" y="222"/>
                </a:lnTo>
                <a:lnTo>
                  <a:pt x="470" y="215"/>
                </a:lnTo>
                <a:lnTo>
                  <a:pt x="465" y="207"/>
                </a:lnTo>
                <a:lnTo>
                  <a:pt x="460" y="201"/>
                </a:lnTo>
                <a:lnTo>
                  <a:pt x="454" y="194"/>
                </a:lnTo>
                <a:lnTo>
                  <a:pt x="448" y="188"/>
                </a:lnTo>
                <a:lnTo>
                  <a:pt x="442" y="182"/>
                </a:lnTo>
                <a:lnTo>
                  <a:pt x="434" y="176"/>
                </a:lnTo>
                <a:lnTo>
                  <a:pt x="427" y="171"/>
                </a:lnTo>
                <a:lnTo>
                  <a:pt x="420" y="166"/>
                </a:lnTo>
                <a:lnTo>
                  <a:pt x="413" y="161"/>
                </a:lnTo>
                <a:lnTo>
                  <a:pt x="405" y="157"/>
                </a:lnTo>
                <a:lnTo>
                  <a:pt x="389" y="148"/>
                </a:lnTo>
                <a:lnTo>
                  <a:pt x="381" y="145"/>
                </a:lnTo>
                <a:lnTo>
                  <a:pt x="372" y="142"/>
                </a:lnTo>
                <a:lnTo>
                  <a:pt x="364" y="139"/>
                </a:lnTo>
                <a:lnTo>
                  <a:pt x="355" y="137"/>
                </a:lnTo>
                <a:lnTo>
                  <a:pt x="346" y="136"/>
                </a:lnTo>
                <a:lnTo>
                  <a:pt x="337" y="135"/>
                </a:lnTo>
                <a:lnTo>
                  <a:pt x="328" y="134"/>
                </a:lnTo>
                <a:lnTo>
                  <a:pt x="319" y="134"/>
                </a:lnTo>
                <a:lnTo>
                  <a:pt x="308" y="134"/>
                </a:lnTo>
                <a:lnTo>
                  <a:pt x="299" y="135"/>
                </a:lnTo>
                <a:lnTo>
                  <a:pt x="290" y="136"/>
                </a:lnTo>
                <a:lnTo>
                  <a:pt x="281" y="137"/>
                </a:lnTo>
                <a:lnTo>
                  <a:pt x="272" y="139"/>
                </a:lnTo>
                <a:lnTo>
                  <a:pt x="264" y="142"/>
                </a:lnTo>
                <a:lnTo>
                  <a:pt x="255" y="145"/>
                </a:lnTo>
                <a:lnTo>
                  <a:pt x="247" y="148"/>
                </a:lnTo>
                <a:lnTo>
                  <a:pt x="243" y="150"/>
                </a:lnTo>
                <a:lnTo>
                  <a:pt x="239" y="153"/>
                </a:lnTo>
                <a:lnTo>
                  <a:pt x="231" y="157"/>
                </a:lnTo>
                <a:lnTo>
                  <a:pt x="223" y="161"/>
                </a:lnTo>
                <a:lnTo>
                  <a:pt x="216" y="166"/>
                </a:lnTo>
                <a:lnTo>
                  <a:pt x="209" y="171"/>
                </a:lnTo>
                <a:lnTo>
                  <a:pt x="202" y="176"/>
                </a:lnTo>
                <a:lnTo>
                  <a:pt x="196" y="182"/>
                </a:lnTo>
                <a:lnTo>
                  <a:pt x="189" y="188"/>
                </a:lnTo>
                <a:lnTo>
                  <a:pt x="182" y="194"/>
                </a:lnTo>
                <a:lnTo>
                  <a:pt x="177" y="201"/>
                </a:lnTo>
                <a:lnTo>
                  <a:pt x="171" y="207"/>
                </a:lnTo>
                <a:lnTo>
                  <a:pt x="166" y="215"/>
                </a:lnTo>
                <a:lnTo>
                  <a:pt x="161" y="222"/>
                </a:lnTo>
                <a:lnTo>
                  <a:pt x="157" y="230"/>
                </a:lnTo>
                <a:lnTo>
                  <a:pt x="149" y="245"/>
                </a:lnTo>
                <a:lnTo>
                  <a:pt x="146" y="254"/>
                </a:lnTo>
                <a:lnTo>
                  <a:pt x="143" y="262"/>
                </a:lnTo>
                <a:lnTo>
                  <a:pt x="141" y="271"/>
                </a:lnTo>
                <a:lnTo>
                  <a:pt x="139" y="279"/>
                </a:lnTo>
                <a:lnTo>
                  <a:pt x="137" y="288"/>
                </a:lnTo>
                <a:lnTo>
                  <a:pt x="136" y="298"/>
                </a:lnTo>
                <a:lnTo>
                  <a:pt x="135" y="307"/>
                </a:lnTo>
                <a:lnTo>
                  <a:pt x="135" y="316"/>
                </a:lnTo>
                <a:close/>
                <a:moveTo>
                  <a:pt x="495" y="581"/>
                </a:moveTo>
                <a:lnTo>
                  <a:pt x="441" y="545"/>
                </a:lnTo>
                <a:lnTo>
                  <a:pt x="429" y="551"/>
                </a:lnTo>
                <a:lnTo>
                  <a:pt x="419" y="556"/>
                </a:lnTo>
                <a:lnTo>
                  <a:pt x="408" y="560"/>
                </a:lnTo>
                <a:lnTo>
                  <a:pt x="396" y="564"/>
                </a:lnTo>
                <a:lnTo>
                  <a:pt x="382" y="628"/>
                </a:lnTo>
                <a:lnTo>
                  <a:pt x="362" y="631"/>
                </a:lnTo>
                <a:lnTo>
                  <a:pt x="342" y="633"/>
                </a:lnTo>
                <a:lnTo>
                  <a:pt x="311" y="575"/>
                </a:lnTo>
                <a:lnTo>
                  <a:pt x="299" y="575"/>
                </a:lnTo>
                <a:lnTo>
                  <a:pt x="287" y="573"/>
                </a:lnTo>
                <a:lnTo>
                  <a:pt x="275" y="572"/>
                </a:lnTo>
                <a:lnTo>
                  <a:pt x="263" y="569"/>
                </a:lnTo>
                <a:lnTo>
                  <a:pt x="219" y="618"/>
                </a:lnTo>
                <a:lnTo>
                  <a:pt x="209" y="615"/>
                </a:lnTo>
                <a:lnTo>
                  <a:pt x="200" y="612"/>
                </a:lnTo>
                <a:lnTo>
                  <a:pt x="181" y="604"/>
                </a:lnTo>
                <a:lnTo>
                  <a:pt x="184" y="536"/>
                </a:lnTo>
                <a:lnTo>
                  <a:pt x="174" y="530"/>
                </a:lnTo>
                <a:lnTo>
                  <a:pt x="164" y="522"/>
                </a:lnTo>
                <a:lnTo>
                  <a:pt x="155" y="515"/>
                </a:lnTo>
                <a:lnTo>
                  <a:pt x="146" y="507"/>
                </a:lnTo>
                <a:lnTo>
                  <a:pt x="80" y="527"/>
                </a:lnTo>
                <a:lnTo>
                  <a:pt x="68" y="513"/>
                </a:lnTo>
                <a:lnTo>
                  <a:pt x="56" y="498"/>
                </a:lnTo>
                <a:lnTo>
                  <a:pt x="94" y="440"/>
                </a:lnTo>
                <a:lnTo>
                  <a:pt x="89" y="429"/>
                </a:lnTo>
                <a:lnTo>
                  <a:pt x="84" y="418"/>
                </a:lnTo>
                <a:lnTo>
                  <a:pt x="79" y="407"/>
                </a:lnTo>
                <a:lnTo>
                  <a:pt x="75" y="395"/>
                </a:lnTo>
                <a:lnTo>
                  <a:pt x="5" y="380"/>
                </a:lnTo>
                <a:lnTo>
                  <a:pt x="2" y="362"/>
                </a:lnTo>
                <a:lnTo>
                  <a:pt x="0" y="343"/>
                </a:lnTo>
                <a:lnTo>
                  <a:pt x="64" y="311"/>
                </a:lnTo>
                <a:lnTo>
                  <a:pt x="65" y="298"/>
                </a:lnTo>
                <a:lnTo>
                  <a:pt x="66" y="286"/>
                </a:lnTo>
                <a:lnTo>
                  <a:pt x="68" y="274"/>
                </a:lnTo>
                <a:lnTo>
                  <a:pt x="70" y="262"/>
                </a:lnTo>
                <a:lnTo>
                  <a:pt x="16" y="213"/>
                </a:lnTo>
                <a:lnTo>
                  <a:pt x="23" y="197"/>
                </a:lnTo>
                <a:lnTo>
                  <a:pt x="30" y="181"/>
                </a:lnTo>
                <a:lnTo>
                  <a:pt x="102" y="184"/>
                </a:lnTo>
                <a:lnTo>
                  <a:pt x="109" y="174"/>
                </a:lnTo>
                <a:lnTo>
                  <a:pt x="116" y="164"/>
                </a:lnTo>
                <a:lnTo>
                  <a:pt x="124" y="154"/>
                </a:lnTo>
                <a:lnTo>
                  <a:pt x="132" y="144"/>
                </a:lnTo>
                <a:lnTo>
                  <a:pt x="111" y="75"/>
                </a:lnTo>
                <a:lnTo>
                  <a:pt x="124" y="64"/>
                </a:lnTo>
                <a:lnTo>
                  <a:pt x="138" y="54"/>
                </a:lnTo>
                <a:lnTo>
                  <a:pt x="200" y="93"/>
                </a:lnTo>
                <a:lnTo>
                  <a:pt x="211" y="87"/>
                </a:lnTo>
                <a:lnTo>
                  <a:pt x="222" y="82"/>
                </a:lnTo>
                <a:lnTo>
                  <a:pt x="234" y="78"/>
                </a:lnTo>
                <a:lnTo>
                  <a:pt x="246" y="74"/>
                </a:lnTo>
                <a:lnTo>
                  <a:pt x="261" y="4"/>
                </a:lnTo>
                <a:lnTo>
                  <a:pt x="270" y="3"/>
                </a:lnTo>
                <a:lnTo>
                  <a:pt x="279" y="1"/>
                </a:lnTo>
                <a:lnTo>
                  <a:pt x="296" y="0"/>
                </a:lnTo>
                <a:lnTo>
                  <a:pt x="330" y="63"/>
                </a:lnTo>
                <a:lnTo>
                  <a:pt x="343" y="64"/>
                </a:lnTo>
                <a:lnTo>
                  <a:pt x="355" y="65"/>
                </a:lnTo>
                <a:lnTo>
                  <a:pt x="367" y="67"/>
                </a:lnTo>
                <a:lnTo>
                  <a:pt x="379" y="69"/>
                </a:lnTo>
                <a:lnTo>
                  <a:pt x="426" y="18"/>
                </a:lnTo>
                <a:lnTo>
                  <a:pt x="435" y="21"/>
                </a:lnTo>
                <a:lnTo>
                  <a:pt x="444" y="25"/>
                </a:lnTo>
                <a:lnTo>
                  <a:pt x="461" y="32"/>
                </a:lnTo>
                <a:lnTo>
                  <a:pt x="458" y="102"/>
                </a:lnTo>
                <a:lnTo>
                  <a:pt x="468" y="109"/>
                </a:lnTo>
                <a:lnTo>
                  <a:pt x="478" y="116"/>
                </a:lnTo>
                <a:lnTo>
                  <a:pt x="487" y="124"/>
                </a:lnTo>
                <a:lnTo>
                  <a:pt x="496" y="132"/>
                </a:lnTo>
                <a:lnTo>
                  <a:pt x="561" y="111"/>
                </a:lnTo>
                <a:lnTo>
                  <a:pt x="574" y="126"/>
                </a:lnTo>
                <a:lnTo>
                  <a:pt x="579" y="134"/>
                </a:lnTo>
                <a:lnTo>
                  <a:pt x="585" y="142"/>
                </a:lnTo>
                <a:lnTo>
                  <a:pt x="547" y="200"/>
                </a:lnTo>
                <a:lnTo>
                  <a:pt x="550" y="205"/>
                </a:lnTo>
                <a:lnTo>
                  <a:pt x="553" y="211"/>
                </a:lnTo>
                <a:lnTo>
                  <a:pt x="558" y="222"/>
                </a:lnTo>
                <a:lnTo>
                  <a:pt x="562" y="233"/>
                </a:lnTo>
                <a:lnTo>
                  <a:pt x="567" y="245"/>
                </a:lnTo>
                <a:lnTo>
                  <a:pt x="631" y="259"/>
                </a:lnTo>
                <a:lnTo>
                  <a:pt x="634" y="278"/>
                </a:lnTo>
                <a:lnTo>
                  <a:pt x="636" y="298"/>
                </a:lnTo>
                <a:lnTo>
                  <a:pt x="577" y="329"/>
                </a:lnTo>
                <a:lnTo>
                  <a:pt x="577" y="341"/>
                </a:lnTo>
                <a:lnTo>
                  <a:pt x="575" y="354"/>
                </a:lnTo>
                <a:lnTo>
                  <a:pt x="574" y="365"/>
                </a:lnTo>
                <a:lnTo>
                  <a:pt x="571" y="377"/>
                </a:lnTo>
                <a:lnTo>
                  <a:pt x="619" y="421"/>
                </a:lnTo>
                <a:lnTo>
                  <a:pt x="612" y="440"/>
                </a:lnTo>
                <a:lnTo>
                  <a:pt x="603" y="458"/>
                </a:lnTo>
                <a:lnTo>
                  <a:pt x="537" y="456"/>
                </a:lnTo>
                <a:lnTo>
                  <a:pt x="531" y="465"/>
                </a:lnTo>
                <a:lnTo>
                  <a:pt x="524" y="475"/>
                </a:lnTo>
                <a:lnTo>
                  <a:pt x="516" y="484"/>
                </a:lnTo>
                <a:lnTo>
                  <a:pt x="509" y="493"/>
                </a:lnTo>
                <a:lnTo>
                  <a:pt x="528" y="555"/>
                </a:lnTo>
                <a:lnTo>
                  <a:pt x="512" y="569"/>
                </a:lnTo>
                <a:lnTo>
                  <a:pt x="504" y="575"/>
                </a:lnTo>
                <a:lnTo>
                  <a:pt x="495" y="581"/>
                </a:lnTo>
                <a:close/>
              </a:path>
            </a:pathLst>
          </a:custGeom>
          <a:solidFill>
            <a:srgbClr val="006699">
              <a:lumMod val="75000"/>
            </a:srgbClr>
          </a:solidFill>
          <a:ln w="6350">
            <a:solidFill>
              <a:srgbClr val="006699"/>
            </a:solidFill>
            <a:round/>
            <a:headEnd/>
            <a:tailEnd/>
          </a:ln>
          <a:effectLst/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1200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网上</a:t>
            </a:r>
          </a:p>
          <a:p>
            <a:pPr algn="ctr">
              <a:defRPr/>
            </a:pPr>
            <a:r>
              <a:rPr lang="zh-CN" altLang="en-US" sz="1200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理赔</a:t>
            </a:r>
          </a:p>
        </p:txBody>
      </p:sp>
      <p:sp>
        <p:nvSpPr>
          <p:cNvPr id="11" name="Freeform 4"/>
          <p:cNvSpPr>
            <a:spLocks noEditPoints="1"/>
          </p:cNvSpPr>
          <p:nvPr/>
        </p:nvSpPr>
        <p:spPr bwMode="auto">
          <a:xfrm>
            <a:off x="5874287" y="2989248"/>
            <a:ext cx="1960563" cy="2057400"/>
          </a:xfrm>
          <a:custGeom>
            <a:avLst/>
            <a:gdLst/>
            <a:ahLst/>
            <a:cxnLst>
              <a:cxn ang="0">
                <a:pos x="191" y="580"/>
              </a:cxn>
              <a:cxn ang="0">
                <a:pos x="208" y="646"/>
              </a:cxn>
              <a:cxn ang="0">
                <a:pos x="228" y="690"/>
              </a:cxn>
              <a:cxn ang="0">
                <a:pos x="274" y="757"/>
              </a:cxn>
              <a:cxn ang="0">
                <a:pos x="323" y="800"/>
              </a:cxn>
              <a:cxn ang="0">
                <a:pos x="393" y="841"/>
              </a:cxn>
              <a:cxn ang="0">
                <a:pos x="440" y="857"/>
              </a:cxn>
              <a:cxn ang="0">
                <a:pos x="508" y="867"/>
              </a:cxn>
              <a:cxn ang="0">
                <a:pos x="576" y="864"/>
              </a:cxn>
              <a:cxn ang="0">
                <a:pos x="641" y="847"/>
              </a:cxn>
              <a:cxn ang="0">
                <a:pos x="686" y="827"/>
              </a:cxn>
              <a:cxn ang="0">
                <a:pos x="753" y="780"/>
              </a:cxn>
              <a:cxn ang="0">
                <a:pos x="796" y="732"/>
              </a:cxn>
              <a:cxn ang="0">
                <a:pos x="836" y="661"/>
              </a:cxn>
              <a:cxn ang="0">
                <a:pos x="852" y="613"/>
              </a:cxn>
              <a:cxn ang="0">
                <a:pos x="862" y="545"/>
              </a:cxn>
              <a:cxn ang="0">
                <a:pos x="859" y="477"/>
              </a:cxn>
              <a:cxn ang="0">
                <a:pos x="842" y="412"/>
              </a:cxn>
              <a:cxn ang="0">
                <a:pos x="822" y="366"/>
              </a:cxn>
              <a:cxn ang="0">
                <a:pos x="776" y="300"/>
              </a:cxn>
              <a:cxn ang="0">
                <a:pos x="727" y="256"/>
              </a:cxn>
              <a:cxn ang="0">
                <a:pos x="657" y="216"/>
              </a:cxn>
              <a:cxn ang="0">
                <a:pos x="610" y="199"/>
              </a:cxn>
              <a:cxn ang="0">
                <a:pos x="542" y="189"/>
              </a:cxn>
              <a:cxn ang="0">
                <a:pos x="474" y="192"/>
              </a:cxn>
              <a:cxn ang="0">
                <a:pos x="409" y="209"/>
              </a:cxn>
              <a:cxn ang="0">
                <a:pos x="364" y="230"/>
              </a:cxn>
              <a:cxn ang="0">
                <a:pos x="298" y="276"/>
              </a:cxn>
              <a:cxn ang="0">
                <a:pos x="254" y="325"/>
              </a:cxn>
              <a:cxn ang="0">
                <a:pos x="214" y="396"/>
              </a:cxn>
              <a:cxn ang="0">
                <a:pos x="198" y="443"/>
              </a:cxn>
              <a:cxn ang="0">
                <a:pos x="188" y="511"/>
              </a:cxn>
              <a:cxn ang="0">
                <a:pos x="780" y="923"/>
              </a:cxn>
              <a:cxn ang="0">
                <a:pos x="670" y="975"/>
              </a:cxn>
              <a:cxn ang="0">
                <a:pos x="550" y="998"/>
              </a:cxn>
              <a:cxn ang="0">
                <a:pos x="425" y="1051"/>
              </a:cxn>
              <a:cxn ang="0">
                <a:pos x="300" y="1011"/>
              </a:cxn>
              <a:cxn ang="0">
                <a:pos x="240" y="902"/>
              </a:cxn>
              <a:cxn ang="0">
                <a:pos x="162" y="825"/>
              </a:cxn>
              <a:cxn ang="0">
                <a:pos x="45" y="755"/>
              </a:cxn>
              <a:cxn ang="0">
                <a:pos x="5" y="628"/>
              </a:cxn>
              <a:cxn ang="0">
                <a:pos x="0" y="461"/>
              </a:cxn>
              <a:cxn ang="0">
                <a:pos x="84" y="371"/>
              </a:cxn>
              <a:cxn ang="0">
                <a:pos x="132" y="272"/>
              </a:cxn>
              <a:cxn ang="0">
                <a:pos x="151" y="152"/>
              </a:cxn>
              <a:cxn ang="0">
                <a:pos x="269" y="62"/>
              </a:cxn>
              <a:cxn ang="0">
                <a:pos x="392" y="77"/>
              </a:cxn>
              <a:cxn ang="0">
                <a:pos x="525" y="58"/>
              </a:cxn>
              <a:cxn ang="0">
                <a:pos x="646" y="74"/>
              </a:cxn>
              <a:cxn ang="0">
                <a:pos x="766" y="54"/>
              </a:cxn>
              <a:cxn ang="0">
                <a:pos x="820" y="163"/>
              </a:cxn>
              <a:cxn ang="0">
                <a:pos x="904" y="252"/>
              </a:cxn>
              <a:cxn ang="0">
                <a:pos x="962" y="359"/>
              </a:cxn>
              <a:cxn ang="0">
                <a:pos x="1052" y="461"/>
              </a:cxn>
              <a:cxn ang="0">
                <a:pos x="1049" y="611"/>
              </a:cxn>
              <a:cxn ang="0">
                <a:pos x="962" y="697"/>
              </a:cxn>
              <a:cxn ang="0">
                <a:pos x="904" y="804"/>
              </a:cxn>
              <a:cxn ang="0">
                <a:pos x="887" y="917"/>
              </a:cxn>
            </a:cxnLst>
            <a:rect l="0" t="0" r="r" b="b"/>
            <a:pathLst>
              <a:path w="1052" h="1057">
                <a:moveTo>
                  <a:pt x="187" y="528"/>
                </a:moveTo>
                <a:lnTo>
                  <a:pt x="188" y="545"/>
                </a:lnTo>
                <a:lnTo>
                  <a:pt x="189" y="563"/>
                </a:lnTo>
                <a:lnTo>
                  <a:pt x="190" y="572"/>
                </a:lnTo>
                <a:lnTo>
                  <a:pt x="191" y="580"/>
                </a:lnTo>
                <a:lnTo>
                  <a:pt x="194" y="597"/>
                </a:lnTo>
                <a:lnTo>
                  <a:pt x="196" y="605"/>
                </a:lnTo>
                <a:lnTo>
                  <a:pt x="198" y="613"/>
                </a:lnTo>
                <a:lnTo>
                  <a:pt x="202" y="629"/>
                </a:lnTo>
                <a:lnTo>
                  <a:pt x="208" y="646"/>
                </a:lnTo>
                <a:lnTo>
                  <a:pt x="214" y="661"/>
                </a:lnTo>
                <a:lnTo>
                  <a:pt x="217" y="668"/>
                </a:lnTo>
                <a:lnTo>
                  <a:pt x="220" y="676"/>
                </a:lnTo>
                <a:lnTo>
                  <a:pt x="224" y="683"/>
                </a:lnTo>
                <a:lnTo>
                  <a:pt x="228" y="690"/>
                </a:lnTo>
                <a:lnTo>
                  <a:pt x="236" y="704"/>
                </a:lnTo>
                <a:lnTo>
                  <a:pt x="245" y="718"/>
                </a:lnTo>
                <a:lnTo>
                  <a:pt x="254" y="732"/>
                </a:lnTo>
                <a:lnTo>
                  <a:pt x="264" y="745"/>
                </a:lnTo>
                <a:lnTo>
                  <a:pt x="274" y="757"/>
                </a:lnTo>
                <a:lnTo>
                  <a:pt x="286" y="768"/>
                </a:lnTo>
                <a:lnTo>
                  <a:pt x="298" y="780"/>
                </a:lnTo>
                <a:lnTo>
                  <a:pt x="304" y="785"/>
                </a:lnTo>
                <a:lnTo>
                  <a:pt x="310" y="790"/>
                </a:lnTo>
                <a:lnTo>
                  <a:pt x="323" y="800"/>
                </a:lnTo>
                <a:lnTo>
                  <a:pt x="336" y="809"/>
                </a:lnTo>
                <a:lnTo>
                  <a:pt x="350" y="819"/>
                </a:lnTo>
                <a:lnTo>
                  <a:pt x="364" y="827"/>
                </a:lnTo>
                <a:lnTo>
                  <a:pt x="378" y="835"/>
                </a:lnTo>
                <a:lnTo>
                  <a:pt x="393" y="841"/>
                </a:lnTo>
                <a:lnTo>
                  <a:pt x="401" y="845"/>
                </a:lnTo>
                <a:lnTo>
                  <a:pt x="409" y="847"/>
                </a:lnTo>
                <a:lnTo>
                  <a:pt x="424" y="853"/>
                </a:lnTo>
                <a:lnTo>
                  <a:pt x="432" y="855"/>
                </a:lnTo>
                <a:lnTo>
                  <a:pt x="440" y="857"/>
                </a:lnTo>
                <a:lnTo>
                  <a:pt x="449" y="859"/>
                </a:lnTo>
                <a:lnTo>
                  <a:pt x="457" y="861"/>
                </a:lnTo>
                <a:lnTo>
                  <a:pt x="474" y="864"/>
                </a:lnTo>
                <a:lnTo>
                  <a:pt x="491" y="866"/>
                </a:lnTo>
                <a:lnTo>
                  <a:pt x="508" y="867"/>
                </a:lnTo>
                <a:lnTo>
                  <a:pt x="525" y="868"/>
                </a:lnTo>
                <a:lnTo>
                  <a:pt x="542" y="867"/>
                </a:lnTo>
                <a:lnTo>
                  <a:pt x="559" y="866"/>
                </a:lnTo>
                <a:lnTo>
                  <a:pt x="568" y="865"/>
                </a:lnTo>
                <a:lnTo>
                  <a:pt x="576" y="864"/>
                </a:lnTo>
                <a:lnTo>
                  <a:pt x="593" y="861"/>
                </a:lnTo>
                <a:lnTo>
                  <a:pt x="602" y="859"/>
                </a:lnTo>
                <a:lnTo>
                  <a:pt x="610" y="857"/>
                </a:lnTo>
                <a:lnTo>
                  <a:pt x="626" y="853"/>
                </a:lnTo>
                <a:lnTo>
                  <a:pt x="641" y="847"/>
                </a:lnTo>
                <a:lnTo>
                  <a:pt x="657" y="841"/>
                </a:lnTo>
                <a:lnTo>
                  <a:pt x="664" y="838"/>
                </a:lnTo>
                <a:lnTo>
                  <a:pt x="672" y="835"/>
                </a:lnTo>
                <a:lnTo>
                  <a:pt x="679" y="831"/>
                </a:lnTo>
                <a:lnTo>
                  <a:pt x="686" y="827"/>
                </a:lnTo>
                <a:lnTo>
                  <a:pt x="700" y="819"/>
                </a:lnTo>
                <a:lnTo>
                  <a:pt x="714" y="809"/>
                </a:lnTo>
                <a:lnTo>
                  <a:pt x="727" y="800"/>
                </a:lnTo>
                <a:lnTo>
                  <a:pt x="740" y="790"/>
                </a:lnTo>
                <a:lnTo>
                  <a:pt x="753" y="780"/>
                </a:lnTo>
                <a:lnTo>
                  <a:pt x="764" y="768"/>
                </a:lnTo>
                <a:lnTo>
                  <a:pt x="776" y="757"/>
                </a:lnTo>
                <a:lnTo>
                  <a:pt x="781" y="751"/>
                </a:lnTo>
                <a:lnTo>
                  <a:pt x="786" y="745"/>
                </a:lnTo>
                <a:lnTo>
                  <a:pt x="796" y="732"/>
                </a:lnTo>
                <a:lnTo>
                  <a:pt x="805" y="718"/>
                </a:lnTo>
                <a:lnTo>
                  <a:pt x="814" y="704"/>
                </a:lnTo>
                <a:lnTo>
                  <a:pt x="822" y="690"/>
                </a:lnTo>
                <a:lnTo>
                  <a:pt x="830" y="676"/>
                </a:lnTo>
                <a:lnTo>
                  <a:pt x="836" y="661"/>
                </a:lnTo>
                <a:lnTo>
                  <a:pt x="840" y="653"/>
                </a:lnTo>
                <a:lnTo>
                  <a:pt x="842" y="646"/>
                </a:lnTo>
                <a:lnTo>
                  <a:pt x="848" y="629"/>
                </a:lnTo>
                <a:lnTo>
                  <a:pt x="850" y="621"/>
                </a:lnTo>
                <a:lnTo>
                  <a:pt x="852" y="613"/>
                </a:lnTo>
                <a:lnTo>
                  <a:pt x="854" y="605"/>
                </a:lnTo>
                <a:lnTo>
                  <a:pt x="856" y="597"/>
                </a:lnTo>
                <a:lnTo>
                  <a:pt x="859" y="580"/>
                </a:lnTo>
                <a:lnTo>
                  <a:pt x="861" y="563"/>
                </a:lnTo>
                <a:lnTo>
                  <a:pt x="862" y="545"/>
                </a:lnTo>
                <a:lnTo>
                  <a:pt x="863" y="528"/>
                </a:lnTo>
                <a:lnTo>
                  <a:pt x="862" y="511"/>
                </a:lnTo>
                <a:lnTo>
                  <a:pt x="861" y="494"/>
                </a:lnTo>
                <a:lnTo>
                  <a:pt x="860" y="485"/>
                </a:lnTo>
                <a:lnTo>
                  <a:pt x="859" y="477"/>
                </a:lnTo>
                <a:lnTo>
                  <a:pt x="856" y="459"/>
                </a:lnTo>
                <a:lnTo>
                  <a:pt x="854" y="451"/>
                </a:lnTo>
                <a:lnTo>
                  <a:pt x="852" y="443"/>
                </a:lnTo>
                <a:lnTo>
                  <a:pt x="848" y="427"/>
                </a:lnTo>
                <a:lnTo>
                  <a:pt x="842" y="412"/>
                </a:lnTo>
                <a:lnTo>
                  <a:pt x="836" y="396"/>
                </a:lnTo>
                <a:lnTo>
                  <a:pt x="833" y="389"/>
                </a:lnTo>
                <a:lnTo>
                  <a:pt x="830" y="380"/>
                </a:lnTo>
                <a:lnTo>
                  <a:pt x="826" y="373"/>
                </a:lnTo>
                <a:lnTo>
                  <a:pt x="822" y="366"/>
                </a:lnTo>
                <a:lnTo>
                  <a:pt x="814" y="352"/>
                </a:lnTo>
                <a:lnTo>
                  <a:pt x="805" y="338"/>
                </a:lnTo>
                <a:lnTo>
                  <a:pt x="796" y="325"/>
                </a:lnTo>
                <a:lnTo>
                  <a:pt x="786" y="312"/>
                </a:lnTo>
                <a:lnTo>
                  <a:pt x="776" y="300"/>
                </a:lnTo>
                <a:lnTo>
                  <a:pt x="764" y="288"/>
                </a:lnTo>
                <a:lnTo>
                  <a:pt x="753" y="276"/>
                </a:lnTo>
                <a:lnTo>
                  <a:pt x="747" y="271"/>
                </a:lnTo>
                <a:lnTo>
                  <a:pt x="740" y="266"/>
                </a:lnTo>
                <a:lnTo>
                  <a:pt x="727" y="256"/>
                </a:lnTo>
                <a:lnTo>
                  <a:pt x="714" y="247"/>
                </a:lnTo>
                <a:lnTo>
                  <a:pt x="700" y="238"/>
                </a:lnTo>
                <a:lnTo>
                  <a:pt x="686" y="230"/>
                </a:lnTo>
                <a:lnTo>
                  <a:pt x="672" y="222"/>
                </a:lnTo>
                <a:lnTo>
                  <a:pt x="657" y="216"/>
                </a:lnTo>
                <a:lnTo>
                  <a:pt x="649" y="212"/>
                </a:lnTo>
                <a:lnTo>
                  <a:pt x="641" y="209"/>
                </a:lnTo>
                <a:lnTo>
                  <a:pt x="626" y="203"/>
                </a:lnTo>
                <a:lnTo>
                  <a:pt x="618" y="201"/>
                </a:lnTo>
                <a:lnTo>
                  <a:pt x="610" y="199"/>
                </a:lnTo>
                <a:lnTo>
                  <a:pt x="602" y="197"/>
                </a:lnTo>
                <a:lnTo>
                  <a:pt x="593" y="195"/>
                </a:lnTo>
                <a:lnTo>
                  <a:pt x="576" y="192"/>
                </a:lnTo>
                <a:lnTo>
                  <a:pt x="559" y="190"/>
                </a:lnTo>
                <a:lnTo>
                  <a:pt x="542" y="189"/>
                </a:lnTo>
                <a:lnTo>
                  <a:pt x="525" y="188"/>
                </a:lnTo>
                <a:lnTo>
                  <a:pt x="508" y="189"/>
                </a:lnTo>
                <a:lnTo>
                  <a:pt x="491" y="190"/>
                </a:lnTo>
                <a:lnTo>
                  <a:pt x="482" y="191"/>
                </a:lnTo>
                <a:lnTo>
                  <a:pt x="474" y="192"/>
                </a:lnTo>
                <a:lnTo>
                  <a:pt x="457" y="195"/>
                </a:lnTo>
                <a:lnTo>
                  <a:pt x="449" y="197"/>
                </a:lnTo>
                <a:lnTo>
                  <a:pt x="440" y="199"/>
                </a:lnTo>
                <a:lnTo>
                  <a:pt x="424" y="203"/>
                </a:lnTo>
                <a:lnTo>
                  <a:pt x="409" y="209"/>
                </a:lnTo>
                <a:lnTo>
                  <a:pt x="393" y="216"/>
                </a:lnTo>
                <a:lnTo>
                  <a:pt x="386" y="219"/>
                </a:lnTo>
                <a:lnTo>
                  <a:pt x="378" y="222"/>
                </a:lnTo>
                <a:lnTo>
                  <a:pt x="371" y="226"/>
                </a:lnTo>
                <a:lnTo>
                  <a:pt x="364" y="230"/>
                </a:lnTo>
                <a:lnTo>
                  <a:pt x="350" y="238"/>
                </a:lnTo>
                <a:lnTo>
                  <a:pt x="336" y="247"/>
                </a:lnTo>
                <a:lnTo>
                  <a:pt x="323" y="256"/>
                </a:lnTo>
                <a:lnTo>
                  <a:pt x="310" y="266"/>
                </a:lnTo>
                <a:lnTo>
                  <a:pt x="298" y="276"/>
                </a:lnTo>
                <a:lnTo>
                  <a:pt x="286" y="288"/>
                </a:lnTo>
                <a:lnTo>
                  <a:pt x="274" y="300"/>
                </a:lnTo>
                <a:lnTo>
                  <a:pt x="269" y="306"/>
                </a:lnTo>
                <a:lnTo>
                  <a:pt x="264" y="312"/>
                </a:lnTo>
                <a:lnTo>
                  <a:pt x="254" y="325"/>
                </a:lnTo>
                <a:lnTo>
                  <a:pt x="245" y="338"/>
                </a:lnTo>
                <a:lnTo>
                  <a:pt x="236" y="352"/>
                </a:lnTo>
                <a:lnTo>
                  <a:pt x="228" y="366"/>
                </a:lnTo>
                <a:lnTo>
                  <a:pt x="220" y="380"/>
                </a:lnTo>
                <a:lnTo>
                  <a:pt x="214" y="396"/>
                </a:lnTo>
                <a:lnTo>
                  <a:pt x="211" y="404"/>
                </a:lnTo>
                <a:lnTo>
                  <a:pt x="208" y="412"/>
                </a:lnTo>
                <a:lnTo>
                  <a:pt x="202" y="427"/>
                </a:lnTo>
                <a:lnTo>
                  <a:pt x="200" y="435"/>
                </a:lnTo>
                <a:lnTo>
                  <a:pt x="198" y="443"/>
                </a:lnTo>
                <a:lnTo>
                  <a:pt x="196" y="451"/>
                </a:lnTo>
                <a:lnTo>
                  <a:pt x="194" y="459"/>
                </a:lnTo>
                <a:lnTo>
                  <a:pt x="191" y="477"/>
                </a:lnTo>
                <a:lnTo>
                  <a:pt x="189" y="494"/>
                </a:lnTo>
                <a:lnTo>
                  <a:pt x="188" y="511"/>
                </a:lnTo>
                <a:lnTo>
                  <a:pt x="187" y="528"/>
                </a:lnTo>
                <a:close/>
                <a:moveTo>
                  <a:pt x="887" y="917"/>
                </a:moveTo>
                <a:lnTo>
                  <a:pt x="820" y="893"/>
                </a:lnTo>
                <a:lnTo>
                  <a:pt x="800" y="909"/>
                </a:lnTo>
                <a:lnTo>
                  <a:pt x="780" y="923"/>
                </a:lnTo>
                <a:lnTo>
                  <a:pt x="781" y="996"/>
                </a:lnTo>
                <a:lnTo>
                  <a:pt x="766" y="1003"/>
                </a:lnTo>
                <a:lnTo>
                  <a:pt x="751" y="1011"/>
                </a:lnTo>
                <a:lnTo>
                  <a:pt x="693" y="967"/>
                </a:lnTo>
                <a:lnTo>
                  <a:pt x="670" y="975"/>
                </a:lnTo>
                <a:lnTo>
                  <a:pt x="658" y="979"/>
                </a:lnTo>
                <a:lnTo>
                  <a:pt x="646" y="982"/>
                </a:lnTo>
                <a:lnTo>
                  <a:pt x="625" y="1051"/>
                </a:lnTo>
                <a:lnTo>
                  <a:pt x="591" y="1057"/>
                </a:lnTo>
                <a:lnTo>
                  <a:pt x="550" y="998"/>
                </a:lnTo>
                <a:lnTo>
                  <a:pt x="525" y="999"/>
                </a:lnTo>
                <a:lnTo>
                  <a:pt x="500" y="998"/>
                </a:lnTo>
                <a:lnTo>
                  <a:pt x="459" y="1057"/>
                </a:lnTo>
                <a:lnTo>
                  <a:pt x="442" y="1054"/>
                </a:lnTo>
                <a:lnTo>
                  <a:pt x="425" y="1051"/>
                </a:lnTo>
                <a:lnTo>
                  <a:pt x="404" y="982"/>
                </a:lnTo>
                <a:lnTo>
                  <a:pt x="380" y="975"/>
                </a:lnTo>
                <a:lnTo>
                  <a:pt x="369" y="971"/>
                </a:lnTo>
                <a:lnTo>
                  <a:pt x="357" y="967"/>
                </a:lnTo>
                <a:lnTo>
                  <a:pt x="300" y="1011"/>
                </a:lnTo>
                <a:lnTo>
                  <a:pt x="284" y="1003"/>
                </a:lnTo>
                <a:lnTo>
                  <a:pt x="269" y="996"/>
                </a:lnTo>
                <a:lnTo>
                  <a:pt x="270" y="923"/>
                </a:lnTo>
                <a:lnTo>
                  <a:pt x="250" y="909"/>
                </a:lnTo>
                <a:lnTo>
                  <a:pt x="240" y="902"/>
                </a:lnTo>
                <a:lnTo>
                  <a:pt x="230" y="893"/>
                </a:lnTo>
                <a:lnTo>
                  <a:pt x="163" y="917"/>
                </a:lnTo>
                <a:lnTo>
                  <a:pt x="151" y="905"/>
                </a:lnTo>
                <a:lnTo>
                  <a:pt x="138" y="892"/>
                </a:lnTo>
                <a:lnTo>
                  <a:pt x="162" y="825"/>
                </a:lnTo>
                <a:lnTo>
                  <a:pt x="147" y="804"/>
                </a:lnTo>
                <a:lnTo>
                  <a:pt x="132" y="784"/>
                </a:lnTo>
                <a:lnTo>
                  <a:pt x="61" y="785"/>
                </a:lnTo>
                <a:lnTo>
                  <a:pt x="53" y="770"/>
                </a:lnTo>
                <a:lnTo>
                  <a:pt x="45" y="755"/>
                </a:lnTo>
                <a:lnTo>
                  <a:pt x="88" y="697"/>
                </a:lnTo>
                <a:lnTo>
                  <a:pt x="80" y="674"/>
                </a:lnTo>
                <a:lnTo>
                  <a:pt x="76" y="662"/>
                </a:lnTo>
                <a:lnTo>
                  <a:pt x="73" y="650"/>
                </a:lnTo>
                <a:lnTo>
                  <a:pt x="5" y="628"/>
                </a:lnTo>
                <a:lnTo>
                  <a:pt x="0" y="595"/>
                </a:lnTo>
                <a:lnTo>
                  <a:pt x="58" y="553"/>
                </a:lnTo>
                <a:lnTo>
                  <a:pt x="57" y="528"/>
                </a:lnTo>
                <a:lnTo>
                  <a:pt x="58" y="503"/>
                </a:lnTo>
                <a:lnTo>
                  <a:pt x="0" y="461"/>
                </a:lnTo>
                <a:lnTo>
                  <a:pt x="2" y="445"/>
                </a:lnTo>
                <a:lnTo>
                  <a:pt x="5" y="428"/>
                </a:lnTo>
                <a:lnTo>
                  <a:pt x="73" y="407"/>
                </a:lnTo>
                <a:lnTo>
                  <a:pt x="80" y="382"/>
                </a:lnTo>
                <a:lnTo>
                  <a:pt x="84" y="371"/>
                </a:lnTo>
                <a:lnTo>
                  <a:pt x="88" y="359"/>
                </a:lnTo>
                <a:lnTo>
                  <a:pt x="45" y="302"/>
                </a:lnTo>
                <a:lnTo>
                  <a:pt x="53" y="286"/>
                </a:lnTo>
                <a:lnTo>
                  <a:pt x="61" y="271"/>
                </a:lnTo>
                <a:lnTo>
                  <a:pt x="132" y="272"/>
                </a:lnTo>
                <a:lnTo>
                  <a:pt x="147" y="252"/>
                </a:lnTo>
                <a:lnTo>
                  <a:pt x="154" y="242"/>
                </a:lnTo>
                <a:lnTo>
                  <a:pt x="162" y="232"/>
                </a:lnTo>
                <a:lnTo>
                  <a:pt x="138" y="164"/>
                </a:lnTo>
                <a:lnTo>
                  <a:pt x="151" y="152"/>
                </a:lnTo>
                <a:lnTo>
                  <a:pt x="163" y="140"/>
                </a:lnTo>
                <a:lnTo>
                  <a:pt x="230" y="163"/>
                </a:lnTo>
                <a:lnTo>
                  <a:pt x="250" y="148"/>
                </a:lnTo>
                <a:lnTo>
                  <a:pt x="270" y="134"/>
                </a:lnTo>
                <a:lnTo>
                  <a:pt x="269" y="62"/>
                </a:lnTo>
                <a:lnTo>
                  <a:pt x="284" y="54"/>
                </a:lnTo>
                <a:lnTo>
                  <a:pt x="300" y="46"/>
                </a:lnTo>
                <a:lnTo>
                  <a:pt x="357" y="89"/>
                </a:lnTo>
                <a:lnTo>
                  <a:pt x="380" y="81"/>
                </a:lnTo>
                <a:lnTo>
                  <a:pt x="392" y="77"/>
                </a:lnTo>
                <a:lnTo>
                  <a:pt x="404" y="74"/>
                </a:lnTo>
                <a:lnTo>
                  <a:pt x="425" y="5"/>
                </a:lnTo>
                <a:lnTo>
                  <a:pt x="459" y="0"/>
                </a:lnTo>
                <a:lnTo>
                  <a:pt x="500" y="59"/>
                </a:lnTo>
                <a:lnTo>
                  <a:pt x="525" y="58"/>
                </a:lnTo>
                <a:lnTo>
                  <a:pt x="550" y="59"/>
                </a:lnTo>
                <a:lnTo>
                  <a:pt x="591" y="0"/>
                </a:lnTo>
                <a:lnTo>
                  <a:pt x="608" y="2"/>
                </a:lnTo>
                <a:lnTo>
                  <a:pt x="625" y="5"/>
                </a:lnTo>
                <a:lnTo>
                  <a:pt x="646" y="74"/>
                </a:lnTo>
                <a:lnTo>
                  <a:pt x="670" y="81"/>
                </a:lnTo>
                <a:lnTo>
                  <a:pt x="682" y="85"/>
                </a:lnTo>
                <a:lnTo>
                  <a:pt x="693" y="89"/>
                </a:lnTo>
                <a:lnTo>
                  <a:pt x="751" y="46"/>
                </a:lnTo>
                <a:lnTo>
                  <a:pt x="766" y="54"/>
                </a:lnTo>
                <a:lnTo>
                  <a:pt x="781" y="62"/>
                </a:lnTo>
                <a:lnTo>
                  <a:pt x="780" y="134"/>
                </a:lnTo>
                <a:lnTo>
                  <a:pt x="800" y="148"/>
                </a:lnTo>
                <a:lnTo>
                  <a:pt x="810" y="155"/>
                </a:lnTo>
                <a:lnTo>
                  <a:pt x="820" y="163"/>
                </a:lnTo>
                <a:lnTo>
                  <a:pt x="887" y="140"/>
                </a:lnTo>
                <a:lnTo>
                  <a:pt x="900" y="152"/>
                </a:lnTo>
                <a:lnTo>
                  <a:pt x="912" y="164"/>
                </a:lnTo>
                <a:lnTo>
                  <a:pt x="888" y="232"/>
                </a:lnTo>
                <a:lnTo>
                  <a:pt x="904" y="252"/>
                </a:lnTo>
                <a:lnTo>
                  <a:pt x="918" y="272"/>
                </a:lnTo>
                <a:lnTo>
                  <a:pt x="990" y="271"/>
                </a:lnTo>
                <a:lnTo>
                  <a:pt x="997" y="286"/>
                </a:lnTo>
                <a:lnTo>
                  <a:pt x="1005" y="302"/>
                </a:lnTo>
                <a:lnTo>
                  <a:pt x="962" y="359"/>
                </a:lnTo>
                <a:lnTo>
                  <a:pt x="970" y="382"/>
                </a:lnTo>
                <a:lnTo>
                  <a:pt x="974" y="395"/>
                </a:lnTo>
                <a:lnTo>
                  <a:pt x="977" y="407"/>
                </a:lnTo>
                <a:lnTo>
                  <a:pt x="1045" y="428"/>
                </a:lnTo>
                <a:lnTo>
                  <a:pt x="1052" y="461"/>
                </a:lnTo>
                <a:lnTo>
                  <a:pt x="992" y="503"/>
                </a:lnTo>
                <a:lnTo>
                  <a:pt x="993" y="528"/>
                </a:lnTo>
                <a:lnTo>
                  <a:pt x="992" y="553"/>
                </a:lnTo>
                <a:lnTo>
                  <a:pt x="1052" y="595"/>
                </a:lnTo>
                <a:lnTo>
                  <a:pt x="1049" y="611"/>
                </a:lnTo>
                <a:lnTo>
                  <a:pt x="1045" y="628"/>
                </a:lnTo>
                <a:lnTo>
                  <a:pt x="977" y="650"/>
                </a:lnTo>
                <a:lnTo>
                  <a:pt x="970" y="674"/>
                </a:lnTo>
                <a:lnTo>
                  <a:pt x="966" y="686"/>
                </a:lnTo>
                <a:lnTo>
                  <a:pt x="962" y="697"/>
                </a:lnTo>
                <a:lnTo>
                  <a:pt x="1005" y="755"/>
                </a:lnTo>
                <a:lnTo>
                  <a:pt x="997" y="770"/>
                </a:lnTo>
                <a:lnTo>
                  <a:pt x="990" y="785"/>
                </a:lnTo>
                <a:lnTo>
                  <a:pt x="918" y="784"/>
                </a:lnTo>
                <a:lnTo>
                  <a:pt x="904" y="804"/>
                </a:lnTo>
                <a:lnTo>
                  <a:pt x="897" y="814"/>
                </a:lnTo>
                <a:lnTo>
                  <a:pt x="888" y="825"/>
                </a:lnTo>
                <a:lnTo>
                  <a:pt x="912" y="892"/>
                </a:lnTo>
                <a:lnTo>
                  <a:pt x="900" y="905"/>
                </a:lnTo>
                <a:lnTo>
                  <a:pt x="887" y="917"/>
                </a:lnTo>
                <a:close/>
              </a:path>
            </a:pathLst>
          </a:custGeom>
          <a:solidFill>
            <a:srgbClr val="006699">
              <a:lumMod val="75000"/>
            </a:srgbClr>
          </a:solidFill>
          <a:ln w="6350">
            <a:solidFill>
              <a:srgbClr val="006699"/>
            </a:solidFill>
            <a:round/>
            <a:headEnd/>
            <a:tailEnd/>
          </a:ln>
          <a:effectLst/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EKP</a:t>
            </a:r>
            <a:endParaRPr lang="zh-CN" altLang="en-US" b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Freeform 3"/>
          <p:cNvSpPr>
            <a:spLocks noEditPoints="1"/>
          </p:cNvSpPr>
          <p:nvPr/>
        </p:nvSpPr>
        <p:spPr bwMode="auto">
          <a:xfrm rot="345021">
            <a:off x="8551418" y="4560719"/>
            <a:ext cx="868362" cy="806450"/>
          </a:xfrm>
          <a:custGeom>
            <a:avLst/>
            <a:gdLst/>
            <a:ahLst/>
            <a:cxnLst>
              <a:cxn ang="0">
                <a:pos x="137" y="344"/>
              </a:cxn>
              <a:cxn ang="0">
                <a:pos x="146" y="379"/>
              </a:cxn>
              <a:cxn ang="0">
                <a:pos x="157" y="404"/>
              </a:cxn>
              <a:cxn ang="0">
                <a:pos x="177" y="432"/>
              </a:cxn>
              <a:cxn ang="0">
                <a:pos x="202" y="457"/>
              </a:cxn>
              <a:cxn ang="0">
                <a:pos x="231" y="477"/>
              </a:cxn>
              <a:cxn ang="0">
                <a:pos x="272" y="493"/>
              </a:cxn>
              <a:cxn ang="0">
                <a:pos x="308" y="498"/>
              </a:cxn>
              <a:cxn ang="0">
                <a:pos x="346" y="496"/>
              </a:cxn>
              <a:cxn ang="0">
                <a:pos x="381" y="487"/>
              </a:cxn>
              <a:cxn ang="0">
                <a:pos x="405" y="477"/>
              </a:cxn>
              <a:cxn ang="0">
                <a:pos x="434" y="457"/>
              </a:cxn>
              <a:cxn ang="0">
                <a:pos x="460" y="432"/>
              </a:cxn>
              <a:cxn ang="0">
                <a:pos x="479" y="404"/>
              </a:cxn>
              <a:cxn ang="0">
                <a:pos x="495" y="362"/>
              </a:cxn>
              <a:cxn ang="0">
                <a:pos x="501" y="325"/>
              </a:cxn>
              <a:cxn ang="0">
                <a:pos x="499" y="288"/>
              </a:cxn>
              <a:cxn ang="0">
                <a:pos x="490" y="254"/>
              </a:cxn>
              <a:cxn ang="0">
                <a:pos x="479" y="230"/>
              </a:cxn>
              <a:cxn ang="0">
                <a:pos x="460" y="201"/>
              </a:cxn>
              <a:cxn ang="0">
                <a:pos x="434" y="176"/>
              </a:cxn>
              <a:cxn ang="0">
                <a:pos x="405" y="157"/>
              </a:cxn>
              <a:cxn ang="0">
                <a:pos x="364" y="139"/>
              </a:cxn>
              <a:cxn ang="0">
                <a:pos x="328" y="134"/>
              </a:cxn>
              <a:cxn ang="0">
                <a:pos x="290" y="136"/>
              </a:cxn>
              <a:cxn ang="0">
                <a:pos x="255" y="145"/>
              </a:cxn>
              <a:cxn ang="0">
                <a:pos x="231" y="157"/>
              </a:cxn>
              <a:cxn ang="0">
                <a:pos x="202" y="176"/>
              </a:cxn>
              <a:cxn ang="0">
                <a:pos x="177" y="201"/>
              </a:cxn>
              <a:cxn ang="0">
                <a:pos x="157" y="230"/>
              </a:cxn>
              <a:cxn ang="0">
                <a:pos x="141" y="271"/>
              </a:cxn>
              <a:cxn ang="0">
                <a:pos x="135" y="307"/>
              </a:cxn>
              <a:cxn ang="0">
                <a:pos x="429" y="551"/>
              </a:cxn>
              <a:cxn ang="0">
                <a:pos x="382" y="628"/>
              </a:cxn>
              <a:cxn ang="0">
                <a:pos x="299" y="575"/>
              </a:cxn>
              <a:cxn ang="0">
                <a:pos x="219" y="618"/>
              </a:cxn>
              <a:cxn ang="0">
                <a:pos x="184" y="536"/>
              </a:cxn>
              <a:cxn ang="0">
                <a:pos x="146" y="507"/>
              </a:cxn>
              <a:cxn ang="0">
                <a:pos x="94" y="440"/>
              </a:cxn>
              <a:cxn ang="0">
                <a:pos x="75" y="395"/>
              </a:cxn>
              <a:cxn ang="0">
                <a:pos x="64" y="311"/>
              </a:cxn>
              <a:cxn ang="0">
                <a:pos x="70" y="262"/>
              </a:cxn>
              <a:cxn ang="0">
                <a:pos x="102" y="184"/>
              </a:cxn>
              <a:cxn ang="0">
                <a:pos x="132" y="144"/>
              </a:cxn>
              <a:cxn ang="0">
                <a:pos x="200" y="93"/>
              </a:cxn>
              <a:cxn ang="0">
                <a:pos x="246" y="74"/>
              </a:cxn>
              <a:cxn ang="0">
                <a:pos x="296" y="0"/>
              </a:cxn>
              <a:cxn ang="0">
                <a:pos x="367" y="67"/>
              </a:cxn>
              <a:cxn ang="0">
                <a:pos x="444" y="25"/>
              </a:cxn>
              <a:cxn ang="0">
                <a:pos x="478" y="116"/>
              </a:cxn>
              <a:cxn ang="0">
                <a:pos x="574" y="126"/>
              </a:cxn>
              <a:cxn ang="0">
                <a:pos x="550" y="205"/>
              </a:cxn>
              <a:cxn ang="0">
                <a:pos x="567" y="245"/>
              </a:cxn>
              <a:cxn ang="0">
                <a:pos x="577" y="329"/>
              </a:cxn>
              <a:cxn ang="0">
                <a:pos x="571" y="377"/>
              </a:cxn>
              <a:cxn ang="0">
                <a:pos x="537" y="456"/>
              </a:cxn>
              <a:cxn ang="0">
                <a:pos x="509" y="493"/>
              </a:cxn>
              <a:cxn ang="0">
                <a:pos x="495" y="581"/>
              </a:cxn>
            </a:cxnLst>
            <a:rect l="0" t="0" r="r" b="b"/>
            <a:pathLst>
              <a:path w="636" h="633">
                <a:moveTo>
                  <a:pt x="135" y="316"/>
                </a:moveTo>
                <a:lnTo>
                  <a:pt x="135" y="325"/>
                </a:lnTo>
                <a:lnTo>
                  <a:pt x="136" y="335"/>
                </a:lnTo>
                <a:lnTo>
                  <a:pt x="137" y="344"/>
                </a:lnTo>
                <a:lnTo>
                  <a:pt x="139" y="354"/>
                </a:lnTo>
                <a:lnTo>
                  <a:pt x="141" y="362"/>
                </a:lnTo>
                <a:lnTo>
                  <a:pt x="143" y="371"/>
                </a:lnTo>
                <a:lnTo>
                  <a:pt x="146" y="379"/>
                </a:lnTo>
                <a:lnTo>
                  <a:pt x="149" y="388"/>
                </a:lnTo>
                <a:lnTo>
                  <a:pt x="151" y="392"/>
                </a:lnTo>
                <a:lnTo>
                  <a:pt x="153" y="396"/>
                </a:lnTo>
                <a:lnTo>
                  <a:pt x="157" y="404"/>
                </a:lnTo>
                <a:lnTo>
                  <a:pt x="161" y="411"/>
                </a:lnTo>
                <a:lnTo>
                  <a:pt x="166" y="419"/>
                </a:lnTo>
                <a:lnTo>
                  <a:pt x="171" y="426"/>
                </a:lnTo>
                <a:lnTo>
                  <a:pt x="177" y="432"/>
                </a:lnTo>
                <a:lnTo>
                  <a:pt x="182" y="439"/>
                </a:lnTo>
                <a:lnTo>
                  <a:pt x="189" y="445"/>
                </a:lnTo>
                <a:lnTo>
                  <a:pt x="196" y="451"/>
                </a:lnTo>
                <a:lnTo>
                  <a:pt x="202" y="457"/>
                </a:lnTo>
                <a:lnTo>
                  <a:pt x="209" y="462"/>
                </a:lnTo>
                <a:lnTo>
                  <a:pt x="216" y="468"/>
                </a:lnTo>
                <a:lnTo>
                  <a:pt x="223" y="472"/>
                </a:lnTo>
                <a:lnTo>
                  <a:pt x="231" y="477"/>
                </a:lnTo>
                <a:lnTo>
                  <a:pt x="247" y="484"/>
                </a:lnTo>
                <a:lnTo>
                  <a:pt x="255" y="487"/>
                </a:lnTo>
                <a:lnTo>
                  <a:pt x="264" y="490"/>
                </a:lnTo>
                <a:lnTo>
                  <a:pt x="272" y="493"/>
                </a:lnTo>
                <a:lnTo>
                  <a:pt x="281" y="495"/>
                </a:lnTo>
                <a:lnTo>
                  <a:pt x="290" y="496"/>
                </a:lnTo>
                <a:lnTo>
                  <a:pt x="299" y="498"/>
                </a:lnTo>
                <a:lnTo>
                  <a:pt x="308" y="498"/>
                </a:lnTo>
                <a:lnTo>
                  <a:pt x="319" y="499"/>
                </a:lnTo>
                <a:lnTo>
                  <a:pt x="328" y="498"/>
                </a:lnTo>
                <a:lnTo>
                  <a:pt x="337" y="498"/>
                </a:lnTo>
                <a:lnTo>
                  <a:pt x="346" y="496"/>
                </a:lnTo>
                <a:lnTo>
                  <a:pt x="355" y="495"/>
                </a:lnTo>
                <a:lnTo>
                  <a:pt x="364" y="493"/>
                </a:lnTo>
                <a:lnTo>
                  <a:pt x="372" y="490"/>
                </a:lnTo>
                <a:lnTo>
                  <a:pt x="381" y="487"/>
                </a:lnTo>
                <a:lnTo>
                  <a:pt x="389" y="484"/>
                </a:lnTo>
                <a:lnTo>
                  <a:pt x="393" y="482"/>
                </a:lnTo>
                <a:lnTo>
                  <a:pt x="397" y="481"/>
                </a:lnTo>
                <a:lnTo>
                  <a:pt x="405" y="477"/>
                </a:lnTo>
                <a:lnTo>
                  <a:pt x="413" y="472"/>
                </a:lnTo>
                <a:lnTo>
                  <a:pt x="420" y="468"/>
                </a:lnTo>
                <a:lnTo>
                  <a:pt x="427" y="462"/>
                </a:lnTo>
                <a:lnTo>
                  <a:pt x="434" y="457"/>
                </a:lnTo>
                <a:lnTo>
                  <a:pt x="442" y="451"/>
                </a:lnTo>
                <a:lnTo>
                  <a:pt x="448" y="445"/>
                </a:lnTo>
                <a:lnTo>
                  <a:pt x="454" y="439"/>
                </a:lnTo>
                <a:lnTo>
                  <a:pt x="460" y="432"/>
                </a:lnTo>
                <a:lnTo>
                  <a:pt x="465" y="426"/>
                </a:lnTo>
                <a:lnTo>
                  <a:pt x="470" y="419"/>
                </a:lnTo>
                <a:lnTo>
                  <a:pt x="475" y="411"/>
                </a:lnTo>
                <a:lnTo>
                  <a:pt x="479" y="404"/>
                </a:lnTo>
                <a:lnTo>
                  <a:pt x="487" y="388"/>
                </a:lnTo>
                <a:lnTo>
                  <a:pt x="490" y="379"/>
                </a:lnTo>
                <a:lnTo>
                  <a:pt x="493" y="371"/>
                </a:lnTo>
                <a:lnTo>
                  <a:pt x="495" y="362"/>
                </a:lnTo>
                <a:lnTo>
                  <a:pt x="497" y="354"/>
                </a:lnTo>
                <a:lnTo>
                  <a:pt x="499" y="344"/>
                </a:lnTo>
                <a:lnTo>
                  <a:pt x="500" y="335"/>
                </a:lnTo>
                <a:lnTo>
                  <a:pt x="501" y="325"/>
                </a:lnTo>
                <a:lnTo>
                  <a:pt x="501" y="316"/>
                </a:lnTo>
                <a:lnTo>
                  <a:pt x="501" y="307"/>
                </a:lnTo>
                <a:lnTo>
                  <a:pt x="500" y="298"/>
                </a:lnTo>
                <a:lnTo>
                  <a:pt x="499" y="288"/>
                </a:lnTo>
                <a:lnTo>
                  <a:pt x="497" y="279"/>
                </a:lnTo>
                <a:lnTo>
                  <a:pt x="495" y="271"/>
                </a:lnTo>
                <a:lnTo>
                  <a:pt x="493" y="262"/>
                </a:lnTo>
                <a:lnTo>
                  <a:pt x="490" y="254"/>
                </a:lnTo>
                <a:lnTo>
                  <a:pt x="487" y="245"/>
                </a:lnTo>
                <a:lnTo>
                  <a:pt x="485" y="241"/>
                </a:lnTo>
                <a:lnTo>
                  <a:pt x="483" y="237"/>
                </a:lnTo>
                <a:lnTo>
                  <a:pt x="479" y="230"/>
                </a:lnTo>
                <a:lnTo>
                  <a:pt x="475" y="222"/>
                </a:lnTo>
                <a:lnTo>
                  <a:pt x="470" y="215"/>
                </a:lnTo>
                <a:lnTo>
                  <a:pt x="465" y="207"/>
                </a:lnTo>
                <a:lnTo>
                  <a:pt x="460" y="201"/>
                </a:lnTo>
                <a:lnTo>
                  <a:pt x="454" y="194"/>
                </a:lnTo>
                <a:lnTo>
                  <a:pt x="448" y="188"/>
                </a:lnTo>
                <a:lnTo>
                  <a:pt x="442" y="182"/>
                </a:lnTo>
                <a:lnTo>
                  <a:pt x="434" y="176"/>
                </a:lnTo>
                <a:lnTo>
                  <a:pt x="427" y="171"/>
                </a:lnTo>
                <a:lnTo>
                  <a:pt x="420" y="166"/>
                </a:lnTo>
                <a:lnTo>
                  <a:pt x="413" y="161"/>
                </a:lnTo>
                <a:lnTo>
                  <a:pt x="405" y="157"/>
                </a:lnTo>
                <a:lnTo>
                  <a:pt x="389" y="148"/>
                </a:lnTo>
                <a:lnTo>
                  <a:pt x="381" y="145"/>
                </a:lnTo>
                <a:lnTo>
                  <a:pt x="372" y="142"/>
                </a:lnTo>
                <a:lnTo>
                  <a:pt x="364" y="139"/>
                </a:lnTo>
                <a:lnTo>
                  <a:pt x="355" y="137"/>
                </a:lnTo>
                <a:lnTo>
                  <a:pt x="346" y="136"/>
                </a:lnTo>
                <a:lnTo>
                  <a:pt x="337" y="135"/>
                </a:lnTo>
                <a:lnTo>
                  <a:pt x="328" y="134"/>
                </a:lnTo>
                <a:lnTo>
                  <a:pt x="319" y="134"/>
                </a:lnTo>
                <a:lnTo>
                  <a:pt x="308" y="134"/>
                </a:lnTo>
                <a:lnTo>
                  <a:pt x="299" y="135"/>
                </a:lnTo>
                <a:lnTo>
                  <a:pt x="290" y="136"/>
                </a:lnTo>
                <a:lnTo>
                  <a:pt x="281" y="137"/>
                </a:lnTo>
                <a:lnTo>
                  <a:pt x="272" y="139"/>
                </a:lnTo>
                <a:lnTo>
                  <a:pt x="264" y="142"/>
                </a:lnTo>
                <a:lnTo>
                  <a:pt x="255" y="145"/>
                </a:lnTo>
                <a:lnTo>
                  <a:pt x="247" y="148"/>
                </a:lnTo>
                <a:lnTo>
                  <a:pt x="243" y="150"/>
                </a:lnTo>
                <a:lnTo>
                  <a:pt x="239" y="153"/>
                </a:lnTo>
                <a:lnTo>
                  <a:pt x="231" y="157"/>
                </a:lnTo>
                <a:lnTo>
                  <a:pt x="223" y="161"/>
                </a:lnTo>
                <a:lnTo>
                  <a:pt x="216" y="166"/>
                </a:lnTo>
                <a:lnTo>
                  <a:pt x="209" y="171"/>
                </a:lnTo>
                <a:lnTo>
                  <a:pt x="202" y="176"/>
                </a:lnTo>
                <a:lnTo>
                  <a:pt x="196" y="182"/>
                </a:lnTo>
                <a:lnTo>
                  <a:pt x="189" y="188"/>
                </a:lnTo>
                <a:lnTo>
                  <a:pt x="182" y="194"/>
                </a:lnTo>
                <a:lnTo>
                  <a:pt x="177" y="201"/>
                </a:lnTo>
                <a:lnTo>
                  <a:pt x="171" y="207"/>
                </a:lnTo>
                <a:lnTo>
                  <a:pt x="166" y="215"/>
                </a:lnTo>
                <a:lnTo>
                  <a:pt x="161" y="222"/>
                </a:lnTo>
                <a:lnTo>
                  <a:pt x="157" y="230"/>
                </a:lnTo>
                <a:lnTo>
                  <a:pt x="149" y="245"/>
                </a:lnTo>
                <a:lnTo>
                  <a:pt x="146" y="254"/>
                </a:lnTo>
                <a:lnTo>
                  <a:pt x="143" y="262"/>
                </a:lnTo>
                <a:lnTo>
                  <a:pt x="141" y="271"/>
                </a:lnTo>
                <a:lnTo>
                  <a:pt x="139" y="279"/>
                </a:lnTo>
                <a:lnTo>
                  <a:pt x="137" y="288"/>
                </a:lnTo>
                <a:lnTo>
                  <a:pt x="136" y="298"/>
                </a:lnTo>
                <a:lnTo>
                  <a:pt x="135" y="307"/>
                </a:lnTo>
                <a:lnTo>
                  <a:pt x="135" y="316"/>
                </a:lnTo>
                <a:close/>
                <a:moveTo>
                  <a:pt x="495" y="581"/>
                </a:moveTo>
                <a:lnTo>
                  <a:pt x="441" y="545"/>
                </a:lnTo>
                <a:lnTo>
                  <a:pt x="429" y="551"/>
                </a:lnTo>
                <a:lnTo>
                  <a:pt x="419" y="556"/>
                </a:lnTo>
                <a:lnTo>
                  <a:pt x="408" y="560"/>
                </a:lnTo>
                <a:lnTo>
                  <a:pt x="396" y="564"/>
                </a:lnTo>
                <a:lnTo>
                  <a:pt x="382" y="628"/>
                </a:lnTo>
                <a:lnTo>
                  <a:pt x="362" y="631"/>
                </a:lnTo>
                <a:lnTo>
                  <a:pt x="342" y="633"/>
                </a:lnTo>
                <a:lnTo>
                  <a:pt x="311" y="575"/>
                </a:lnTo>
                <a:lnTo>
                  <a:pt x="299" y="575"/>
                </a:lnTo>
                <a:lnTo>
                  <a:pt x="287" y="573"/>
                </a:lnTo>
                <a:lnTo>
                  <a:pt x="275" y="572"/>
                </a:lnTo>
                <a:lnTo>
                  <a:pt x="263" y="569"/>
                </a:lnTo>
                <a:lnTo>
                  <a:pt x="219" y="618"/>
                </a:lnTo>
                <a:lnTo>
                  <a:pt x="209" y="615"/>
                </a:lnTo>
                <a:lnTo>
                  <a:pt x="200" y="612"/>
                </a:lnTo>
                <a:lnTo>
                  <a:pt x="181" y="604"/>
                </a:lnTo>
                <a:lnTo>
                  <a:pt x="184" y="536"/>
                </a:lnTo>
                <a:lnTo>
                  <a:pt x="174" y="530"/>
                </a:lnTo>
                <a:lnTo>
                  <a:pt x="164" y="522"/>
                </a:lnTo>
                <a:lnTo>
                  <a:pt x="155" y="515"/>
                </a:lnTo>
                <a:lnTo>
                  <a:pt x="146" y="507"/>
                </a:lnTo>
                <a:lnTo>
                  <a:pt x="80" y="527"/>
                </a:lnTo>
                <a:lnTo>
                  <a:pt x="68" y="513"/>
                </a:lnTo>
                <a:lnTo>
                  <a:pt x="56" y="498"/>
                </a:lnTo>
                <a:lnTo>
                  <a:pt x="94" y="440"/>
                </a:lnTo>
                <a:lnTo>
                  <a:pt x="89" y="429"/>
                </a:lnTo>
                <a:lnTo>
                  <a:pt x="84" y="418"/>
                </a:lnTo>
                <a:lnTo>
                  <a:pt x="79" y="407"/>
                </a:lnTo>
                <a:lnTo>
                  <a:pt x="75" y="395"/>
                </a:lnTo>
                <a:lnTo>
                  <a:pt x="5" y="380"/>
                </a:lnTo>
                <a:lnTo>
                  <a:pt x="2" y="362"/>
                </a:lnTo>
                <a:lnTo>
                  <a:pt x="0" y="343"/>
                </a:lnTo>
                <a:lnTo>
                  <a:pt x="64" y="311"/>
                </a:lnTo>
                <a:lnTo>
                  <a:pt x="65" y="298"/>
                </a:lnTo>
                <a:lnTo>
                  <a:pt x="66" y="286"/>
                </a:lnTo>
                <a:lnTo>
                  <a:pt x="68" y="274"/>
                </a:lnTo>
                <a:lnTo>
                  <a:pt x="70" y="262"/>
                </a:lnTo>
                <a:lnTo>
                  <a:pt x="16" y="213"/>
                </a:lnTo>
                <a:lnTo>
                  <a:pt x="23" y="197"/>
                </a:lnTo>
                <a:lnTo>
                  <a:pt x="30" y="181"/>
                </a:lnTo>
                <a:lnTo>
                  <a:pt x="102" y="184"/>
                </a:lnTo>
                <a:lnTo>
                  <a:pt x="109" y="174"/>
                </a:lnTo>
                <a:lnTo>
                  <a:pt x="116" y="164"/>
                </a:lnTo>
                <a:lnTo>
                  <a:pt x="124" y="154"/>
                </a:lnTo>
                <a:lnTo>
                  <a:pt x="132" y="144"/>
                </a:lnTo>
                <a:lnTo>
                  <a:pt x="111" y="75"/>
                </a:lnTo>
                <a:lnTo>
                  <a:pt x="124" y="64"/>
                </a:lnTo>
                <a:lnTo>
                  <a:pt x="138" y="54"/>
                </a:lnTo>
                <a:lnTo>
                  <a:pt x="200" y="93"/>
                </a:lnTo>
                <a:lnTo>
                  <a:pt x="211" y="87"/>
                </a:lnTo>
                <a:lnTo>
                  <a:pt x="222" y="82"/>
                </a:lnTo>
                <a:lnTo>
                  <a:pt x="234" y="78"/>
                </a:lnTo>
                <a:lnTo>
                  <a:pt x="246" y="74"/>
                </a:lnTo>
                <a:lnTo>
                  <a:pt x="261" y="4"/>
                </a:lnTo>
                <a:lnTo>
                  <a:pt x="270" y="3"/>
                </a:lnTo>
                <a:lnTo>
                  <a:pt x="279" y="1"/>
                </a:lnTo>
                <a:lnTo>
                  <a:pt x="296" y="0"/>
                </a:lnTo>
                <a:lnTo>
                  <a:pt x="330" y="63"/>
                </a:lnTo>
                <a:lnTo>
                  <a:pt x="343" y="64"/>
                </a:lnTo>
                <a:lnTo>
                  <a:pt x="355" y="65"/>
                </a:lnTo>
                <a:lnTo>
                  <a:pt x="367" y="67"/>
                </a:lnTo>
                <a:lnTo>
                  <a:pt x="379" y="69"/>
                </a:lnTo>
                <a:lnTo>
                  <a:pt x="426" y="18"/>
                </a:lnTo>
                <a:lnTo>
                  <a:pt x="435" y="21"/>
                </a:lnTo>
                <a:lnTo>
                  <a:pt x="444" y="25"/>
                </a:lnTo>
                <a:lnTo>
                  <a:pt x="461" y="32"/>
                </a:lnTo>
                <a:lnTo>
                  <a:pt x="458" y="102"/>
                </a:lnTo>
                <a:lnTo>
                  <a:pt x="468" y="109"/>
                </a:lnTo>
                <a:lnTo>
                  <a:pt x="478" y="116"/>
                </a:lnTo>
                <a:lnTo>
                  <a:pt x="487" y="124"/>
                </a:lnTo>
                <a:lnTo>
                  <a:pt x="496" y="132"/>
                </a:lnTo>
                <a:lnTo>
                  <a:pt x="561" y="111"/>
                </a:lnTo>
                <a:lnTo>
                  <a:pt x="574" y="126"/>
                </a:lnTo>
                <a:lnTo>
                  <a:pt x="579" y="134"/>
                </a:lnTo>
                <a:lnTo>
                  <a:pt x="585" y="142"/>
                </a:lnTo>
                <a:lnTo>
                  <a:pt x="547" y="200"/>
                </a:lnTo>
                <a:lnTo>
                  <a:pt x="550" y="205"/>
                </a:lnTo>
                <a:lnTo>
                  <a:pt x="553" y="211"/>
                </a:lnTo>
                <a:lnTo>
                  <a:pt x="558" y="222"/>
                </a:lnTo>
                <a:lnTo>
                  <a:pt x="562" y="233"/>
                </a:lnTo>
                <a:lnTo>
                  <a:pt x="567" y="245"/>
                </a:lnTo>
                <a:lnTo>
                  <a:pt x="631" y="259"/>
                </a:lnTo>
                <a:lnTo>
                  <a:pt x="634" y="278"/>
                </a:lnTo>
                <a:lnTo>
                  <a:pt x="636" y="298"/>
                </a:lnTo>
                <a:lnTo>
                  <a:pt x="577" y="329"/>
                </a:lnTo>
                <a:lnTo>
                  <a:pt x="577" y="341"/>
                </a:lnTo>
                <a:lnTo>
                  <a:pt x="575" y="354"/>
                </a:lnTo>
                <a:lnTo>
                  <a:pt x="574" y="365"/>
                </a:lnTo>
                <a:lnTo>
                  <a:pt x="571" y="377"/>
                </a:lnTo>
                <a:lnTo>
                  <a:pt x="619" y="421"/>
                </a:lnTo>
                <a:lnTo>
                  <a:pt x="612" y="440"/>
                </a:lnTo>
                <a:lnTo>
                  <a:pt x="603" y="458"/>
                </a:lnTo>
                <a:lnTo>
                  <a:pt x="537" y="456"/>
                </a:lnTo>
                <a:lnTo>
                  <a:pt x="531" y="465"/>
                </a:lnTo>
                <a:lnTo>
                  <a:pt x="524" y="475"/>
                </a:lnTo>
                <a:lnTo>
                  <a:pt x="516" y="484"/>
                </a:lnTo>
                <a:lnTo>
                  <a:pt x="509" y="493"/>
                </a:lnTo>
                <a:lnTo>
                  <a:pt x="528" y="555"/>
                </a:lnTo>
                <a:lnTo>
                  <a:pt x="512" y="569"/>
                </a:lnTo>
                <a:lnTo>
                  <a:pt x="504" y="575"/>
                </a:lnTo>
                <a:lnTo>
                  <a:pt x="495" y="581"/>
                </a:lnTo>
                <a:close/>
              </a:path>
            </a:pathLst>
          </a:custGeom>
          <a:solidFill>
            <a:srgbClr val="006699">
              <a:lumMod val="75000"/>
            </a:srgbClr>
          </a:solidFill>
          <a:ln w="6350">
            <a:solidFill>
              <a:srgbClr val="006699"/>
            </a:solidFill>
            <a:round/>
            <a:headEnd/>
            <a:tailEnd/>
          </a:ln>
          <a:effectLst/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1200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信用</a:t>
            </a:r>
          </a:p>
          <a:p>
            <a:pPr algn="ctr">
              <a:defRPr/>
            </a:pPr>
            <a:r>
              <a:rPr lang="zh-CN" altLang="en-US" sz="1200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风险</a:t>
            </a:r>
          </a:p>
        </p:txBody>
      </p:sp>
      <p:sp>
        <p:nvSpPr>
          <p:cNvPr id="13" name="Freeform 3"/>
          <p:cNvSpPr>
            <a:spLocks noEditPoints="1"/>
          </p:cNvSpPr>
          <p:nvPr/>
        </p:nvSpPr>
        <p:spPr bwMode="auto">
          <a:xfrm rot="345021">
            <a:off x="7400651" y="5674598"/>
            <a:ext cx="868362" cy="806450"/>
          </a:xfrm>
          <a:custGeom>
            <a:avLst/>
            <a:gdLst/>
            <a:ahLst/>
            <a:cxnLst>
              <a:cxn ang="0">
                <a:pos x="137" y="344"/>
              </a:cxn>
              <a:cxn ang="0">
                <a:pos x="146" y="379"/>
              </a:cxn>
              <a:cxn ang="0">
                <a:pos x="157" y="404"/>
              </a:cxn>
              <a:cxn ang="0">
                <a:pos x="177" y="432"/>
              </a:cxn>
              <a:cxn ang="0">
                <a:pos x="202" y="457"/>
              </a:cxn>
              <a:cxn ang="0">
                <a:pos x="231" y="477"/>
              </a:cxn>
              <a:cxn ang="0">
                <a:pos x="272" y="493"/>
              </a:cxn>
              <a:cxn ang="0">
                <a:pos x="308" y="498"/>
              </a:cxn>
              <a:cxn ang="0">
                <a:pos x="346" y="496"/>
              </a:cxn>
              <a:cxn ang="0">
                <a:pos x="381" y="487"/>
              </a:cxn>
              <a:cxn ang="0">
                <a:pos x="405" y="477"/>
              </a:cxn>
              <a:cxn ang="0">
                <a:pos x="434" y="457"/>
              </a:cxn>
              <a:cxn ang="0">
                <a:pos x="460" y="432"/>
              </a:cxn>
              <a:cxn ang="0">
                <a:pos x="479" y="404"/>
              </a:cxn>
              <a:cxn ang="0">
                <a:pos x="495" y="362"/>
              </a:cxn>
              <a:cxn ang="0">
                <a:pos x="501" y="325"/>
              </a:cxn>
              <a:cxn ang="0">
                <a:pos x="499" y="288"/>
              </a:cxn>
              <a:cxn ang="0">
                <a:pos x="490" y="254"/>
              </a:cxn>
              <a:cxn ang="0">
                <a:pos x="479" y="230"/>
              </a:cxn>
              <a:cxn ang="0">
                <a:pos x="460" y="201"/>
              </a:cxn>
              <a:cxn ang="0">
                <a:pos x="434" y="176"/>
              </a:cxn>
              <a:cxn ang="0">
                <a:pos x="405" y="157"/>
              </a:cxn>
              <a:cxn ang="0">
                <a:pos x="364" y="139"/>
              </a:cxn>
              <a:cxn ang="0">
                <a:pos x="328" y="134"/>
              </a:cxn>
              <a:cxn ang="0">
                <a:pos x="290" y="136"/>
              </a:cxn>
              <a:cxn ang="0">
                <a:pos x="255" y="145"/>
              </a:cxn>
              <a:cxn ang="0">
                <a:pos x="231" y="157"/>
              </a:cxn>
              <a:cxn ang="0">
                <a:pos x="202" y="176"/>
              </a:cxn>
              <a:cxn ang="0">
                <a:pos x="177" y="201"/>
              </a:cxn>
              <a:cxn ang="0">
                <a:pos x="157" y="230"/>
              </a:cxn>
              <a:cxn ang="0">
                <a:pos x="141" y="271"/>
              </a:cxn>
              <a:cxn ang="0">
                <a:pos x="135" y="307"/>
              </a:cxn>
              <a:cxn ang="0">
                <a:pos x="429" y="551"/>
              </a:cxn>
              <a:cxn ang="0">
                <a:pos x="382" y="628"/>
              </a:cxn>
              <a:cxn ang="0">
                <a:pos x="299" y="575"/>
              </a:cxn>
              <a:cxn ang="0">
                <a:pos x="219" y="618"/>
              </a:cxn>
              <a:cxn ang="0">
                <a:pos x="184" y="536"/>
              </a:cxn>
              <a:cxn ang="0">
                <a:pos x="146" y="507"/>
              </a:cxn>
              <a:cxn ang="0">
                <a:pos x="94" y="440"/>
              </a:cxn>
              <a:cxn ang="0">
                <a:pos x="75" y="395"/>
              </a:cxn>
              <a:cxn ang="0">
                <a:pos x="64" y="311"/>
              </a:cxn>
              <a:cxn ang="0">
                <a:pos x="70" y="262"/>
              </a:cxn>
              <a:cxn ang="0">
                <a:pos x="102" y="184"/>
              </a:cxn>
              <a:cxn ang="0">
                <a:pos x="132" y="144"/>
              </a:cxn>
              <a:cxn ang="0">
                <a:pos x="200" y="93"/>
              </a:cxn>
              <a:cxn ang="0">
                <a:pos x="246" y="74"/>
              </a:cxn>
              <a:cxn ang="0">
                <a:pos x="296" y="0"/>
              </a:cxn>
              <a:cxn ang="0">
                <a:pos x="367" y="67"/>
              </a:cxn>
              <a:cxn ang="0">
                <a:pos x="444" y="25"/>
              </a:cxn>
              <a:cxn ang="0">
                <a:pos x="478" y="116"/>
              </a:cxn>
              <a:cxn ang="0">
                <a:pos x="574" y="126"/>
              </a:cxn>
              <a:cxn ang="0">
                <a:pos x="550" y="205"/>
              </a:cxn>
              <a:cxn ang="0">
                <a:pos x="567" y="245"/>
              </a:cxn>
              <a:cxn ang="0">
                <a:pos x="577" y="329"/>
              </a:cxn>
              <a:cxn ang="0">
                <a:pos x="571" y="377"/>
              </a:cxn>
              <a:cxn ang="0">
                <a:pos x="537" y="456"/>
              </a:cxn>
              <a:cxn ang="0">
                <a:pos x="509" y="493"/>
              </a:cxn>
              <a:cxn ang="0">
                <a:pos x="495" y="581"/>
              </a:cxn>
            </a:cxnLst>
            <a:rect l="0" t="0" r="r" b="b"/>
            <a:pathLst>
              <a:path w="636" h="633">
                <a:moveTo>
                  <a:pt x="135" y="316"/>
                </a:moveTo>
                <a:lnTo>
                  <a:pt x="135" y="325"/>
                </a:lnTo>
                <a:lnTo>
                  <a:pt x="136" y="335"/>
                </a:lnTo>
                <a:lnTo>
                  <a:pt x="137" y="344"/>
                </a:lnTo>
                <a:lnTo>
                  <a:pt x="139" y="354"/>
                </a:lnTo>
                <a:lnTo>
                  <a:pt x="141" y="362"/>
                </a:lnTo>
                <a:lnTo>
                  <a:pt x="143" y="371"/>
                </a:lnTo>
                <a:lnTo>
                  <a:pt x="146" y="379"/>
                </a:lnTo>
                <a:lnTo>
                  <a:pt x="149" y="388"/>
                </a:lnTo>
                <a:lnTo>
                  <a:pt x="151" y="392"/>
                </a:lnTo>
                <a:lnTo>
                  <a:pt x="153" y="396"/>
                </a:lnTo>
                <a:lnTo>
                  <a:pt x="157" y="404"/>
                </a:lnTo>
                <a:lnTo>
                  <a:pt x="161" y="411"/>
                </a:lnTo>
                <a:lnTo>
                  <a:pt x="166" y="419"/>
                </a:lnTo>
                <a:lnTo>
                  <a:pt x="171" y="426"/>
                </a:lnTo>
                <a:lnTo>
                  <a:pt x="177" y="432"/>
                </a:lnTo>
                <a:lnTo>
                  <a:pt x="182" y="439"/>
                </a:lnTo>
                <a:lnTo>
                  <a:pt x="189" y="445"/>
                </a:lnTo>
                <a:lnTo>
                  <a:pt x="196" y="451"/>
                </a:lnTo>
                <a:lnTo>
                  <a:pt x="202" y="457"/>
                </a:lnTo>
                <a:lnTo>
                  <a:pt x="209" y="462"/>
                </a:lnTo>
                <a:lnTo>
                  <a:pt x="216" y="468"/>
                </a:lnTo>
                <a:lnTo>
                  <a:pt x="223" y="472"/>
                </a:lnTo>
                <a:lnTo>
                  <a:pt x="231" y="477"/>
                </a:lnTo>
                <a:lnTo>
                  <a:pt x="247" y="484"/>
                </a:lnTo>
                <a:lnTo>
                  <a:pt x="255" y="487"/>
                </a:lnTo>
                <a:lnTo>
                  <a:pt x="264" y="490"/>
                </a:lnTo>
                <a:lnTo>
                  <a:pt x="272" y="493"/>
                </a:lnTo>
                <a:lnTo>
                  <a:pt x="281" y="495"/>
                </a:lnTo>
                <a:lnTo>
                  <a:pt x="290" y="496"/>
                </a:lnTo>
                <a:lnTo>
                  <a:pt x="299" y="498"/>
                </a:lnTo>
                <a:lnTo>
                  <a:pt x="308" y="498"/>
                </a:lnTo>
                <a:lnTo>
                  <a:pt x="319" y="499"/>
                </a:lnTo>
                <a:lnTo>
                  <a:pt x="328" y="498"/>
                </a:lnTo>
                <a:lnTo>
                  <a:pt x="337" y="498"/>
                </a:lnTo>
                <a:lnTo>
                  <a:pt x="346" y="496"/>
                </a:lnTo>
                <a:lnTo>
                  <a:pt x="355" y="495"/>
                </a:lnTo>
                <a:lnTo>
                  <a:pt x="364" y="493"/>
                </a:lnTo>
                <a:lnTo>
                  <a:pt x="372" y="490"/>
                </a:lnTo>
                <a:lnTo>
                  <a:pt x="381" y="487"/>
                </a:lnTo>
                <a:lnTo>
                  <a:pt x="389" y="484"/>
                </a:lnTo>
                <a:lnTo>
                  <a:pt x="393" y="482"/>
                </a:lnTo>
                <a:lnTo>
                  <a:pt x="397" y="481"/>
                </a:lnTo>
                <a:lnTo>
                  <a:pt x="405" y="477"/>
                </a:lnTo>
                <a:lnTo>
                  <a:pt x="413" y="472"/>
                </a:lnTo>
                <a:lnTo>
                  <a:pt x="420" y="468"/>
                </a:lnTo>
                <a:lnTo>
                  <a:pt x="427" y="462"/>
                </a:lnTo>
                <a:lnTo>
                  <a:pt x="434" y="457"/>
                </a:lnTo>
                <a:lnTo>
                  <a:pt x="442" y="451"/>
                </a:lnTo>
                <a:lnTo>
                  <a:pt x="448" y="445"/>
                </a:lnTo>
                <a:lnTo>
                  <a:pt x="454" y="439"/>
                </a:lnTo>
                <a:lnTo>
                  <a:pt x="460" y="432"/>
                </a:lnTo>
                <a:lnTo>
                  <a:pt x="465" y="426"/>
                </a:lnTo>
                <a:lnTo>
                  <a:pt x="470" y="419"/>
                </a:lnTo>
                <a:lnTo>
                  <a:pt x="475" y="411"/>
                </a:lnTo>
                <a:lnTo>
                  <a:pt x="479" y="404"/>
                </a:lnTo>
                <a:lnTo>
                  <a:pt x="487" y="388"/>
                </a:lnTo>
                <a:lnTo>
                  <a:pt x="490" y="379"/>
                </a:lnTo>
                <a:lnTo>
                  <a:pt x="493" y="371"/>
                </a:lnTo>
                <a:lnTo>
                  <a:pt x="495" y="362"/>
                </a:lnTo>
                <a:lnTo>
                  <a:pt x="497" y="354"/>
                </a:lnTo>
                <a:lnTo>
                  <a:pt x="499" y="344"/>
                </a:lnTo>
                <a:lnTo>
                  <a:pt x="500" y="335"/>
                </a:lnTo>
                <a:lnTo>
                  <a:pt x="501" y="325"/>
                </a:lnTo>
                <a:lnTo>
                  <a:pt x="501" y="316"/>
                </a:lnTo>
                <a:lnTo>
                  <a:pt x="501" y="307"/>
                </a:lnTo>
                <a:lnTo>
                  <a:pt x="500" y="298"/>
                </a:lnTo>
                <a:lnTo>
                  <a:pt x="499" y="288"/>
                </a:lnTo>
                <a:lnTo>
                  <a:pt x="497" y="279"/>
                </a:lnTo>
                <a:lnTo>
                  <a:pt x="495" y="271"/>
                </a:lnTo>
                <a:lnTo>
                  <a:pt x="493" y="262"/>
                </a:lnTo>
                <a:lnTo>
                  <a:pt x="490" y="254"/>
                </a:lnTo>
                <a:lnTo>
                  <a:pt x="487" y="245"/>
                </a:lnTo>
                <a:lnTo>
                  <a:pt x="485" y="241"/>
                </a:lnTo>
                <a:lnTo>
                  <a:pt x="483" y="237"/>
                </a:lnTo>
                <a:lnTo>
                  <a:pt x="479" y="230"/>
                </a:lnTo>
                <a:lnTo>
                  <a:pt x="475" y="222"/>
                </a:lnTo>
                <a:lnTo>
                  <a:pt x="470" y="215"/>
                </a:lnTo>
                <a:lnTo>
                  <a:pt x="465" y="207"/>
                </a:lnTo>
                <a:lnTo>
                  <a:pt x="460" y="201"/>
                </a:lnTo>
                <a:lnTo>
                  <a:pt x="454" y="194"/>
                </a:lnTo>
                <a:lnTo>
                  <a:pt x="448" y="188"/>
                </a:lnTo>
                <a:lnTo>
                  <a:pt x="442" y="182"/>
                </a:lnTo>
                <a:lnTo>
                  <a:pt x="434" y="176"/>
                </a:lnTo>
                <a:lnTo>
                  <a:pt x="427" y="171"/>
                </a:lnTo>
                <a:lnTo>
                  <a:pt x="420" y="166"/>
                </a:lnTo>
                <a:lnTo>
                  <a:pt x="413" y="161"/>
                </a:lnTo>
                <a:lnTo>
                  <a:pt x="405" y="157"/>
                </a:lnTo>
                <a:lnTo>
                  <a:pt x="389" y="148"/>
                </a:lnTo>
                <a:lnTo>
                  <a:pt x="381" y="145"/>
                </a:lnTo>
                <a:lnTo>
                  <a:pt x="372" y="142"/>
                </a:lnTo>
                <a:lnTo>
                  <a:pt x="364" y="139"/>
                </a:lnTo>
                <a:lnTo>
                  <a:pt x="355" y="137"/>
                </a:lnTo>
                <a:lnTo>
                  <a:pt x="346" y="136"/>
                </a:lnTo>
                <a:lnTo>
                  <a:pt x="337" y="135"/>
                </a:lnTo>
                <a:lnTo>
                  <a:pt x="328" y="134"/>
                </a:lnTo>
                <a:lnTo>
                  <a:pt x="319" y="134"/>
                </a:lnTo>
                <a:lnTo>
                  <a:pt x="308" y="134"/>
                </a:lnTo>
                <a:lnTo>
                  <a:pt x="299" y="135"/>
                </a:lnTo>
                <a:lnTo>
                  <a:pt x="290" y="136"/>
                </a:lnTo>
                <a:lnTo>
                  <a:pt x="281" y="137"/>
                </a:lnTo>
                <a:lnTo>
                  <a:pt x="272" y="139"/>
                </a:lnTo>
                <a:lnTo>
                  <a:pt x="264" y="142"/>
                </a:lnTo>
                <a:lnTo>
                  <a:pt x="255" y="145"/>
                </a:lnTo>
                <a:lnTo>
                  <a:pt x="247" y="148"/>
                </a:lnTo>
                <a:lnTo>
                  <a:pt x="243" y="150"/>
                </a:lnTo>
                <a:lnTo>
                  <a:pt x="239" y="153"/>
                </a:lnTo>
                <a:lnTo>
                  <a:pt x="231" y="157"/>
                </a:lnTo>
                <a:lnTo>
                  <a:pt x="223" y="161"/>
                </a:lnTo>
                <a:lnTo>
                  <a:pt x="216" y="166"/>
                </a:lnTo>
                <a:lnTo>
                  <a:pt x="209" y="171"/>
                </a:lnTo>
                <a:lnTo>
                  <a:pt x="202" y="176"/>
                </a:lnTo>
                <a:lnTo>
                  <a:pt x="196" y="182"/>
                </a:lnTo>
                <a:lnTo>
                  <a:pt x="189" y="188"/>
                </a:lnTo>
                <a:lnTo>
                  <a:pt x="182" y="194"/>
                </a:lnTo>
                <a:lnTo>
                  <a:pt x="177" y="201"/>
                </a:lnTo>
                <a:lnTo>
                  <a:pt x="171" y="207"/>
                </a:lnTo>
                <a:lnTo>
                  <a:pt x="166" y="215"/>
                </a:lnTo>
                <a:lnTo>
                  <a:pt x="161" y="222"/>
                </a:lnTo>
                <a:lnTo>
                  <a:pt x="157" y="230"/>
                </a:lnTo>
                <a:lnTo>
                  <a:pt x="149" y="245"/>
                </a:lnTo>
                <a:lnTo>
                  <a:pt x="146" y="254"/>
                </a:lnTo>
                <a:lnTo>
                  <a:pt x="143" y="262"/>
                </a:lnTo>
                <a:lnTo>
                  <a:pt x="141" y="271"/>
                </a:lnTo>
                <a:lnTo>
                  <a:pt x="139" y="279"/>
                </a:lnTo>
                <a:lnTo>
                  <a:pt x="137" y="288"/>
                </a:lnTo>
                <a:lnTo>
                  <a:pt x="136" y="298"/>
                </a:lnTo>
                <a:lnTo>
                  <a:pt x="135" y="307"/>
                </a:lnTo>
                <a:lnTo>
                  <a:pt x="135" y="316"/>
                </a:lnTo>
                <a:close/>
                <a:moveTo>
                  <a:pt x="495" y="581"/>
                </a:moveTo>
                <a:lnTo>
                  <a:pt x="441" y="545"/>
                </a:lnTo>
                <a:lnTo>
                  <a:pt x="429" y="551"/>
                </a:lnTo>
                <a:lnTo>
                  <a:pt x="419" y="556"/>
                </a:lnTo>
                <a:lnTo>
                  <a:pt x="408" y="560"/>
                </a:lnTo>
                <a:lnTo>
                  <a:pt x="396" y="564"/>
                </a:lnTo>
                <a:lnTo>
                  <a:pt x="382" y="628"/>
                </a:lnTo>
                <a:lnTo>
                  <a:pt x="362" y="631"/>
                </a:lnTo>
                <a:lnTo>
                  <a:pt x="342" y="633"/>
                </a:lnTo>
                <a:lnTo>
                  <a:pt x="311" y="575"/>
                </a:lnTo>
                <a:lnTo>
                  <a:pt x="299" y="575"/>
                </a:lnTo>
                <a:lnTo>
                  <a:pt x="287" y="573"/>
                </a:lnTo>
                <a:lnTo>
                  <a:pt x="275" y="572"/>
                </a:lnTo>
                <a:lnTo>
                  <a:pt x="263" y="569"/>
                </a:lnTo>
                <a:lnTo>
                  <a:pt x="219" y="618"/>
                </a:lnTo>
                <a:lnTo>
                  <a:pt x="209" y="615"/>
                </a:lnTo>
                <a:lnTo>
                  <a:pt x="200" y="612"/>
                </a:lnTo>
                <a:lnTo>
                  <a:pt x="181" y="604"/>
                </a:lnTo>
                <a:lnTo>
                  <a:pt x="184" y="536"/>
                </a:lnTo>
                <a:lnTo>
                  <a:pt x="174" y="530"/>
                </a:lnTo>
                <a:lnTo>
                  <a:pt x="164" y="522"/>
                </a:lnTo>
                <a:lnTo>
                  <a:pt x="155" y="515"/>
                </a:lnTo>
                <a:lnTo>
                  <a:pt x="146" y="507"/>
                </a:lnTo>
                <a:lnTo>
                  <a:pt x="80" y="527"/>
                </a:lnTo>
                <a:lnTo>
                  <a:pt x="68" y="513"/>
                </a:lnTo>
                <a:lnTo>
                  <a:pt x="56" y="498"/>
                </a:lnTo>
                <a:lnTo>
                  <a:pt x="94" y="440"/>
                </a:lnTo>
                <a:lnTo>
                  <a:pt x="89" y="429"/>
                </a:lnTo>
                <a:lnTo>
                  <a:pt x="84" y="418"/>
                </a:lnTo>
                <a:lnTo>
                  <a:pt x="79" y="407"/>
                </a:lnTo>
                <a:lnTo>
                  <a:pt x="75" y="395"/>
                </a:lnTo>
                <a:lnTo>
                  <a:pt x="5" y="380"/>
                </a:lnTo>
                <a:lnTo>
                  <a:pt x="2" y="362"/>
                </a:lnTo>
                <a:lnTo>
                  <a:pt x="0" y="343"/>
                </a:lnTo>
                <a:lnTo>
                  <a:pt x="64" y="311"/>
                </a:lnTo>
                <a:lnTo>
                  <a:pt x="65" y="298"/>
                </a:lnTo>
                <a:lnTo>
                  <a:pt x="66" y="286"/>
                </a:lnTo>
                <a:lnTo>
                  <a:pt x="68" y="274"/>
                </a:lnTo>
                <a:lnTo>
                  <a:pt x="70" y="262"/>
                </a:lnTo>
                <a:lnTo>
                  <a:pt x="16" y="213"/>
                </a:lnTo>
                <a:lnTo>
                  <a:pt x="23" y="197"/>
                </a:lnTo>
                <a:lnTo>
                  <a:pt x="30" y="181"/>
                </a:lnTo>
                <a:lnTo>
                  <a:pt x="102" y="184"/>
                </a:lnTo>
                <a:lnTo>
                  <a:pt x="109" y="174"/>
                </a:lnTo>
                <a:lnTo>
                  <a:pt x="116" y="164"/>
                </a:lnTo>
                <a:lnTo>
                  <a:pt x="124" y="154"/>
                </a:lnTo>
                <a:lnTo>
                  <a:pt x="132" y="144"/>
                </a:lnTo>
                <a:lnTo>
                  <a:pt x="111" y="75"/>
                </a:lnTo>
                <a:lnTo>
                  <a:pt x="124" y="64"/>
                </a:lnTo>
                <a:lnTo>
                  <a:pt x="138" y="54"/>
                </a:lnTo>
                <a:lnTo>
                  <a:pt x="200" y="93"/>
                </a:lnTo>
                <a:lnTo>
                  <a:pt x="211" y="87"/>
                </a:lnTo>
                <a:lnTo>
                  <a:pt x="222" y="82"/>
                </a:lnTo>
                <a:lnTo>
                  <a:pt x="234" y="78"/>
                </a:lnTo>
                <a:lnTo>
                  <a:pt x="246" y="74"/>
                </a:lnTo>
                <a:lnTo>
                  <a:pt x="261" y="4"/>
                </a:lnTo>
                <a:lnTo>
                  <a:pt x="270" y="3"/>
                </a:lnTo>
                <a:lnTo>
                  <a:pt x="279" y="1"/>
                </a:lnTo>
                <a:lnTo>
                  <a:pt x="296" y="0"/>
                </a:lnTo>
                <a:lnTo>
                  <a:pt x="330" y="63"/>
                </a:lnTo>
                <a:lnTo>
                  <a:pt x="343" y="64"/>
                </a:lnTo>
                <a:lnTo>
                  <a:pt x="355" y="65"/>
                </a:lnTo>
                <a:lnTo>
                  <a:pt x="367" y="67"/>
                </a:lnTo>
                <a:lnTo>
                  <a:pt x="379" y="69"/>
                </a:lnTo>
                <a:lnTo>
                  <a:pt x="426" y="18"/>
                </a:lnTo>
                <a:lnTo>
                  <a:pt x="435" y="21"/>
                </a:lnTo>
                <a:lnTo>
                  <a:pt x="444" y="25"/>
                </a:lnTo>
                <a:lnTo>
                  <a:pt x="461" y="32"/>
                </a:lnTo>
                <a:lnTo>
                  <a:pt x="458" y="102"/>
                </a:lnTo>
                <a:lnTo>
                  <a:pt x="468" y="109"/>
                </a:lnTo>
                <a:lnTo>
                  <a:pt x="478" y="116"/>
                </a:lnTo>
                <a:lnTo>
                  <a:pt x="487" y="124"/>
                </a:lnTo>
                <a:lnTo>
                  <a:pt x="496" y="132"/>
                </a:lnTo>
                <a:lnTo>
                  <a:pt x="561" y="111"/>
                </a:lnTo>
                <a:lnTo>
                  <a:pt x="574" y="126"/>
                </a:lnTo>
                <a:lnTo>
                  <a:pt x="579" y="134"/>
                </a:lnTo>
                <a:lnTo>
                  <a:pt x="585" y="142"/>
                </a:lnTo>
                <a:lnTo>
                  <a:pt x="547" y="200"/>
                </a:lnTo>
                <a:lnTo>
                  <a:pt x="550" y="205"/>
                </a:lnTo>
                <a:lnTo>
                  <a:pt x="553" y="211"/>
                </a:lnTo>
                <a:lnTo>
                  <a:pt x="558" y="222"/>
                </a:lnTo>
                <a:lnTo>
                  <a:pt x="562" y="233"/>
                </a:lnTo>
                <a:lnTo>
                  <a:pt x="567" y="245"/>
                </a:lnTo>
                <a:lnTo>
                  <a:pt x="631" y="259"/>
                </a:lnTo>
                <a:lnTo>
                  <a:pt x="634" y="278"/>
                </a:lnTo>
                <a:lnTo>
                  <a:pt x="636" y="298"/>
                </a:lnTo>
                <a:lnTo>
                  <a:pt x="577" y="329"/>
                </a:lnTo>
                <a:lnTo>
                  <a:pt x="577" y="341"/>
                </a:lnTo>
                <a:lnTo>
                  <a:pt x="575" y="354"/>
                </a:lnTo>
                <a:lnTo>
                  <a:pt x="574" y="365"/>
                </a:lnTo>
                <a:lnTo>
                  <a:pt x="571" y="377"/>
                </a:lnTo>
                <a:lnTo>
                  <a:pt x="619" y="421"/>
                </a:lnTo>
                <a:lnTo>
                  <a:pt x="612" y="440"/>
                </a:lnTo>
                <a:lnTo>
                  <a:pt x="603" y="458"/>
                </a:lnTo>
                <a:lnTo>
                  <a:pt x="537" y="456"/>
                </a:lnTo>
                <a:lnTo>
                  <a:pt x="531" y="465"/>
                </a:lnTo>
                <a:lnTo>
                  <a:pt x="524" y="475"/>
                </a:lnTo>
                <a:lnTo>
                  <a:pt x="516" y="484"/>
                </a:lnTo>
                <a:lnTo>
                  <a:pt x="509" y="493"/>
                </a:lnTo>
                <a:lnTo>
                  <a:pt x="528" y="555"/>
                </a:lnTo>
                <a:lnTo>
                  <a:pt x="512" y="569"/>
                </a:lnTo>
                <a:lnTo>
                  <a:pt x="504" y="575"/>
                </a:lnTo>
                <a:lnTo>
                  <a:pt x="495" y="581"/>
                </a:lnTo>
                <a:close/>
              </a:path>
            </a:pathLst>
          </a:custGeom>
          <a:solidFill>
            <a:srgbClr val="006699">
              <a:lumMod val="75000"/>
            </a:srgbClr>
          </a:solidFill>
          <a:ln w="6350">
            <a:solidFill>
              <a:srgbClr val="006699"/>
            </a:solidFill>
            <a:round/>
            <a:headEnd/>
            <a:tailEnd/>
          </a:ln>
          <a:effectLst/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1200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售后</a:t>
            </a:r>
          </a:p>
          <a:p>
            <a:pPr algn="ctr">
              <a:defRPr/>
            </a:pPr>
            <a:r>
              <a:rPr lang="zh-CN" altLang="en-US" sz="1200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服务</a:t>
            </a:r>
          </a:p>
        </p:txBody>
      </p:sp>
      <p:sp>
        <p:nvSpPr>
          <p:cNvPr id="14" name="Freeform 3"/>
          <p:cNvSpPr>
            <a:spLocks noEditPoints="1"/>
          </p:cNvSpPr>
          <p:nvPr/>
        </p:nvSpPr>
        <p:spPr bwMode="auto">
          <a:xfrm rot="345021">
            <a:off x="3206845" y="5352184"/>
            <a:ext cx="868362" cy="806450"/>
          </a:xfrm>
          <a:custGeom>
            <a:avLst/>
            <a:gdLst/>
            <a:ahLst/>
            <a:cxnLst>
              <a:cxn ang="0">
                <a:pos x="137" y="344"/>
              </a:cxn>
              <a:cxn ang="0">
                <a:pos x="146" y="379"/>
              </a:cxn>
              <a:cxn ang="0">
                <a:pos x="157" y="404"/>
              </a:cxn>
              <a:cxn ang="0">
                <a:pos x="177" y="432"/>
              </a:cxn>
              <a:cxn ang="0">
                <a:pos x="202" y="457"/>
              </a:cxn>
              <a:cxn ang="0">
                <a:pos x="231" y="477"/>
              </a:cxn>
              <a:cxn ang="0">
                <a:pos x="272" y="493"/>
              </a:cxn>
              <a:cxn ang="0">
                <a:pos x="308" y="498"/>
              </a:cxn>
              <a:cxn ang="0">
                <a:pos x="346" y="496"/>
              </a:cxn>
              <a:cxn ang="0">
                <a:pos x="381" y="487"/>
              </a:cxn>
              <a:cxn ang="0">
                <a:pos x="405" y="477"/>
              </a:cxn>
              <a:cxn ang="0">
                <a:pos x="434" y="457"/>
              </a:cxn>
              <a:cxn ang="0">
                <a:pos x="460" y="432"/>
              </a:cxn>
              <a:cxn ang="0">
                <a:pos x="479" y="404"/>
              </a:cxn>
              <a:cxn ang="0">
                <a:pos x="495" y="362"/>
              </a:cxn>
              <a:cxn ang="0">
                <a:pos x="501" y="325"/>
              </a:cxn>
              <a:cxn ang="0">
                <a:pos x="499" y="288"/>
              </a:cxn>
              <a:cxn ang="0">
                <a:pos x="490" y="254"/>
              </a:cxn>
              <a:cxn ang="0">
                <a:pos x="479" y="230"/>
              </a:cxn>
              <a:cxn ang="0">
                <a:pos x="460" y="201"/>
              </a:cxn>
              <a:cxn ang="0">
                <a:pos x="434" y="176"/>
              </a:cxn>
              <a:cxn ang="0">
                <a:pos x="405" y="157"/>
              </a:cxn>
              <a:cxn ang="0">
                <a:pos x="364" y="139"/>
              </a:cxn>
              <a:cxn ang="0">
                <a:pos x="328" y="134"/>
              </a:cxn>
              <a:cxn ang="0">
                <a:pos x="290" y="136"/>
              </a:cxn>
              <a:cxn ang="0">
                <a:pos x="255" y="145"/>
              </a:cxn>
              <a:cxn ang="0">
                <a:pos x="231" y="157"/>
              </a:cxn>
              <a:cxn ang="0">
                <a:pos x="202" y="176"/>
              </a:cxn>
              <a:cxn ang="0">
                <a:pos x="177" y="201"/>
              </a:cxn>
              <a:cxn ang="0">
                <a:pos x="157" y="230"/>
              </a:cxn>
              <a:cxn ang="0">
                <a:pos x="141" y="271"/>
              </a:cxn>
              <a:cxn ang="0">
                <a:pos x="135" y="307"/>
              </a:cxn>
              <a:cxn ang="0">
                <a:pos x="429" y="551"/>
              </a:cxn>
              <a:cxn ang="0">
                <a:pos x="382" y="628"/>
              </a:cxn>
              <a:cxn ang="0">
                <a:pos x="299" y="575"/>
              </a:cxn>
              <a:cxn ang="0">
                <a:pos x="219" y="618"/>
              </a:cxn>
              <a:cxn ang="0">
                <a:pos x="184" y="536"/>
              </a:cxn>
              <a:cxn ang="0">
                <a:pos x="146" y="507"/>
              </a:cxn>
              <a:cxn ang="0">
                <a:pos x="94" y="440"/>
              </a:cxn>
              <a:cxn ang="0">
                <a:pos x="75" y="395"/>
              </a:cxn>
              <a:cxn ang="0">
                <a:pos x="64" y="311"/>
              </a:cxn>
              <a:cxn ang="0">
                <a:pos x="70" y="262"/>
              </a:cxn>
              <a:cxn ang="0">
                <a:pos x="102" y="184"/>
              </a:cxn>
              <a:cxn ang="0">
                <a:pos x="132" y="144"/>
              </a:cxn>
              <a:cxn ang="0">
                <a:pos x="200" y="93"/>
              </a:cxn>
              <a:cxn ang="0">
                <a:pos x="246" y="74"/>
              </a:cxn>
              <a:cxn ang="0">
                <a:pos x="296" y="0"/>
              </a:cxn>
              <a:cxn ang="0">
                <a:pos x="367" y="67"/>
              </a:cxn>
              <a:cxn ang="0">
                <a:pos x="444" y="25"/>
              </a:cxn>
              <a:cxn ang="0">
                <a:pos x="478" y="116"/>
              </a:cxn>
              <a:cxn ang="0">
                <a:pos x="574" y="126"/>
              </a:cxn>
              <a:cxn ang="0">
                <a:pos x="550" y="205"/>
              </a:cxn>
              <a:cxn ang="0">
                <a:pos x="567" y="245"/>
              </a:cxn>
              <a:cxn ang="0">
                <a:pos x="577" y="329"/>
              </a:cxn>
              <a:cxn ang="0">
                <a:pos x="571" y="377"/>
              </a:cxn>
              <a:cxn ang="0">
                <a:pos x="537" y="456"/>
              </a:cxn>
              <a:cxn ang="0">
                <a:pos x="509" y="493"/>
              </a:cxn>
              <a:cxn ang="0">
                <a:pos x="495" y="581"/>
              </a:cxn>
            </a:cxnLst>
            <a:rect l="0" t="0" r="r" b="b"/>
            <a:pathLst>
              <a:path w="636" h="633">
                <a:moveTo>
                  <a:pt x="135" y="316"/>
                </a:moveTo>
                <a:lnTo>
                  <a:pt x="135" y="325"/>
                </a:lnTo>
                <a:lnTo>
                  <a:pt x="136" y="335"/>
                </a:lnTo>
                <a:lnTo>
                  <a:pt x="137" y="344"/>
                </a:lnTo>
                <a:lnTo>
                  <a:pt x="139" y="354"/>
                </a:lnTo>
                <a:lnTo>
                  <a:pt x="141" y="362"/>
                </a:lnTo>
                <a:lnTo>
                  <a:pt x="143" y="371"/>
                </a:lnTo>
                <a:lnTo>
                  <a:pt x="146" y="379"/>
                </a:lnTo>
                <a:lnTo>
                  <a:pt x="149" y="388"/>
                </a:lnTo>
                <a:lnTo>
                  <a:pt x="151" y="392"/>
                </a:lnTo>
                <a:lnTo>
                  <a:pt x="153" y="396"/>
                </a:lnTo>
                <a:lnTo>
                  <a:pt x="157" y="404"/>
                </a:lnTo>
                <a:lnTo>
                  <a:pt x="161" y="411"/>
                </a:lnTo>
                <a:lnTo>
                  <a:pt x="166" y="419"/>
                </a:lnTo>
                <a:lnTo>
                  <a:pt x="171" y="426"/>
                </a:lnTo>
                <a:lnTo>
                  <a:pt x="177" y="432"/>
                </a:lnTo>
                <a:lnTo>
                  <a:pt x="182" y="439"/>
                </a:lnTo>
                <a:lnTo>
                  <a:pt x="189" y="445"/>
                </a:lnTo>
                <a:lnTo>
                  <a:pt x="196" y="451"/>
                </a:lnTo>
                <a:lnTo>
                  <a:pt x="202" y="457"/>
                </a:lnTo>
                <a:lnTo>
                  <a:pt x="209" y="462"/>
                </a:lnTo>
                <a:lnTo>
                  <a:pt x="216" y="468"/>
                </a:lnTo>
                <a:lnTo>
                  <a:pt x="223" y="472"/>
                </a:lnTo>
                <a:lnTo>
                  <a:pt x="231" y="477"/>
                </a:lnTo>
                <a:lnTo>
                  <a:pt x="247" y="484"/>
                </a:lnTo>
                <a:lnTo>
                  <a:pt x="255" y="487"/>
                </a:lnTo>
                <a:lnTo>
                  <a:pt x="264" y="490"/>
                </a:lnTo>
                <a:lnTo>
                  <a:pt x="272" y="493"/>
                </a:lnTo>
                <a:lnTo>
                  <a:pt x="281" y="495"/>
                </a:lnTo>
                <a:lnTo>
                  <a:pt x="290" y="496"/>
                </a:lnTo>
                <a:lnTo>
                  <a:pt x="299" y="498"/>
                </a:lnTo>
                <a:lnTo>
                  <a:pt x="308" y="498"/>
                </a:lnTo>
                <a:lnTo>
                  <a:pt x="319" y="499"/>
                </a:lnTo>
                <a:lnTo>
                  <a:pt x="328" y="498"/>
                </a:lnTo>
                <a:lnTo>
                  <a:pt x="337" y="498"/>
                </a:lnTo>
                <a:lnTo>
                  <a:pt x="346" y="496"/>
                </a:lnTo>
                <a:lnTo>
                  <a:pt x="355" y="495"/>
                </a:lnTo>
                <a:lnTo>
                  <a:pt x="364" y="493"/>
                </a:lnTo>
                <a:lnTo>
                  <a:pt x="372" y="490"/>
                </a:lnTo>
                <a:lnTo>
                  <a:pt x="381" y="487"/>
                </a:lnTo>
                <a:lnTo>
                  <a:pt x="389" y="484"/>
                </a:lnTo>
                <a:lnTo>
                  <a:pt x="393" y="482"/>
                </a:lnTo>
                <a:lnTo>
                  <a:pt x="397" y="481"/>
                </a:lnTo>
                <a:lnTo>
                  <a:pt x="405" y="477"/>
                </a:lnTo>
                <a:lnTo>
                  <a:pt x="413" y="472"/>
                </a:lnTo>
                <a:lnTo>
                  <a:pt x="420" y="468"/>
                </a:lnTo>
                <a:lnTo>
                  <a:pt x="427" y="462"/>
                </a:lnTo>
                <a:lnTo>
                  <a:pt x="434" y="457"/>
                </a:lnTo>
                <a:lnTo>
                  <a:pt x="442" y="451"/>
                </a:lnTo>
                <a:lnTo>
                  <a:pt x="448" y="445"/>
                </a:lnTo>
                <a:lnTo>
                  <a:pt x="454" y="439"/>
                </a:lnTo>
                <a:lnTo>
                  <a:pt x="460" y="432"/>
                </a:lnTo>
                <a:lnTo>
                  <a:pt x="465" y="426"/>
                </a:lnTo>
                <a:lnTo>
                  <a:pt x="470" y="419"/>
                </a:lnTo>
                <a:lnTo>
                  <a:pt x="475" y="411"/>
                </a:lnTo>
                <a:lnTo>
                  <a:pt x="479" y="404"/>
                </a:lnTo>
                <a:lnTo>
                  <a:pt x="487" y="388"/>
                </a:lnTo>
                <a:lnTo>
                  <a:pt x="490" y="379"/>
                </a:lnTo>
                <a:lnTo>
                  <a:pt x="493" y="371"/>
                </a:lnTo>
                <a:lnTo>
                  <a:pt x="495" y="362"/>
                </a:lnTo>
                <a:lnTo>
                  <a:pt x="497" y="354"/>
                </a:lnTo>
                <a:lnTo>
                  <a:pt x="499" y="344"/>
                </a:lnTo>
                <a:lnTo>
                  <a:pt x="500" y="335"/>
                </a:lnTo>
                <a:lnTo>
                  <a:pt x="501" y="325"/>
                </a:lnTo>
                <a:lnTo>
                  <a:pt x="501" y="316"/>
                </a:lnTo>
                <a:lnTo>
                  <a:pt x="501" y="307"/>
                </a:lnTo>
                <a:lnTo>
                  <a:pt x="500" y="298"/>
                </a:lnTo>
                <a:lnTo>
                  <a:pt x="499" y="288"/>
                </a:lnTo>
                <a:lnTo>
                  <a:pt x="497" y="279"/>
                </a:lnTo>
                <a:lnTo>
                  <a:pt x="495" y="271"/>
                </a:lnTo>
                <a:lnTo>
                  <a:pt x="493" y="262"/>
                </a:lnTo>
                <a:lnTo>
                  <a:pt x="490" y="254"/>
                </a:lnTo>
                <a:lnTo>
                  <a:pt x="487" y="245"/>
                </a:lnTo>
                <a:lnTo>
                  <a:pt x="485" y="241"/>
                </a:lnTo>
                <a:lnTo>
                  <a:pt x="483" y="237"/>
                </a:lnTo>
                <a:lnTo>
                  <a:pt x="479" y="230"/>
                </a:lnTo>
                <a:lnTo>
                  <a:pt x="475" y="222"/>
                </a:lnTo>
                <a:lnTo>
                  <a:pt x="470" y="215"/>
                </a:lnTo>
                <a:lnTo>
                  <a:pt x="465" y="207"/>
                </a:lnTo>
                <a:lnTo>
                  <a:pt x="460" y="201"/>
                </a:lnTo>
                <a:lnTo>
                  <a:pt x="454" y="194"/>
                </a:lnTo>
                <a:lnTo>
                  <a:pt x="448" y="188"/>
                </a:lnTo>
                <a:lnTo>
                  <a:pt x="442" y="182"/>
                </a:lnTo>
                <a:lnTo>
                  <a:pt x="434" y="176"/>
                </a:lnTo>
                <a:lnTo>
                  <a:pt x="427" y="171"/>
                </a:lnTo>
                <a:lnTo>
                  <a:pt x="420" y="166"/>
                </a:lnTo>
                <a:lnTo>
                  <a:pt x="413" y="161"/>
                </a:lnTo>
                <a:lnTo>
                  <a:pt x="405" y="157"/>
                </a:lnTo>
                <a:lnTo>
                  <a:pt x="389" y="148"/>
                </a:lnTo>
                <a:lnTo>
                  <a:pt x="381" y="145"/>
                </a:lnTo>
                <a:lnTo>
                  <a:pt x="372" y="142"/>
                </a:lnTo>
                <a:lnTo>
                  <a:pt x="364" y="139"/>
                </a:lnTo>
                <a:lnTo>
                  <a:pt x="355" y="137"/>
                </a:lnTo>
                <a:lnTo>
                  <a:pt x="346" y="136"/>
                </a:lnTo>
                <a:lnTo>
                  <a:pt x="337" y="135"/>
                </a:lnTo>
                <a:lnTo>
                  <a:pt x="328" y="134"/>
                </a:lnTo>
                <a:lnTo>
                  <a:pt x="319" y="134"/>
                </a:lnTo>
                <a:lnTo>
                  <a:pt x="308" y="134"/>
                </a:lnTo>
                <a:lnTo>
                  <a:pt x="299" y="135"/>
                </a:lnTo>
                <a:lnTo>
                  <a:pt x="290" y="136"/>
                </a:lnTo>
                <a:lnTo>
                  <a:pt x="281" y="137"/>
                </a:lnTo>
                <a:lnTo>
                  <a:pt x="272" y="139"/>
                </a:lnTo>
                <a:lnTo>
                  <a:pt x="264" y="142"/>
                </a:lnTo>
                <a:lnTo>
                  <a:pt x="255" y="145"/>
                </a:lnTo>
                <a:lnTo>
                  <a:pt x="247" y="148"/>
                </a:lnTo>
                <a:lnTo>
                  <a:pt x="243" y="150"/>
                </a:lnTo>
                <a:lnTo>
                  <a:pt x="239" y="153"/>
                </a:lnTo>
                <a:lnTo>
                  <a:pt x="231" y="157"/>
                </a:lnTo>
                <a:lnTo>
                  <a:pt x="223" y="161"/>
                </a:lnTo>
                <a:lnTo>
                  <a:pt x="216" y="166"/>
                </a:lnTo>
                <a:lnTo>
                  <a:pt x="209" y="171"/>
                </a:lnTo>
                <a:lnTo>
                  <a:pt x="202" y="176"/>
                </a:lnTo>
                <a:lnTo>
                  <a:pt x="196" y="182"/>
                </a:lnTo>
                <a:lnTo>
                  <a:pt x="189" y="188"/>
                </a:lnTo>
                <a:lnTo>
                  <a:pt x="182" y="194"/>
                </a:lnTo>
                <a:lnTo>
                  <a:pt x="177" y="201"/>
                </a:lnTo>
                <a:lnTo>
                  <a:pt x="171" y="207"/>
                </a:lnTo>
                <a:lnTo>
                  <a:pt x="166" y="215"/>
                </a:lnTo>
                <a:lnTo>
                  <a:pt x="161" y="222"/>
                </a:lnTo>
                <a:lnTo>
                  <a:pt x="157" y="230"/>
                </a:lnTo>
                <a:lnTo>
                  <a:pt x="149" y="245"/>
                </a:lnTo>
                <a:lnTo>
                  <a:pt x="146" y="254"/>
                </a:lnTo>
                <a:lnTo>
                  <a:pt x="143" y="262"/>
                </a:lnTo>
                <a:lnTo>
                  <a:pt x="141" y="271"/>
                </a:lnTo>
                <a:lnTo>
                  <a:pt x="139" y="279"/>
                </a:lnTo>
                <a:lnTo>
                  <a:pt x="137" y="288"/>
                </a:lnTo>
                <a:lnTo>
                  <a:pt x="136" y="298"/>
                </a:lnTo>
                <a:lnTo>
                  <a:pt x="135" y="307"/>
                </a:lnTo>
                <a:lnTo>
                  <a:pt x="135" y="316"/>
                </a:lnTo>
                <a:close/>
                <a:moveTo>
                  <a:pt x="495" y="581"/>
                </a:moveTo>
                <a:lnTo>
                  <a:pt x="441" y="545"/>
                </a:lnTo>
                <a:lnTo>
                  <a:pt x="429" y="551"/>
                </a:lnTo>
                <a:lnTo>
                  <a:pt x="419" y="556"/>
                </a:lnTo>
                <a:lnTo>
                  <a:pt x="408" y="560"/>
                </a:lnTo>
                <a:lnTo>
                  <a:pt x="396" y="564"/>
                </a:lnTo>
                <a:lnTo>
                  <a:pt x="382" y="628"/>
                </a:lnTo>
                <a:lnTo>
                  <a:pt x="362" y="631"/>
                </a:lnTo>
                <a:lnTo>
                  <a:pt x="342" y="633"/>
                </a:lnTo>
                <a:lnTo>
                  <a:pt x="311" y="575"/>
                </a:lnTo>
                <a:lnTo>
                  <a:pt x="299" y="575"/>
                </a:lnTo>
                <a:lnTo>
                  <a:pt x="287" y="573"/>
                </a:lnTo>
                <a:lnTo>
                  <a:pt x="275" y="572"/>
                </a:lnTo>
                <a:lnTo>
                  <a:pt x="263" y="569"/>
                </a:lnTo>
                <a:lnTo>
                  <a:pt x="219" y="618"/>
                </a:lnTo>
                <a:lnTo>
                  <a:pt x="209" y="615"/>
                </a:lnTo>
                <a:lnTo>
                  <a:pt x="200" y="612"/>
                </a:lnTo>
                <a:lnTo>
                  <a:pt x="181" y="604"/>
                </a:lnTo>
                <a:lnTo>
                  <a:pt x="184" y="536"/>
                </a:lnTo>
                <a:lnTo>
                  <a:pt x="174" y="530"/>
                </a:lnTo>
                <a:lnTo>
                  <a:pt x="164" y="522"/>
                </a:lnTo>
                <a:lnTo>
                  <a:pt x="155" y="515"/>
                </a:lnTo>
                <a:lnTo>
                  <a:pt x="146" y="507"/>
                </a:lnTo>
                <a:lnTo>
                  <a:pt x="80" y="527"/>
                </a:lnTo>
                <a:lnTo>
                  <a:pt x="68" y="513"/>
                </a:lnTo>
                <a:lnTo>
                  <a:pt x="56" y="498"/>
                </a:lnTo>
                <a:lnTo>
                  <a:pt x="94" y="440"/>
                </a:lnTo>
                <a:lnTo>
                  <a:pt x="89" y="429"/>
                </a:lnTo>
                <a:lnTo>
                  <a:pt x="84" y="418"/>
                </a:lnTo>
                <a:lnTo>
                  <a:pt x="79" y="407"/>
                </a:lnTo>
                <a:lnTo>
                  <a:pt x="75" y="395"/>
                </a:lnTo>
                <a:lnTo>
                  <a:pt x="5" y="380"/>
                </a:lnTo>
                <a:lnTo>
                  <a:pt x="2" y="362"/>
                </a:lnTo>
                <a:lnTo>
                  <a:pt x="0" y="343"/>
                </a:lnTo>
                <a:lnTo>
                  <a:pt x="64" y="311"/>
                </a:lnTo>
                <a:lnTo>
                  <a:pt x="65" y="298"/>
                </a:lnTo>
                <a:lnTo>
                  <a:pt x="66" y="286"/>
                </a:lnTo>
                <a:lnTo>
                  <a:pt x="68" y="274"/>
                </a:lnTo>
                <a:lnTo>
                  <a:pt x="70" y="262"/>
                </a:lnTo>
                <a:lnTo>
                  <a:pt x="16" y="213"/>
                </a:lnTo>
                <a:lnTo>
                  <a:pt x="23" y="197"/>
                </a:lnTo>
                <a:lnTo>
                  <a:pt x="30" y="181"/>
                </a:lnTo>
                <a:lnTo>
                  <a:pt x="102" y="184"/>
                </a:lnTo>
                <a:lnTo>
                  <a:pt x="109" y="174"/>
                </a:lnTo>
                <a:lnTo>
                  <a:pt x="116" y="164"/>
                </a:lnTo>
                <a:lnTo>
                  <a:pt x="124" y="154"/>
                </a:lnTo>
                <a:lnTo>
                  <a:pt x="132" y="144"/>
                </a:lnTo>
                <a:lnTo>
                  <a:pt x="111" y="75"/>
                </a:lnTo>
                <a:lnTo>
                  <a:pt x="124" y="64"/>
                </a:lnTo>
                <a:lnTo>
                  <a:pt x="138" y="54"/>
                </a:lnTo>
                <a:lnTo>
                  <a:pt x="200" y="93"/>
                </a:lnTo>
                <a:lnTo>
                  <a:pt x="211" y="87"/>
                </a:lnTo>
                <a:lnTo>
                  <a:pt x="222" y="82"/>
                </a:lnTo>
                <a:lnTo>
                  <a:pt x="234" y="78"/>
                </a:lnTo>
                <a:lnTo>
                  <a:pt x="246" y="74"/>
                </a:lnTo>
                <a:lnTo>
                  <a:pt x="261" y="4"/>
                </a:lnTo>
                <a:lnTo>
                  <a:pt x="270" y="3"/>
                </a:lnTo>
                <a:lnTo>
                  <a:pt x="279" y="1"/>
                </a:lnTo>
                <a:lnTo>
                  <a:pt x="296" y="0"/>
                </a:lnTo>
                <a:lnTo>
                  <a:pt x="330" y="63"/>
                </a:lnTo>
                <a:lnTo>
                  <a:pt x="343" y="64"/>
                </a:lnTo>
                <a:lnTo>
                  <a:pt x="355" y="65"/>
                </a:lnTo>
                <a:lnTo>
                  <a:pt x="367" y="67"/>
                </a:lnTo>
                <a:lnTo>
                  <a:pt x="379" y="69"/>
                </a:lnTo>
                <a:lnTo>
                  <a:pt x="426" y="18"/>
                </a:lnTo>
                <a:lnTo>
                  <a:pt x="435" y="21"/>
                </a:lnTo>
                <a:lnTo>
                  <a:pt x="444" y="25"/>
                </a:lnTo>
                <a:lnTo>
                  <a:pt x="461" y="32"/>
                </a:lnTo>
                <a:lnTo>
                  <a:pt x="458" y="102"/>
                </a:lnTo>
                <a:lnTo>
                  <a:pt x="468" y="109"/>
                </a:lnTo>
                <a:lnTo>
                  <a:pt x="478" y="116"/>
                </a:lnTo>
                <a:lnTo>
                  <a:pt x="487" y="124"/>
                </a:lnTo>
                <a:lnTo>
                  <a:pt x="496" y="132"/>
                </a:lnTo>
                <a:lnTo>
                  <a:pt x="561" y="111"/>
                </a:lnTo>
                <a:lnTo>
                  <a:pt x="574" y="126"/>
                </a:lnTo>
                <a:lnTo>
                  <a:pt x="579" y="134"/>
                </a:lnTo>
                <a:lnTo>
                  <a:pt x="585" y="142"/>
                </a:lnTo>
                <a:lnTo>
                  <a:pt x="547" y="200"/>
                </a:lnTo>
                <a:lnTo>
                  <a:pt x="550" y="205"/>
                </a:lnTo>
                <a:lnTo>
                  <a:pt x="553" y="211"/>
                </a:lnTo>
                <a:lnTo>
                  <a:pt x="558" y="222"/>
                </a:lnTo>
                <a:lnTo>
                  <a:pt x="562" y="233"/>
                </a:lnTo>
                <a:lnTo>
                  <a:pt x="567" y="245"/>
                </a:lnTo>
                <a:lnTo>
                  <a:pt x="631" y="259"/>
                </a:lnTo>
                <a:lnTo>
                  <a:pt x="634" y="278"/>
                </a:lnTo>
                <a:lnTo>
                  <a:pt x="636" y="298"/>
                </a:lnTo>
                <a:lnTo>
                  <a:pt x="577" y="329"/>
                </a:lnTo>
                <a:lnTo>
                  <a:pt x="577" y="341"/>
                </a:lnTo>
                <a:lnTo>
                  <a:pt x="575" y="354"/>
                </a:lnTo>
                <a:lnTo>
                  <a:pt x="574" y="365"/>
                </a:lnTo>
                <a:lnTo>
                  <a:pt x="571" y="377"/>
                </a:lnTo>
                <a:lnTo>
                  <a:pt x="619" y="421"/>
                </a:lnTo>
                <a:lnTo>
                  <a:pt x="612" y="440"/>
                </a:lnTo>
                <a:lnTo>
                  <a:pt x="603" y="458"/>
                </a:lnTo>
                <a:lnTo>
                  <a:pt x="537" y="456"/>
                </a:lnTo>
                <a:lnTo>
                  <a:pt x="531" y="465"/>
                </a:lnTo>
                <a:lnTo>
                  <a:pt x="524" y="475"/>
                </a:lnTo>
                <a:lnTo>
                  <a:pt x="516" y="484"/>
                </a:lnTo>
                <a:lnTo>
                  <a:pt x="509" y="493"/>
                </a:lnTo>
                <a:lnTo>
                  <a:pt x="528" y="555"/>
                </a:lnTo>
                <a:lnTo>
                  <a:pt x="512" y="569"/>
                </a:lnTo>
                <a:lnTo>
                  <a:pt x="504" y="575"/>
                </a:lnTo>
                <a:lnTo>
                  <a:pt x="495" y="581"/>
                </a:lnTo>
                <a:close/>
              </a:path>
            </a:pathLst>
          </a:custGeom>
          <a:solidFill>
            <a:srgbClr val="006699">
              <a:lumMod val="75000"/>
            </a:srgbClr>
          </a:solidFill>
          <a:ln w="6350">
            <a:solidFill>
              <a:srgbClr val="006699"/>
            </a:solidFill>
            <a:round/>
            <a:headEnd/>
            <a:tailEnd/>
          </a:ln>
          <a:effectLst/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1200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统一</a:t>
            </a:r>
          </a:p>
          <a:p>
            <a:pPr algn="ctr">
              <a:defRPr/>
            </a:pPr>
            <a:r>
              <a:rPr lang="zh-CN" altLang="en-US" sz="1200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身份</a:t>
            </a: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5070947" y="5432072"/>
            <a:ext cx="18085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zh-CN" altLang="en-US" dirty="0">
                <a:solidFill>
                  <a:srgbClr val="000000"/>
                </a:solidFill>
              </a:rPr>
              <a:t>第三方集成</a:t>
            </a:r>
            <a:r>
              <a:rPr lang="zh-CN" altLang="en-US" b="0" dirty="0">
                <a:solidFill>
                  <a:srgbClr val="000000"/>
                </a:solidFill>
              </a:rPr>
              <a:t>总线</a:t>
            </a: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5012470" y="2395986"/>
            <a:ext cx="18085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zh-CN" altLang="en-US" dirty="0">
                <a:solidFill>
                  <a:srgbClr val="000000"/>
                </a:solidFill>
              </a:rPr>
              <a:t>第三方集成</a:t>
            </a:r>
            <a:r>
              <a:rPr lang="zh-CN" altLang="en-US" b="0" dirty="0">
                <a:solidFill>
                  <a:srgbClr val="000000"/>
                </a:solidFill>
              </a:rPr>
              <a:t>总线</a:t>
            </a:r>
          </a:p>
        </p:txBody>
      </p:sp>
      <p:sp>
        <p:nvSpPr>
          <p:cNvPr id="17" name="Freeform 3"/>
          <p:cNvSpPr>
            <a:spLocks noEditPoints="1"/>
          </p:cNvSpPr>
          <p:nvPr/>
        </p:nvSpPr>
        <p:spPr bwMode="auto">
          <a:xfrm rot="345021">
            <a:off x="4424231" y="5958313"/>
            <a:ext cx="868362" cy="806450"/>
          </a:xfrm>
          <a:custGeom>
            <a:avLst/>
            <a:gdLst/>
            <a:ahLst/>
            <a:cxnLst>
              <a:cxn ang="0">
                <a:pos x="137" y="344"/>
              </a:cxn>
              <a:cxn ang="0">
                <a:pos x="146" y="379"/>
              </a:cxn>
              <a:cxn ang="0">
                <a:pos x="157" y="404"/>
              </a:cxn>
              <a:cxn ang="0">
                <a:pos x="177" y="432"/>
              </a:cxn>
              <a:cxn ang="0">
                <a:pos x="202" y="457"/>
              </a:cxn>
              <a:cxn ang="0">
                <a:pos x="231" y="477"/>
              </a:cxn>
              <a:cxn ang="0">
                <a:pos x="272" y="493"/>
              </a:cxn>
              <a:cxn ang="0">
                <a:pos x="308" y="498"/>
              </a:cxn>
              <a:cxn ang="0">
                <a:pos x="346" y="496"/>
              </a:cxn>
              <a:cxn ang="0">
                <a:pos x="381" y="487"/>
              </a:cxn>
              <a:cxn ang="0">
                <a:pos x="405" y="477"/>
              </a:cxn>
              <a:cxn ang="0">
                <a:pos x="434" y="457"/>
              </a:cxn>
              <a:cxn ang="0">
                <a:pos x="460" y="432"/>
              </a:cxn>
              <a:cxn ang="0">
                <a:pos x="479" y="404"/>
              </a:cxn>
              <a:cxn ang="0">
                <a:pos x="495" y="362"/>
              </a:cxn>
              <a:cxn ang="0">
                <a:pos x="501" y="325"/>
              </a:cxn>
              <a:cxn ang="0">
                <a:pos x="499" y="288"/>
              </a:cxn>
              <a:cxn ang="0">
                <a:pos x="490" y="254"/>
              </a:cxn>
              <a:cxn ang="0">
                <a:pos x="479" y="230"/>
              </a:cxn>
              <a:cxn ang="0">
                <a:pos x="460" y="201"/>
              </a:cxn>
              <a:cxn ang="0">
                <a:pos x="434" y="176"/>
              </a:cxn>
              <a:cxn ang="0">
                <a:pos x="405" y="157"/>
              </a:cxn>
              <a:cxn ang="0">
                <a:pos x="364" y="139"/>
              </a:cxn>
              <a:cxn ang="0">
                <a:pos x="328" y="134"/>
              </a:cxn>
              <a:cxn ang="0">
                <a:pos x="290" y="136"/>
              </a:cxn>
              <a:cxn ang="0">
                <a:pos x="255" y="145"/>
              </a:cxn>
              <a:cxn ang="0">
                <a:pos x="231" y="157"/>
              </a:cxn>
              <a:cxn ang="0">
                <a:pos x="202" y="176"/>
              </a:cxn>
              <a:cxn ang="0">
                <a:pos x="177" y="201"/>
              </a:cxn>
              <a:cxn ang="0">
                <a:pos x="157" y="230"/>
              </a:cxn>
              <a:cxn ang="0">
                <a:pos x="141" y="271"/>
              </a:cxn>
              <a:cxn ang="0">
                <a:pos x="135" y="307"/>
              </a:cxn>
              <a:cxn ang="0">
                <a:pos x="429" y="551"/>
              </a:cxn>
              <a:cxn ang="0">
                <a:pos x="382" y="628"/>
              </a:cxn>
              <a:cxn ang="0">
                <a:pos x="299" y="575"/>
              </a:cxn>
              <a:cxn ang="0">
                <a:pos x="219" y="618"/>
              </a:cxn>
              <a:cxn ang="0">
                <a:pos x="184" y="536"/>
              </a:cxn>
              <a:cxn ang="0">
                <a:pos x="146" y="507"/>
              </a:cxn>
              <a:cxn ang="0">
                <a:pos x="94" y="440"/>
              </a:cxn>
              <a:cxn ang="0">
                <a:pos x="75" y="395"/>
              </a:cxn>
              <a:cxn ang="0">
                <a:pos x="64" y="311"/>
              </a:cxn>
              <a:cxn ang="0">
                <a:pos x="70" y="262"/>
              </a:cxn>
              <a:cxn ang="0">
                <a:pos x="102" y="184"/>
              </a:cxn>
              <a:cxn ang="0">
                <a:pos x="132" y="144"/>
              </a:cxn>
              <a:cxn ang="0">
                <a:pos x="200" y="93"/>
              </a:cxn>
              <a:cxn ang="0">
                <a:pos x="246" y="74"/>
              </a:cxn>
              <a:cxn ang="0">
                <a:pos x="296" y="0"/>
              </a:cxn>
              <a:cxn ang="0">
                <a:pos x="367" y="67"/>
              </a:cxn>
              <a:cxn ang="0">
                <a:pos x="444" y="25"/>
              </a:cxn>
              <a:cxn ang="0">
                <a:pos x="478" y="116"/>
              </a:cxn>
              <a:cxn ang="0">
                <a:pos x="574" y="126"/>
              </a:cxn>
              <a:cxn ang="0">
                <a:pos x="550" y="205"/>
              </a:cxn>
              <a:cxn ang="0">
                <a:pos x="567" y="245"/>
              </a:cxn>
              <a:cxn ang="0">
                <a:pos x="577" y="329"/>
              </a:cxn>
              <a:cxn ang="0">
                <a:pos x="571" y="377"/>
              </a:cxn>
              <a:cxn ang="0">
                <a:pos x="537" y="456"/>
              </a:cxn>
              <a:cxn ang="0">
                <a:pos x="509" y="493"/>
              </a:cxn>
              <a:cxn ang="0">
                <a:pos x="495" y="581"/>
              </a:cxn>
            </a:cxnLst>
            <a:rect l="0" t="0" r="r" b="b"/>
            <a:pathLst>
              <a:path w="636" h="633">
                <a:moveTo>
                  <a:pt x="135" y="316"/>
                </a:moveTo>
                <a:lnTo>
                  <a:pt x="135" y="325"/>
                </a:lnTo>
                <a:lnTo>
                  <a:pt x="136" y="335"/>
                </a:lnTo>
                <a:lnTo>
                  <a:pt x="137" y="344"/>
                </a:lnTo>
                <a:lnTo>
                  <a:pt x="139" y="354"/>
                </a:lnTo>
                <a:lnTo>
                  <a:pt x="141" y="362"/>
                </a:lnTo>
                <a:lnTo>
                  <a:pt x="143" y="371"/>
                </a:lnTo>
                <a:lnTo>
                  <a:pt x="146" y="379"/>
                </a:lnTo>
                <a:lnTo>
                  <a:pt x="149" y="388"/>
                </a:lnTo>
                <a:lnTo>
                  <a:pt x="151" y="392"/>
                </a:lnTo>
                <a:lnTo>
                  <a:pt x="153" y="396"/>
                </a:lnTo>
                <a:lnTo>
                  <a:pt x="157" y="404"/>
                </a:lnTo>
                <a:lnTo>
                  <a:pt x="161" y="411"/>
                </a:lnTo>
                <a:lnTo>
                  <a:pt x="166" y="419"/>
                </a:lnTo>
                <a:lnTo>
                  <a:pt x="171" y="426"/>
                </a:lnTo>
                <a:lnTo>
                  <a:pt x="177" y="432"/>
                </a:lnTo>
                <a:lnTo>
                  <a:pt x="182" y="439"/>
                </a:lnTo>
                <a:lnTo>
                  <a:pt x="189" y="445"/>
                </a:lnTo>
                <a:lnTo>
                  <a:pt x="196" y="451"/>
                </a:lnTo>
                <a:lnTo>
                  <a:pt x="202" y="457"/>
                </a:lnTo>
                <a:lnTo>
                  <a:pt x="209" y="462"/>
                </a:lnTo>
                <a:lnTo>
                  <a:pt x="216" y="468"/>
                </a:lnTo>
                <a:lnTo>
                  <a:pt x="223" y="472"/>
                </a:lnTo>
                <a:lnTo>
                  <a:pt x="231" y="477"/>
                </a:lnTo>
                <a:lnTo>
                  <a:pt x="247" y="484"/>
                </a:lnTo>
                <a:lnTo>
                  <a:pt x="255" y="487"/>
                </a:lnTo>
                <a:lnTo>
                  <a:pt x="264" y="490"/>
                </a:lnTo>
                <a:lnTo>
                  <a:pt x="272" y="493"/>
                </a:lnTo>
                <a:lnTo>
                  <a:pt x="281" y="495"/>
                </a:lnTo>
                <a:lnTo>
                  <a:pt x="290" y="496"/>
                </a:lnTo>
                <a:lnTo>
                  <a:pt x="299" y="498"/>
                </a:lnTo>
                <a:lnTo>
                  <a:pt x="308" y="498"/>
                </a:lnTo>
                <a:lnTo>
                  <a:pt x="319" y="499"/>
                </a:lnTo>
                <a:lnTo>
                  <a:pt x="328" y="498"/>
                </a:lnTo>
                <a:lnTo>
                  <a:pt x="337" y="498"/>
                </a:lnTo>
                <a:lnTo>
                  <a:pt x="346" y="496"/>
                </a:lnTo>
                <a:lnTo>
                  <a:pt x="355" y="495"/>
                </a:lnTo>
                <a:lnTo>
                  <a:pt x="364" y="493"/>
                </a:lnTo>
                <a:lnTo>
                  <a:pt x="372" y="490"/>
                </a:lnTo>
                <a:lnTo>
                  <a:pt x="381" y="487"/>
                </a:lnTo>
                <a:lnTo>
                  <a:pt x="389" y="484"/>
                </a:lnTo>
                <a:lnTo>
                  <a:pt x="393" y="482"/>
                </a:lnTo>
                <a:lnTo>
                  <a:pt x="397" y="481"/>
                </a:lnTo>
                <a:lnTo>
                  <a:pt x="405" y="477"/>
                </a:lnTo>
                <a:lnTo>
                  <a:pt x="413" y="472"/>
                </a:lnTo>
                <a:lnTo>
                  <a:pt x="420" y="468"/>
                </a:lnTo>
                <a:lnTo>
                  <a:pt x="427" y="462"/>
                </a:lnTo>
                <a:lnTo>
                  <a:pt x="434" y="457"/>
                </a:lnTo>
                <a:lnTo>
                  <a:pt x="442" y="451"/>
                </a:lnTo>
                <a:lnTo>
                  <a:pt x="448" y="445"/>
                </a:lnTo>
                <a:lnTo>
                  <a:pt x="454" y="439"/>
                </a:lnTo>
                <a:lnTo>
                  <a:pt x="460" y="432"/>
                </a:lnTo>
                <a:lnTo>
                  <a:pt x="465" y="426"/>
                </a:lnTo>
                <a:lnTo>
                  <a:pt x="470" y="419"/>
                </a:lnTo>
                <a:lnTo>
                  <a:pt x="475" y="411"/>
                </a:lnTo>
                <a:lnTo>
                  <a:pt x="479" y="404"/>
                </a:lnTo>
                <a:lnTo>
                  <a:pt x="487" y="388"/>
                </a:lnTo>
                <a:lnTo>
                  <a:pt x="490" y="379"/>
                </a:lnTo>
                <a:lnTo>
                  <a:pt x="493" y="371"/>
                </a:lnTo>
                <a:lnTo>
                  <a:pt x="495" y="362"/>
                </a:lnTo>
                <a:lnTo>
                  <a:pt x="497" y="354"/>
                </a:lnTo>
                <a:lnTo>
                  <a:pt x="499" y="344"/>
                </a:lnTo>
                <a:lnTo>
                  <a:pt x="500" y="335"/>
                </a:lnTo>
                <a:lnTo>
                  <a:pt x="501" y="325"/>
                </a:lnTo>
                <a:lnTo>
                  <a:pt x="501" y="316"/>
                </a:lnTo>
                <a:lnTo>
                  <a:pt x="501" y="307"/>
                </a:lnTo>
                <a:lnTo>
                  <a:pt x="500" y="298"/>
                </a:lnTo>
                <a:lnTo>
                  <a:pt x="499" y="288"/>
                </a:lnTo>
                <a:lnTo>
                  <a:pt x="497" y="279"/>
                </a:lnTo>
                <a:lnTo>
                  <a:pt x="495" y="271"/>
                </a:lnTo>
                <a:lnTo>
                  <a:pt x="493" y="262"/>
                </a:lnTo>
                <a:lnTo>
                  <a:pt x="490" y="254"/>
                </a:lnTo>
                <a:lnTo>
                  <a:pt x="487" y="245"/>
                </a:lnTo>
                <a:lnTo>
                  <a:pt x="485" y="241"/>
                </a:lnTo>
                <a:lnTo>
                  <a:pt x="483" y="237"/>
                </a:lnTo>
                <a:lnTo>
                  <a:pt x="479" y="230"/>
                </a:lnTo>
                <a:lnTo>
                  <a:pt x="475" y="222"/>
                </a:lnTo>
                <a:lnTo>
                  <a:pt x="470" y="215"/>
                </a:lnTo>
                <a:lnTo>
                  <a:pt x="465" y="207"/>
                </a:lnTo>
                <a:lnTo>
                  <a:pt x="460" y="201"/>
                </a:lnTo>
                <a:lnTo>
                  <a:pt x="454" y="194"/>
                </a:lnTo>
                <a:lnTo>
                  <a:pt x="448" y="188"/>
                </a:lnTo>
                <a:lnTo>
                  <a:pt x="442" y="182"/>
                </a:lnTo>
                <a:lnTo>
                  <a:pt x="434" y="176"/>
                </a:lnTo>
                <a:lnTo>
                  <a:pt x="427" y="171"/>
                </a:lnTo>
                <a:lnTo>
                  <a:pt x="420" y="166"/>
                </a:lnTo>
                <a:lnTo>
                  <a:pt x="413" y="161"/>
                </a:lnTo>
                <a:lnTo>
                  <a:pt x="405" y="157"/>
                </a:lnTo>
                <a:lnTo>
                  <a:pt x="389" y="148"/>
                </a:lnTo>
                <a:lnTo>
                  <a:pt x="381" y="145"/>
                </a:lnTo>
                <a:lnTo>
                  <a:pt x="372" y="142"/>
                </a:lnTo>
                <a:lnTo>
                  <a:pt x="364" y="139"/>
                </a:lnTo>
                <a:lnTo>
                  <a:pt x="355" y="137"/>
                </a:lnTo>
                <a:lnTo>
                  <a:pt x="346" y="136"/>
                </a:lnTo>
                <a:lnTo>
                  <a:pt x="337" y="135"/>
                </a:lnTo>
                <a:lnTo>
                  <a:pt x="328" y="134"/>
                </a:lnTo>
                <a:lnTo>
                  <a:pt x="319" y="134"/>
                </a:lnTo>
                <a:lnTo>
                  <a:pt x="308" y="134"/>
                </a:lnTo>
                <a:lnTo>
                  <a:pt x="299" y="135"/>
                </a:lnTo>
                <a:lnTo>
                  <a:pt x="290" y="136"/>
                </a:lnTo>
                <a:lnTo>
                  <a:pt x="281" y="137"/>
                </a:lnTo>
                <a:lnTo>
                  <a:pt x="272" y="139"/>
                </a:lnTo>
                <a:lnTo>
                  <a:pt x="264" y="142"/>
                </a:lnTo>
                <a:lnTo>
                  <a:pt x="255" y="145"/>
                </a:lnTo>
                <a:lnTo>
                  <a:pt x="247" y="148"/>
                </a:lnTo>
                <a:lnTo>
                  <a:pt x="243" y="150"/>
                </a:lnTo>
                <a:lnTo>
                  <a:pt x="239" y="153"/>
                </a:lnTo>
                <a:lnTo>
                  <a:pt x="231" y="157"/>
                </a:lnTo>
                <a:lnTo>
                  <a:pt x="223" y="161"/>
                </a:lnTo>
                <a:lnTo>
                  <a:pt x="216" y="166"/>
                </a:lnTo>
                <a:lnTo>
                  <a:pt x="209" y="171"/>
                </a:lnTo>
                <a:lnTo>
                  <a:pt x="202" y="176"/>
                </a:lnTo>
                <a:lnTo>
                  <a:pt x="196" y="182"/>
                </a:lnTo>
                <a:lnTo>
                  <a:pt x="189" y="188"/>
                </a:lnTo>
                <a:lnTo>
                  <a:pt x="182" y="194"/>
                </a:lnTo>
                <a:lnTo>
                  <a:pt x="177" y="201"/>
                </a:lnTo>
                <a:lnTo>
                  <a:pt x="171" y="207"/>
                </a:lnTo>
                <a:lnTo>
                  <a:pt x="166" y="215"/>
                </a:lnTo>
                <a:lnTo>
                  <a:pt x="161" y="222"/>
                </a:lnTo>
                <a:lnTo>
                  <a:pt x="157" y="230"/>
                </a:lnTo>
                <a:lnTo>
                  <a:pt x="149" y="245"/>
                </a:lnTo>
                <a:lnTo>
                  <a:pt x="146" y="254"/>
                </a:lnTo>
                <a:lnTo>
                  <a:pt x="143" y="262"/>
                </a:lnTo>
                <a:lnTo>
                  <a:pt x="141" y="271"/>
                </a:lnTo>
                <a:lnTo>
                  <a:pt x="139" y="279"/>
                </a:lnTo>
                <a:lnTo>
                  <a:pt x="137" y="288"/>
                </a:lnTo>
                <a:lnTo>
                  <a:pt x="136" y="298"/>
                </a:lnTo>
                <a:lnTo>
                  <a:pt x="135" y="307"/>
                </a:lnTo>
                <a:lnTo>
                  <a:pt x="135" y="316"/>
                </a:lnTo>
                <a:close/>
                <a:moveTo>
                  <a:pt x="495" y="581"/>
                </a:moveTo>
                <a:lnTo>
                  <a:pt x="441" y="545"/>
                </a:lnTo>
                <a:lnTo>
                  <a:pt x="429" y="551"/>
                </a:lnTo>
                <a:lnTo>
                  <a:pt x="419" y="556"/>
                </a:lnTo>
                <a:lnTo>
                  <a:pt x="408" y="560"/>
                </a:lnTo>
                <a:lnTo>
                  <a:pt x="396" y="564"/>
                </a:lnTo>
                <a:lnTo>
                  <a:pt x="382" y="628"/>
                </a:lnTo>
                <a:lnTo>
                  <a:pt x="362" y="631"/>
                </a:lnTo>
                <a:lnTo>
                  <a:pt x="342" y="633"/>
                </a:lnTo>
                <a:lnTo>
                  <a:pt x="311" y="575"/>
                </a:lnTo>
                <a:lnTo>
                  <a:pt x="299" y="575"/>
                </a:lnTo>
                <a:lnTo>
                  <a:pt x="287" y="573"/>
                </a:lnTo>
                <a:lnTo>
                  <a:pt x="275" y="572"/>
                </a:lnTo>
                <a:lnTo>
                  <a:pt x="263" y="569"/>
                </a:lnTo>
                <a:lnTo>
                  <a:pt x="219" y="618"/>
                </a:lnTo>
                <a:lnTo>
                  <a:pt x="209" y="615"/>
                </a:lnTo>
                <a:lnTo>
                  <a:pt x="200" y="612"/>
                </a:lnTo>
                <a:lnTo>
                  <a:pt x="181" y="604"/>
                </a:lnTo>
                <a:lnTo>
                  <a:pt x="184" y="536"/>
                </a:lnTo>
                <a:lnTo>
                  <a:pt x="174" y="530"/>
                </a:lnTo>
                <a:lnTo>
                  <a:pt x="164" y="522"/>
                </a:lnTo>
                <a:lnTo>
                  <a:pt x="155" y="515"/>
                </a:lnTo>
                <a:lnTo>
                  <a:pt x="146" y="507"/>
                </a:lnTo>
                <a:lnTo>
                  <a:pt x="80" y="527"/>
                </a:lnTo>
                <a:lnTo>
                  <a:pt x="68" y="513"/>
                </a:lnTo>
                <a:lnTo>
                  <a:pt x="56" y="498"/>
                </a:lnTo>
                <a:lnTo>
                  <a:pt x="94" y="440"/>
                </a:lnTo>
                <a:lnTo>
                  <a:pt x="89" y="429"/>
                </a:lnTo>
                <a:lnTo>
                  <a:pt x="84" y="418"/>
                </a:lnTo>
                <a:lnTo>
                  <a:pt x="79" y="407"/>
                </a:lnTo>
                <a:lnTo>
                  <a:pt x="75" y="395"/>
                </a:lnTo>
                <a:lnTo>
                  <a:pt x="5" y="380"/>
                </a:lnTo>
                <a:lnTo>
                  <a:pt x="2" y="362"/>
                </a:lnTo>
                <a:lnTo>
                  <a:pt x="0" y="343"/>
                </a:lnTo>
                <a:lnTo>
                  <a:pt x="64" y="311"/>
                </a:lnTo>
                <a:lnTo>
                  <a:pt x="65" y="298"/>
                </a:lnTo>
                <a:lnTo>
                  <a:pt x="66" y="286"/>
                </a:lnTo>
                <a:lnTo>
                  <a:pt x="68" y="274"/>
                </a:lnTo>
                <a:lnTo>
                  <a:pt x="70" y="262"/>
                </a:lnTo>
                <a:lnTo>
                  <a:pt x="16" y="213"/>
                </a:lnTo>
                <a:lnTo>
                  <a:pt x="23" y="197"/>
                </a:lnTo>
                <a:lnTo>
                  <a:pt x="30" y="181"/>
                </a:lnTo>
                <a:lnTo>
                  <a:pt x="102" y="184"/>
                </a:lnTo>
                <a:lnTo>
                  <a:pt x="109" y="174"/>
                </a:lnTo>
                <a:lnTo>
                  <a:pt x="116" y="164"/>
                </a:lnTo>
                <a:lnTo>
                  <a:pt x="124" y="154"/>
                </a:lnTo>
                <a:lnTo>
                  <a:pt x="132" y="144"/>
                </a:lnTo>
                <a:lnTo>
                  <a:pt x="111" y="75"/>
                </a:lnTo>
                <a:lnTo>
                  <a:pt x="124" y="64"/>
                </a:lnTo>
                <a:lnTo>
                  <a:pt x="138" y="54"/>
                </a:lnTo>
                <a:lnTo>
                  <a:pt x="200" y="93"/>
                </a:lnTo>
                <a:lnTo>
                  <a:pt x="211" y="87"/>
                </a:lnTo>
                <a:lnTo>
                  <a:pt x="222" y="82"/>
                </a:lnTo>
                <a:lnTo>
                  <a:pt x="234" y="78"/>
                </a:lnTo>
                <a:lnTo>
                  <a:pt x="246" y="74"/>
                </a:lnTo>
                <a:lnTo>
                  <a:pt x="261" y="4"/>
                </a:lnTo>
                <a:lnTo>
                  <a:pt x="270" y="3"/>
                </a:lnTo>
                <a:lnTo>
                  <a:pt x="279" y="1"/>
                </a:lnTo>
                <a:lnTo>
                  <a:pt x="296" y="0"/>
                </a:lnTo>
                <a:lnTo>
                  <a:pt x="330" y="63"/>
                </a:lnTo>
                <a:lnTo>
                  <a:pt x="343" y="64"/>
                </a:lnTo>
                <a:lnTo>
                  <a:pt x="355" y="65"/>
                </a:lnTo>
                <a:lnTo>
                  <a:pt x="367" y="67"/>
                </a:lnTo>
                <a:lnTo>
                  <a:pt x="379" y="69"/>
                </a:lnTo>
                <a:lnTo>
                  <a:pt x="426" y="18"/>
                </a:lnTo>
                <a:lnTo>
                  <a:pt x="435" y="21"/>
                </a:lnTo>
                <a:lnTo>
                  <a:pt x="444" y="25"/>
                </a:lnTo>
                <a:lnTo>
                  <a:pt x="461" y="32"/>
                </a:lnTo>
                <a:lnTo>
                  <a:pt x="458" y="102"/>
                </a:lnTo>
                <a:lnTo>
                  <a:pt x="468" y="109"/>
                </a:lnTo>
                <a:lnTo>
                  <a:pt x="478" y="116"/>
                </a:lnTo>
                <a:lnTo>
                  <a:pt x="487" y="124"/>
                </a:lnTo>
                <a:lnTo>
                  <a:pt x="496" y="132"/>
                </a:lnTo>
                <a:lnTo>
                  <a:pt x="561" y="111"/>
                </a:lnTo>
                <a:lnTo>
                  <a:pt x="574" y="126"/>
                </a:lnTo>
                <a:lnTo>
                  <a:pt x="579" y="134"/>
                </a:lnTo>
                <a:lnTo>
                  <a:pt x="585" y="142"/>
                </a:lnTo>
                <a:lnTo>
                  <a:pt x="547" y="200"/>
                </a:lnTo>
                <a:lnTo>
                  <a:pt x="550" y="205"/>
                </a:lnTo>
                <a:lnTo>
                  <a:pt x="553" y="211"/>
                </a:lnTo>
                <a:lnTo>
                  <a:pt x="558" y="222"/>
                </a:lnTo>
                <a:lnTo>
                  <a:pt x="562" y="233"/>
                </a:lnTo>
                <a:lnTo>
                  <a:pt x="567" y="245"/>
                </a:lnTo>
                <a:lnTo>
                  <a:pt x="631" y="259"/>
                </a:lnTo>
                <a:lnTo>
                  <a:pt x="634" y="278"/>
                </a:lnTo>
                <a:lnTo>
                  <a:pt x="636" y="298"/>
                </a:lnTo>
                <a:lnTo>
                  <a:pt x="577" y="329"/>
                </a:lnTo>
                <a:lnTo>
                  <a:pt x="577" y="341"/>
                </a:lnTo>
                <a:lnTo>
                  <a:pt x="575" y="354"/>
                </a:lnTo>
                <a:lnTo>
                  <a:pt x="574" y="365"/>
                </a:lnTo>
                <a:lnTo>
                  <a:pt x="571" y="377"/>
                </a:lnTo>
                <a:lnTo>
                  <a:pt x="619" y="421"/>
                </a:lnTo>
                <a:lnTo>
                  <a:pt x="612" y="440"/>
                </a:lnTo>
                <a:lnTo>
                  <a:pt x="603" y="458"/>
                </a:lnTo>
                <a:lnTo>
                  <a:pt x="537" y="456"/>
                </a:lnTo>
                <a:lnTo>
                  <a:pt x="531" y="465"/>
                </a:lnTo>
                <a:lnTo>
                  <a:pt x="524" y="475"/>
                </a:lnTo>
                <a:lnTo>
                  <a:pt x="516" y="484"/>
                </a:lnTo>
                <a:lnTo>
                  <a:pt x="509" y="493"/>
                </a:lnTo>
                <a:lnTo>
                  <a:pt x="528" y="555"/>
                </a:lnTo>
                <a:lnTo>
                  <a:pt x="512" y="569"/>
                </a:lnTo>
                <a:lnTo>
                  <a:pt x="504" y="575"/>
                </a:lnTo>
                <a:lnTo>
                  <a:pt x="495" y="581"/>
                </a:lnTo>
                <a:close/>
              </a:path>
            </a:pathLst>
          </a:custGeom>
          <a:solidFill>
            <a:srgbClr val="006699">
              <a:lumMod val="75000"/>
            </a:srgbClr>
          </a:solidFill>
          <a:ln w="6350">
            <a:solidFill>
              <a:srgbClr val="006699"/>
            </a:solidFill>
            <a:round/>
            <a:headEnd/>
            <a:tailEnd/>
          </a:ln>
          <a:effectLst/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200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1200" b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Freeform 3"/>
          <p:cNvSpPr>
            <a:spLocks noEditPoints="1"/>
          </p:cNvSpPr>
          <p:nvPr/>
        </p:nvSpPr>
        <p:spPr bwMode="auto">
          <a:xfrm rot="345021">
            <a:off x="5972877" y="6079547"/>
            <a:ext cx="868362" cy="806450"/>
          </a:xfrm>
          <a:custGeom>
            <a:avLst/>
            <a:gdLst/>
            <a:ahLst/>
            <a:cxnLst>
              <a:cxn ang="0">
                <a:pos x="137" y="344"/>
              </a:cxn>
              <a:cxn ang="0">
                <a:pos x="146" y="379"/>
              </a:cxn>
              <a:cxn ang="0">
                <a:pos x="157" y="404"/>
              </a:cxn>
              <a:cxn ang="0">
                <a:pos x="177" y="432"/>
              </a:cxn>
              <a:cxn ang="0">
                <a:pos x="202" y="457"/>
              </a:cxn>
              <a:cxn ang="0">
                <a:pos x="231" y="477"/>
              </a:cxn>
              <a:cxn ang="0">
                <a:pos x="272" y="493"/>
              </a:cxn>
              <a:cxn ang="0">
                <a:pos x="308" y="498"/>
              </a:cxn>
              <a:cxn ang="0">
                <a:pos x="346" y="496"/>
              </a:cxn>
              <a:cxn ang="0">
                <a:pos x="381" y="487"/>
              </a:cxn>
              <a:cxn ang="0">
                <a:pos x="405" y="477"/>
              </a:cxn>
              <a:cxn ang="0">
                <a:pos x="434" y="457"/>
              </a:cxn>
              <a:cxn ang="0">
                <a:pos x="460" y="432"/>
              </a:cxn>
              <a:cxn ang="0">
                <a:pos x="479" y="404"/>
              </a:cxn>
              <a:cxn ang="0">
                <a:pos x="495" y="362"/>
              </a:cxn>
              <a:cxn ang="0">
                <a:pos x="501" y="325"/>
              </a:cxn>
              <a:cxn ang="0">
                <a:pos x="499" y="288"/>
              </a:cxn>
              <a:cxn ang="0">
                <a:pos x="490" y="254"/>
              </a:cxn>
              <a:cxn ang="0">
                <a:pos x="479" y="230"/>
              </a:cxn>
              <a:cxn ang="0">
                <a:pos x="460" y="201"/>
              </a:cxn>
              <a:cxn ang="0">
                <a:pos x="434" y="176"/>
              </a:cxn>
              <a:cxn ang="0">
                <a:pos x="405" y="157"/>
              </a:cxn>
              <a:cxn ang="0">
                <a:pos x="364" y="139"/>
              </a:cxn>
              <a:cxn ang="0">
                <a:pos x="328" y="134"/>
              </a:cxn>
              <a:cxn ang="0">
                <a:pos x="290" y="136"/>
              </a:cxn>
              <a:cxn ang="0">
                <a:pos x="255" y="145"/>
              </a:cxn>
              <a:cxn ang="0">
                <a:pos x="231" y="157"/>
              </a:cxn>
              <a:cxn ang="0">
                <a:pos x="202" y="176"/>
              </a:cxn>
              <a:cxn ang="0">
                <a:pos x="177" y="201"/>
              </a:cxn>
              <a:cxn ang="0">
                <a:pos x="157" y="230"/>
              </a:cxn>
              <a:cxn ang="0">
                <a:pos x="141" y="271"/>
              </a:cxn>
              <a:cxn ang="0">
                <a:pos x="135" y="307"/>
              </a:cxn>
              <a:cxn ang="0">
                <a:pos x="429" y="551"/>
              </a:cxn>
              <a:cxn ang="0">
                <a:pos x="382" y="628"/>
              </a:cxn>
              <a:cxn ang="0">
                <a:pos x="299" y="575"/>
              </a:cxn>
              <a:cxn ang="0">
                <a:pos x="219" y="618"/>
              </a:cxn>
              <a:cxn ang="0">
                <a:pos x="184" y="536"/>
              </a:cxn>
              <a:cxn ang="0">
                <a:pos x="146" y="507"/>
              </a:cxn>
              <a:cxn ang="0">
                <a:pos x="94" y="440"/>
              </a:cxn>
              <a:cxn ang="0">
                <a:pos x="75" y="395"/>
              </a:cxn>
              <a:cxn ang="0">
                <a:pos x="64" y="311"/>
              </a:cxn>
              <a:cxn ang="0">
                <a:pos x="70" y="262"/>
              </a:cxn>
              <a:cxn ang="0">
                <a:pos x="102" y="184"/>
              </a:cxn>
              <a:cxn ang="0">
                <a:pos x="132" y="144"/>
              </a:cxn>
              <a:cxn ang="0">
                <a:pos x="200" y="93"/>
              </a:cxn>
              <a:cxn ang="0">
                <a:pos x="246" y="74"/>
              </a:cxn>
              <a:cxn ang="0">
                <a:pos x="296" y="0"/>
              </a:cxn>
              <a:cxn ang="0">
                <a:pos x="367" y="67"/>
              </a:cxn>
              <a:cxn ang="0">
                <a:pos x="444" y="25"/>
              </a:cxn>
              <a:cxn ang="0">
                <a:pos x="478" y="116"/>
              </a:cxn>
              <a:cxn ang="0">
                <a:pos x="574" y="126"/>
              </a:cxn>
              <a:cxn ang="0">
                <a:pos x="550" y="205"/>
              </a:cxn>
              <a:cxn ang="0">
                <a:pos x="567" y="245"/>
              </a:cxn>
              <a:cxn ang="0">
                <a:pos x="577" y="329"/>
              </a:cxn>
              <a:cxn ang="0">
                <a:pos x="571" y="377"/>
              </a:cxn>
              <a:cxn ang="0">
                <a:pos x="537" y="456"/>
              </a:cxn>
              <a:cxn ang="0">
                <a:pos x="509" y="493"/>
              </a:cxn>
              <a:cxn ang="0">
                <a:pos x="495" y="581"/>
              </a:cxn>
            </a:cxnLst>
            <a:rect l="0" t="0" r="r" b="b"/>
            <a:pathLst>
              <a:path w="636" h="633">
                <a:moveTo>
                  <a:pt x="135" y="316"/>
                </a:moveTo>
                <a:lnTo>
                  <a:pt x="135" y="325"/>
                </a:lnTo>
                <a:lnTo>
                  <a:pt x="136" y="335"/>
                </a:lnTo>
                <a:lnTo>
                  <a:pt x="137" y="344"/>
                </a:lnTo>
                <a:lnTo>
                  <a:pt x="139" y="354"/>
                </a:lnTo>
                <a:lnTo>
                  <a:pt x="141" y="362"/>
                </a:lnTo>
                <a:lnTo>
                  <a:pt x="143" y="371"/>
                </a:lnTo>
                <a:lnTo>
                  <a:pt x="146" y="379"/>
                </a:lnTo>
                <a:lnTo>
                  <a:pt x="149" y="388"/>
                </a:lnTo>
                <a:lnTo>
                  <a:pt x="151" y="392"/>
                </a:lnTo>
                <a:lnTo>
                  <a:pt x="153" y="396"/>
                </a:lnTo>
                <a:lnTo>
                  <a:pt x="157" y="404"/>
                </a:lnTo>
                <a:lnTo>
                  <a:pt x="161" y="411"/>
                </a:lnTo>
                <a:lnTo>
                  <a:pt x="166" y="419"/>
                </a:lnTo>
                <a:lnTo>
                  <a:pt x="171" y="426"/>
                </a:lnTo>
                <a:lnTo>
                  <a:pt x="177" y="432"/>
                </a:lnTo>
                <a:lnTo>
                  <a:pt x="182" y="439"/>
                </a:lnTo>
                <a:lnTo>
                  <a:pt x="189" y="445"/>
                </a:lnTo>
                <a:lnTo>
                  <a:pt x="196" y="451"/>
                </a:lnTo>
                <a:lnTo>
                  <a:pt x="202" y="457"/>
                </a:lnTo>
                <a:lnTo>
                  <a:pt x="209" y="462"/>
                </a:lnTo>
                <a:lnTo>
                  <a:pt x="216" y="468"/>
                </a:lnTo>
                <a:lnTo>
                  <a:pt x="223" y="472"/>
                </a:lnTo>
                <a:lnTo>
                  <a:pt x="231" y="477"/>
                </a:lnTo>
                <a:lnTo>
                  <a:pt x="247" y="484"/>
                </a:lnTo>
                <a:lnTo>
                  <a:pt x="255" y="487"/>
                </a:lnTo>
                <a:lnTo>
                  <a:pt x="264" y="490"/>
                </a:lnTo>
                <a:lnTo>
                  <a:pt x="272" y="493"/>
                </a:lnTo>
                <a:lnTo>
                  <a:pt x="281" y="495"/>
                </a:lnTo>
                <a:lnTo>
                  <a:pt x="290" y="496"/>
                </a:lnTo>
                <a:lnTo>
                  <a:pt x="299" y="498"/>
                </a:lnTo>
                <a:lnTo>
                  <a:pt x="308" y="498"/>
                </a:lnTo>
                <a:lnTo>
                  <a:pt x="319" y="499"/>
                </a:lnTo>
                <a:lnTo>
                  <a:pt x="328" y="498"/>
                </a:lnTo>
                <a:lnTo>
                  <a:pt x="337" y="498"/>
                </a:lnTo>
                <a:lnTo>
                  <a:pt x="346" y="496"/>
                </a:lnTo>
                <a:lnTo>
                  <a:pt x="355" y="495"/>
                </a:lnTo>
                <a:lnTo>
                  <a:pt x="364" y="493"/>
                </a:lnTo>
                <a:lnTo>
                  <a:pt x="372" y="490"/>
                </a:lnTo>
                <a:lnTo>
                  <a:pt x="381" y="487"/>
                </a:lnTo>
                <a:lnTo>
                  <a:pt x="389" y="484"/>
                </a:lnTo>
                <a:lnTo>
                  <a:pt x="393" y="482"/>
                </a:lnTo>
                <a:lnTo>
                  <a:pt x="397" y="481"/>
                </a:lnTo>
                <a:lnTo>
                  <a:pt x="405" y="477"/>
                </a:lnTo>
                <a:lnTo>
                  <a:pt x="413" y="472"/>
                </a:lnTo>
                <a:lnTo>
                  <a:pt x="420" y="468"/>
                </a:lnTo>
                <a:lnTo>
                  <a:pt x="427" y="462"/>
                </a:lnTo>
                <a:lnTo>
                  <a:pt x="434" y="457"/>
                </a:lnTo>
                <a:lnTo>
                  <a:pt x="442" y="451"/>
                </a:lnTo>
                <a:lnTo>
                  <a:pt x="448" y="445"/>
                </a:lnTo>
                <a:lnTo>
                  <a:pt x="454" y="439"/>
                </a:lnTo>
                <a:lnTo>
                  <a:pt x="460" y="432"/>
                </a:lnTo>
                <a:lnTo>
                  <a:pt x="465" y="426"/>
                </a:lnTo>
                <a:lnTo>
                  <a:pt x="470" y="419"/>
                </a:lnTo>
                <a:lnTo>
                  <a:pt x="475" y="411"/>
                </a:lnTo>
                <a:lnTo>
                  <a:pt x="479" y="404"/>
                </a:lnTo>
                <a:lnTo>
                  <a:pt x="487" y="388"/>
                </a:lnTo>
                <a:lnTo>
                  <a:pt x="490" y="379"/>
                </a:lnTo>
                <a:lnTo>
                  <a:pt x="493" y="371"/>
                </a:lnTo>
                <a:lnTo>
                  <a:pt x="495" y="362"/>
                </a:lnTo>
                <a:lnTo>
                  <a:pt x="497" y="354"/>
                </a:lnTo>
                <a:lnTo>
                  <a:pt x="499" y="344"/>
                </a:lnTo>
                <a:lnTo>
                  <a:pt x="500" y="335"/>
                </a:lnTo>
                <a:lnTo>
                  <a:pt x="501" y="325"/>
                </a:lnTo>
                <a:lnTo>
                  <a:pt x="501" y="316"/>
                </a:lnTo>
                <a:lnTo>
                  <a:pt x="501" y="307"/>
                </a:lnTo>
                <a:lnTo>
                  <a:pt x="500" y="298"/>
                </a:lnTo>
                <a:lnTo>
                  <a:pt x="499" y="288"/>
                </a:lnTo>
                <a:lnTo>
                  <a:pt x="497" y="279"/>
                </a:lnTo>
                <a:lnTo>
                  <a:pt x="495" y="271"/>
                </a:lnTo>
                <a:lnTo>
                  <a:pt x="493" y="262"/>
                </a:lnTo>
                <a:lnTo>
                  <a:pt x="490" y="254"/>
                </a:lnTo>
                <a:lnTo>
                  <a:pt x="487" y="245"/>
                </a:lnTo>
                <a:lnTo>
                  <a:pt x="485" y="241"/>
                </a:lnTo>
                <a:lnTo>
                  <a:pt x="483" y="237"/>
                </a:lnTo>
                <a:lnTo>
                  <a:pt x="479" y="230"/>
                </a:lnTo>
                <a:lnTo>
                  <a:pt x="475" y="222"/>
                </a:lnTo>
                <a:lnTo>
                  <a:pt x="470" y="215"/>
                </a:lnTo>
                <a:lnTo>
                  <a:pt x="465" y="207"/>
                </a:lnTo>
                <a:lnTo>
                  <a:pt x="460" y="201"/>
                </a:lnTo>
                <a:lnTo>
                  <a:pt x="454" y="194"/>
                </a:lnTo>
                <a:lnTo>
                  <a:pt x="448" y="188"/>
                </a:lnTo>
                <a:lnTo>
                  <a:pt x="442" y="182"/>
                </a:lnTo>
                <a:lnTo>
                  <a:pt x="434" y="176"/>
                </a:lnTo>
                <a:lnTo>
                  <a:pt x="427" y="171"/>
                </a:lnTo>
                <a:lnTo>
                  <a:pt x="420" y="166"/>
                </a:lnTo>
                <a:lnTo>
                  <a:pt x="413" y="161"/>
                </a:lnTo>
                <a:lnTo>
                  <a:pt x="405" y="157"/>
                </a:lnTo>
                <a:lnTo>
                  <a:pt x="389" y="148"/>
                </a:lnTo>
                <a:lnTo>
                  <a:pt x="381" y="145"/>
                </a:lnTo>
                <a:lnTo>
                  <a:pt x="372" y="142"/>
                </a:lnTo>
                <a:lnTo>
                  <a:pt x="364" y="139"/>
                </a:lnTo>
                <a:lnTo>
                  <a:pt x="355" y="137"/>
                </a:lnTo>
                <a:lnTo>
                  <a:pt x="346" y="136"/>
                </a:lnTo>
                <a:lnTo>
                  <a:pt x="337" y="135"/>
                </a:lnTo>
                <a:lnTo>
                  <a:pt x="328" y="134"/>
                </a:lnTo>
                <a:lnTo>
                  <a:pt x="319" y="134"/>
                </a:lnTo>
                <a:lnTo>
                  <a:pt x="308" y="134"/>
                </a:lnTo>
                <a:lnTo>
                  <a:pt x="299" y="135"/>
                </a:lnTo>
                <a:lnTo>
                  <a:pt x="290" y="136"/>
                </a:lnTo>
                <a:lnTo>
                  <a:pt x="281" y="137"/>
                </a:lnTo>
                <a:lnTo>
                  <a:pt x="272" y="139"/>
                </a:lnTo>
                <a:lnTo>
                  <a:pt x="264" y="142"/>
                </a:lnTo>
                <a:lnTo>
                  <a:pt x="255" y="145"/>
                </a:lnTo>
                <a:lnTo>
                  <a:pt x="247" y="148"/>
                </a:lnTo>
                <a:lnTo>
                  <a:pt x="243" y="150"/>
                </a:lnTo>
                <a:lnTo>
                  <a:pt x="239" y="153"/>
                </a:lnTo>
                <a:lnTo>
                  <a:pt x="231" y="157"/>
                </a:lnTo>
                <a:lnTo>
                  <a:pt x="223" y="161"/>
                </a:lnTo>
                <a:lnTo>
                  <a:pt x="216" y="166"/>
                </a:lnTo>
                <a:lnTo>
                  <a:pt x="209" y="171"/>
                </a:lnTo>
                <a:lnTo>
                  <a:pt x="202" y="176"/>
                </a:lnTo>
                <a:lnTo>
                  <a:pt x="196" y="182"/>
                </a:lnTo>
                <a:lnTo>
                  <a:pt x="189" y="188"/>
                </a:lnTo>
                <a:lnTo>
                  <a:pt x="182" y="194"/>
                </a:lnTo>
                <a:lnTo>
                  <a:pt x="177" y="201"/>
                </a:lnTo>
                <a:lnTo>
                  <a:pt x="171" y="207"/>
                </a:lnTo>
                <a:lnTo>
                  <a:pt x="166" y="215"/>
                </a:lnTo>
                <a:lnTo>
                  <a:pt x="161" y="222"/>
                </a:lnTo>
                <a:lnTo>
                  <a:pt x="157" y="230"/>
                </a:lnTo>
                <a:lnTo>
                  <a:pt x="149" y="245"/>
                </a:lnTo>
                <a:lnTo>
                  <a:pt x="146" y="254"/>
                </a:lnTo>
                <a:lnTo>
                  <a:pt x="143" y="262"/>
                </a:lnTo>
                <a:lnTo>
                  <a:pt x="141" y="271"/>
                </a:lnTo>
                <a:lnTo>
                  <a:pt x="139" y="279"/>
                </a:lnTo>
                <a:lnTo>
                  <a:pt x="137" y="288"/>
                </a:lnTo>
                <a:lnTo>
                  <a:pt x="136" y="298"/>
                </a:lnTo>
                <a:lnTo>
                  <a:pt x="135" y="307"/>
                </a:lnTo>
                <a:lnTo>
                  <a:pt x="135" y="316"/>
                </a:lnTo>
                <a:close/>
                <a:moveTo>
                  <a:pt x="495" y="581"/>
                </a:moveTo>
                <a:lnTo>
                  <a:pt x="441" y="545"/>
                </a:lnTo>
                <a:lnTo>
                  <a:pt x="429" y="551"/>
                </a:lnTo>
                <a:lnTo>
                  <a:pt x="419" y="556"/>
                </a:lnTo>
                <a:lnTo>
                  <a:pt x="408" y="560"/>
                </a:lnTo>
                <a:lnTo>
                  <a:pt x="396" y="564"/>
                </a:lnTo>
                <a:lnTo>
                  <a:pt x="382" y="628"/>
                </a:lnTo>
                <a:lnTo>
                  <a:pt x="362" y="631"/>
                </a:lnTo>
                <a:lnTo>
                  <a:pt x="342" y="633"/>
                </a:lnTo>
                <a:lnTo>
                  <a:pt x="311" y="575"/>
                </a:lnTo>
                <a:lnTo>
                  <a:pt x="299" y="575"/>
                </a:lnTo>
                <a:lnTo>
                  <a:pt x="287" y="573"/>
                </a:lnTo>
                <a:lnTo>
                  <a:pt x="275" y="572"/>
                </a:lnTo>
                <a:lnTo>
                  <a:pt x="263" y="569"/>
                </a:lnTo>
                <a:lnTo>
                  <a:pt x="219" y="618"/>
                </a:lnTo>
                <a:lnTo>
                  <a:pt x="209" y="615"/>
                </a:lnTo>
                <a:lnTo>
                  <a:pt x="200" y="612"/>
                </a:lnTo>
                <a:lnTo>
                  <a:pt x="181" y="604"/>
                </a:lnTo>
                <a:lnTo>
                  <a:pt x="184" y="536"/>
                </a:lnTo>
                <a:lnTo>
                  <a:pt x="174" y="530"/>
                </a:lnTo>
                <a:lnTo>
                  <a:pt x="164" y="522"/>
                </a:lnTo>
                <a:lnTo>
                  <a:pt x="155" y="515"/>
                </a:lnTo>
                <a:lnTo>
                  <a:pt x="146" y="507"/>
                </a:lnTo>
                <a:lnTo>
                  <a:pt x="80" y="527"/>
                </a:lnTo>
                <a:lnTo>
                  <a:pt x="68" y="513"/>
                </a:lnTo>
                <a:lnTo>
                  <a:pt x="56" y="498"/>
                </a:lnTo>
                <a:lnTo>
                  <a:pt x="94" y="440"/>
                </a:lnTo>
                <a:lnTo>
                  <a:pt x="89" y="429"/>
                </a:lnTo>
                <a:lnTo>
                  <a:pt x="84" y="418"/>
                </a:lnTo>
                <a:lnTo>
                  <a:pt x="79" y="407"/>
                </a:lnTo>
                <a:lnTo>
                  <a:pt x="75" y="395"/>
                </a:lnTo>
                <a:lnTo>
                  <a:pt x="5" y="380"/>
                </a:lnTo>
                <a:lnTo>
                  <a:pt x="2" y="362"/>
                </a:lnTo>
                <a:lnTo>
                  <a:pt x="0" y="343"/>
                </a:lnTo>
                <a:lnTo>
                  <a:pt x="64" y="311"/>
                </a:lnTo>
                <a:lnTo>
                  <a:pt x="65" y="298"/>
                </a:lnTo>
                <a:lnTo>
                  <a:pt x="66" y="286"/>
                </a:lnTo>
                <a:lnTo>
                  <a:pt x="68" y="274"/>
                </a:lnTo>
                <a:lnTo>
                  <a:pt x="70" y="262"/>
                </a:lnTo>
                <a:lnTo>
                  <a:pt x="16" y="213"/>
                </a:lnTo>
                <a:lnTo>
                  <a:pt x="23" y="197"/>
                </a:lnTo>
                <a:lnTo>
                  <a:pt x="30" y="181"/>
                </a:lnTo>
                <a:lnTo>
                  <a:pt x="102" y="184"/>
                </a:lnTo>
                <a:lnTo>
                  <a:pt x="109" y="174"/>
                </a:lnTo>
                <a:lnTo>
                  <a:pt x="116" y="164"/>
                </a:lnTo>
                <a:lnTo>
                  <a:pt x="124" y="154"/>
                </a:lnTo>
                <a:lnTo>
                  <a:pt x="132" y="144"/>
                </a:lnTo>
                <a:lnTo>
                  <a:pt x="111" y="75"/>
                </a:lnTo>
                <a:lnTo>
                  <a:pt x="124" y="64"/>
                </a:lnTo>
                <a:lnTo>
                  <a:pt x="138" y="54"/>
                </a:lnTo>
                <a:lnTo>
                  <a:pt x="200" y="93"/>
                </a:lnTo>
                <a:lnTo>
                  <a:pt x="211" y="87"/>
                </a:lnTo>
                <a:lnTo>
                  <a:pt x="222" y="82"/>
                </a:lnTo>
                <a:lnTo>
                  <a:pt x="234" y="78"/>
                </a:lnTo>
                <a:lnTo>
                  <a:pt x="246" y="74"/>
                </a:lnTo>
                <a:lnTo>
                  <a:pt x="261" y="4"/>
                </a:lnTo>
                <a:lnTo>
                  <a:pt x="270" y="3"/>
                </a:lnTo>
                <a:lnTo>
                  <a:pt x="279" y="1"/>
                </a:lnTo>
                <a:lnTo>
                  <a:pt x="296" y="0"/>
                </a:lnTo>
                <a:lnTo>
                  <a:pt x="330" y="63"/>
                </a:lnTo>
                <a:lnTo>
                  <a:pt x="343" y="64"/>
                </a:lnTo>
                <a:lnTo>
                  <a:pt x="355" y="65"/>
                </a:lnTo>
                <a:lnTo>
                  <a:pt x="367" y="67"/>
                </a:lnTo>
                <a:lnTo>
                  <a:pt x="379" y="69"/>
                </a:lnTo>
                <a:lnTo>
                  <a:pt x="426" y="18"/>
                </a:lnTo>
                <a:lnTo>
                  <a:pt x="435" y="21"/>
                </a:lnTo>
                <a:lnTo>
                  <a:pt x="444" y="25"/>
                </a:lnTo>
                <a:lnTo>
                  <a:pt x="461" y="32"/>
                </a:lnTo>
                <a:lnTo>
                  <a:pt x="458" y="102"/>
                </a:lnTo>
                <a:lnTo>
                  <a:pt x="468" y="109"/>
                </a:lnTo>
                <a:lnTo>
                  <a:pt x="478" y="116"/>
                </a:lnTo>
                <a:lnTo>
                  <a:pt x="487" y="124"/>
                </a:lnTo>
                <a:lnTo>
                  <a:pt x="496" y="132"/>
                </a:lnTo>
                <a:lnTo>
                  <a:pt x="561" y="111"/>
                </a:lnTo>
                <a:lnTo>
                  <a:pt x="574" y="126"/>
                </a:lnTo>
                <a:lnTo>
                  <a:pt x="579" y="134"/>
                </a:lnTo>
                <a:lnTo>
                  <a:pt x="585" y="142"/>
                </a:lnTo>
                <a:lnTo>
                  <a:pt x="547" y="200"/>
                </a:lnTo>
                <a:lnTo>
                  <a:pt x="550" y="205"/>
                </a:lnTo>
                <a:lnTo>
                  <a:pt x="553" y="211"/>
                </a:lnTo>
                <a:lnTo>
                  <a:pt x="558" y="222"/>
                </a:lnTo>
                <a:lnTo>
                  <a:pt x="562" y="233"/>
                </a:lnTo>
                <a:lnTo>
                  <a:pt x="567" y="245"/>
                </a:lnTo>
                <a:lnTo>
                  <a:pt x="631" y="259"/>
                </a:lnTo>
                <a:lnTo>
                  <a:pt x="634" y="278"/>
                </a:lnTo>
                <a:lnTo>
                  <a:pt x="636" y="298"/>
                </a:lnTo>
                <a:lnTo>
                  <a:pt x="577" y="329"/>
                </a:lnTo>
                <a:lnTo>
                  <a:pt x="577" y="341"/>
                </a:lnTo>
                <a:lnTo>
                  <a:pt x="575" y="354"/>
                </a:lnTo>
                <a:lnTo>
                  <a:pt x="574" y="365"/>
                </a:lnTo>
                <a:lnTo>
                  <a:pt x="571" y="377"/>
                </a:lnTo>
                <a:lnTo>
                  <a:pt x="619" y="421"/>
                </a:lnTo>
                <a:lnTo>
                  <a:pt x="612" y="440"/>
                </a:lnTo>
                <a:lnTo>
                  <a:pt x="603" y="458"/>
                </a:lnTo>
                <a:lnTo>
                  <a:pt x="537" y="456"/>
                </a:lnTo>
                <a:lnTo>
                  <a:pt x="531" y="465"/>
                </a:lnTo>
                <a:lnTo>
                  <a:pt x="524" y="475"/>
                </a:lnTo>
                <a:lnTo>
                  <a:pt x="516" y="484"/>
                </a:lnTo>
                <a:lnTo>
                  <a:pt x="509" y="493"/>
                </a:lnTo>
                <a:lnTo>
                  <a:pt x="528" y="555"/>
                </a:lnTo>
                <a:lnTo>
                  <a:pt x="512" y="569"/>
                </a:lnTo>
                <a:lnTo>
                  <a:pt x="504" y="575"/>
                </a:lnTo>
                <a:lnTo>
                  <a:pt x="495" y="581"/>
                </a:lnTo>
                <a:close/>
              </a:path>
            </a:pathLst>
          </a:custGeom>
          <a:solidFill>
            <a:srgbClr val="006699">
              <a:lumMod val="75000"/>
            </a:srgbClr>
          </a:solidFill>
          <a:ln w="6350">
            <a:solidFill>
              <a:srgbClr val="006699"/>
            </a:solidFill>
            <a:round/>
            <a:headEnd/>
            <a:tailEnd/>
          </a:ln>
          <a:effectLst/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2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200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1200" b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线形标注 2 (带强调线) 18"/>
          <p:cNvSpPr/>
          <p:nvPr/>
        </p:nvSpPr>
        <p:spPr>
          <a:xfrm>
            <a:off x="623392" y="2132856"/>
            <a:ext cx="1224135" cy="457200"/>
          </a:xfrm>
          <a:prstGeom prst="accentCallout2">
            <a:avLst>
              <a:gd name="adj1" fmla="val 31262"/>
              <a:gd name="adj2" fmla="val 109245"/>
              <a:gd name="adj3" fmla="val 43340"/>
              <a:gd name="adj4" fmla="val 136190"/>
              <a:gd name="adj5" fmla="val 298153"/>
              <a:gd name="adj6" fmla="val 312313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000000"/>
                </a:solidFill>
                <a:latin typeface="Times New Roman"/>
                <a:ea typeface="微软雅黑"/>
              </a:rPr>
              <a:t>业务支撑</a:t>
            </a:r>
          </a:p>
        </p:txBody>
      </p:sp>
      <p:sp>
        <p:nvSpPr>
          <p:cNvPr id="20" name="线形标注 2 (带强调线) 19"/>
          <p:cNvSpPr/>
          <p:nvPr/>
        </p:nvSpPr>
        <p:spPr>
          <a:xfrm>
            <a:off x="9768408" y="1762294"/>
            <a:ext cx="1152128" cy="45720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37735"/>
              <a:gd name="adj6" fmla="val -192544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000000"/>
                </a:solidFill>
                <a:latin typeface="Times New Roman"/>
                <a:ea typeface="微软雅黑"/>
              </a:rPr>
              <a:t>管理支撑</a:t>
            </a:r>
          </a:p>
        </p:txBody>
      </p:sp>
      <p:sp>
        <p:nvSpPr>
          <p:cNvPr id="21" name="文本框 4"/>
          <p:cNvSpPr txBox="1">
            <a:spLocks noChangeArrowheads="1"/>
          </p:cNvSpPr>
          <p:nvPr/>
        </p:nvSpPr>
        <p:spPr bwMode="auto">
          <a:xfrm>
            <a:off x="551384" y="260684"/>
            <a:ext cx="10297144" cy="630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21871" tIns="60936" rIns="121871" bIns="60936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3300" b="1" dirty="0">
                <a:solidFill>
                  <a:srgbClr val="173688"/>
                </a:solidFill>
                <a:latin typeface="微软雅黑" pitchFamily="34" charset="-122"/>
                <a:ea typeface="微软雅黑" pitchFamily="34" charset="-122"/>
              </a:rPr>
              <a:t>一体化平台定位：</a:t>
            </a:r>
            <a:r>
              <a:rPr kumimoji="1" lang="en-US" altLang="zh-CN" sz="3300" b="1" dirty="0">
                <a:solidFill>
                  <a:srgbClr val="173688"/>
                </a:solidFill>
                <a:latin typeface="微软雅黑" pitchFamily="34" charset="-122"/>
                <a:ea typeface="微软雅黑" pitchFamily="34" charset="-122"/>
              </a:rPr>
              <a:t>SAP</a:t>
            </a:r>
            <a:r>
              <a:rPr kumimoji="1" lang="zh-CN" altLang="en-US" sz="3300" b="1" dirty="0">
                <a:solidFill>
                  <a:srgbClr val="173688"/>
                </a:solidFill>
                <a:latin typeface="微软雅黑" pitchFamily="34" charset="-122"/>
                <a:ea typeface="微软雅黑" pitchFamily="34" charset="-122"/>
              </a:rPr>
              <a:t>等业务系统的最佳搭档</a:t>
            </a:r>
          </a:p>
        </p:txBody>
      </p:sp>
      <p:sp>
        <p:nvSpPr>
          <p:cNvPr id="22" name="文本框 10"/>
          <p:cNvSpPr txBox="1"/>
          <p:nvPr/>
        </p:nvSpPr>
        <p:spPr>
          <a:xfrm>
            <a:off x="612389" y="834347"/>
            <a:ext cx="5241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173688"/>
                </a:solidFill>
                <a:latin typeface="微软雅黑"/>
                <a:ea typeface="宋体" panose="02010600030101010101" pitchFamily="2" charset="-122"/>
                <a:cs typeface="Arial" pitchFamily="34" charset="0"/>
              </a:rPr>
              <a:t>Introduction</a:t>
            </a:r>
            <a:r>
              <a:rPr lang="zh-CN" altLang="en-US" sz="1400" dirty="0">
                <a:solidFill>
                  <a:srgbClr val="173688"/>
                </a:solidFill>
                <a:latin typeface="微软雅黑"/>
                <a:ea typeface="宋体" panose="02010600030101010101" pitchFamily="2" charset="-122"/>
                <a:cs typeface="Arial" pitchFamily="34" charset="0"/>
              </a:rPr>
              <a:t> </a:t>
            </a:r>
            <a:r>
              <a:rPr lang="en-US" altLang="zh-CN" sz="1400" dirty="0">
                <a:solidFill>
                  <a:srgbClr val="173688"/>
                </a:solidFill>
                <a:latin typeface="微软雅黑"/>
                <a:ea typeface="宋体" panose="02010600030101010101" pitchFamily="2" charset="-122"/>
                <a:cs typeface="Arial" pitchFamily="34" charset="0"/>
              </a:rPr>
              <a:t>of</a:t>
            </a:r>
            <a:r>
              <a:rPr lang="zh-CN" altLang="en-US" sz="1400" dirty="0">
                <a:solidFill>
                  <a:srgbClr val="173688"/>
                </a:solidFill>
                <a:latin typeface="微软雅黑"/>
                <a:ea typeface="宋体" panose="02010600030101010101" pitchFamily="2" charset="-122"/>
                <a:cs typeface="Arial" pitchFamily="34" charset="0"/>
              </a:rPr>
              <a:t> </a:t>
            </a:r>
            <a:r>
              <a:rPr lang="en-US" altLang="zh-CN" sz="1400" dirty="0">
                <a:solidFill>
                  <a:srgbClr val="173688"/>
                </a:solidFill>
                <a:latin typeface="微软雅黑"/>
                <a:ea typeface="宋体" panose="02010600030101010101" pitchFamily="2" charset="-122"/>
                <a:cs typeface="Arial" pitchFamily="34" charset="0"/>
              </a:rPr>
              <a:t>LANDRAY</a:t>
            </a:r>
            <a:endParaRPr lang="zh-CN" altLang="en-US" sz="1400" dirty="0">
              <a:solidFill>
                <a:srgbClr val="173688"/>
              </a:solidFill>
              <a:latin typeface="微软雅黑"/>
              <a:ea typeface="宋体" panose="02010600030101010101" pitchFamily="2" charset="-122"/>
              <a:cs typeface="Arial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0" y="298748"/>
            <a:ext cx="263352" cy="895636"/>
          </a:xfrm>
          <a:prstGeom prst="rect">
            <a:avLst/>
          </a:prstGeom>
          <a:solidFill>
            <a:srgbClr val="173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173688"/>
              </a:solidFill>
              <a:latin typeface="Times New Roman"/>
              <a:ea typeface="微软雅黑"/>
            </a:endParaRPr>
          </a:p>
        </p:txBody>
      </p:sp>
      <p:cxnSp>
        <p:nvCxnSpPr>
          <p:cNvPr id="24" name="直接连接符 7"/>
          <p:cNvCxnSpPr/>
          <p:nvPr/>
        </p:nvCxnSpPr>
        <p:spPr>
          <a:xfrm>
            <a:off x="684845" y="1167340"/>
            <a:ext cx="10883781" cy="0"/>
          </a:xfrm>
          <a:prstGeom prst="line">
            <a:avLst/>
          </a:prstGeom>
          <a:ln>
            <a:solidFill>
              <a:srgbClr val="1736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43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"/>
          <p:cNvSpPr txBox="1">
            <a:spLocks noChangeArrowheads="1"/>
          </p:cNvSpPr>
          <p:nvPr/>
        </p:nvSpPr>
        <p:spPr bwMode="auto">
          <a:xfrm>
            <a:off x="551384" y="620689"/>
            <a:ext cx="9577064" cy="630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21871" tIns="60936" rIns="121871" bIns="60936">
            <a:spAutoFit/>
          </a:bodyPr>
          <a:lstStyle/>
          <a:p>
            <a:r>
              <a:rPr kumimoji="1" lang="zh-CN" altLang="en-US" sz="3300" b="1" dirty="0">
                <a:solidFill>
                  <a:srgbClr val="173688"/>
                </a:solidFill>
                <a:latin typeface="微软雅黑" pitchFamily="34" charset="-122"/>
                <a:ea typeface="微软雅黑" pitchFamily="34" charset="-122"/>
              </a:rPr>
              <a:t>持续深化</a:t>
            </a:r>
            <a:r>
              <a:rPr kumimoji="1" lang="en-US" altLang="zh-CN" sz="3300" b="1" dirty="0">
                <a:solidFill>
                  <a:srgbClr val="173688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kumimoji="1" lang="zh-CN" altLang="en-US" sz="3300" b="1" dirty="0">
                <a:solidFill>
                  <a:srgbClr val="173688"/>
                </a:solidFill>
                <a:latin typeface="微软雅黑" pitchFamily="34" charset="-122"/>
                <a:ea typeface="微软雅黑" pitchFamily="34" charset="-122"/>
              </a:rPr>
              <a:t>业务导向的解决方案应用价值</a:t>
            </a:r>
          </a:p>
        </p:txBody>
      </p:sp>
      <p:sp>
        <p:nvSpPr>
          <p:cNvPr id="4" name="文本框 10"/>
          <p:cNvSpPr txBox="1"/>
          <p:nvPr/>
        </p:nvSpPr>
        <p:spPr>
          <a:xfrm>
            <a:off x="612389" y="1194482"/>
            <a:ext cx="5241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+mn-ea"/>
                <a:cs typeface="Arial" pitchFamily="34" charset="0"/>
              </a:rPr>
              <a:t>Introduction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+mn-ea"/>
                <a:cs typeface="Arial" pitchFamily="34" charset="0"/>
              </a:rPr>
              <a:t>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+mn-ea"/>
                <a:cs typeface="Arial" pitchFamily="34" charset="0"/>
              </a:rPr>
              <a:t>of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+mn-ea"/>
                <a:cs typeface="Arial" pitchFamily="34" charset="0"/>
              </a:rPr>
              <a:t>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+mn-ea"/>
                <a:cs typeface="Arial" pitchFamily="34" charset="0"/>
              </a:rPr>
              <a:t>LANDRAY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+mn-ea"/>
              <a:cs typeface="Arial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58788"/>
            <a:ext cx="263352" cy="895636"/>
          </a:xfrm>
          <a:prstGeom prst="rect">
            <a:avLst/>
          </a:prstGeom>
          <a:solidFill>
            <a:srgbClr val="173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684876" y="1527380"/>
            <a:ext cx="10883781" cy="0"/>
          </a:xfrm>
          <a:prstGeom prst="line">
            <a:avLst/>
          </a:prstGeom>
          <a:ln>
            <a:solidFill>
              <a:srgbClr val="1736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 bwMode="auto">
          <a:xfrm>
            <a:off x="776177" y="1844824"/>
            <a:ext cx="10432436" cy="4832620"/>
          </a:xfrm>
          <a:prstGeom prst="rect">
            <a:avLst/>
          </a:prstGeom>
          <a:solidFill>
            <a:srgbClr val="C0C0C0">
              <a:lumMod val="60000"/>
              <a:lumOff val="4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89880" tIns="57071" rIns="114175" bIns="57071" rtlCol="0" anchor="ctr"/>
          <a:lstStyle/>
          <a:p>
            <a:pPr algn="ctr" defTabSz="913233" fontAlgn="base">
              <a:spcBef>
                <a:spcPct val="0"/>
              </a:spcBef>
              <a:spcAft>
                <a:spcPct val="0"/>
              </a:spcAft>
              <a:buClr>
                <a:srgbClr val="E1B40C"/>
              </a:buClr>
              <a:buSzPct val="80000"/>
              <a:defRPr/>
            </a:pPr>
            <a:endParaRPr lang="zh-CN" altLang="en-US" b="1" kern="0" dirty="0">
              <a:solidFill>
                <a:srgbClr val="00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904216" y="2021892"/>
            <a:ext cx="2454477" cy="68065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89880" tIns="57071" rIns="114175" bIns="57071" rtlCol="0" anchor="ctr"/>
          <a:lstStyle/>
          <a:p>
            <a:pPr algn="ctr" defTabSz="913233" fontAlgn="base">
              <a:spcBef>
                <a:spcPct val="0"/>
              </a:spcBef>
              <a:spcAft>
                <a:spcPct val="0"/>
              </a:spcAft>
              <a:buClr>
                <a:srgbClr val="E1B40C"/>
              </a:buClr>
              <a:buSzPct val="80000"/>
              <a:defRPr/>
            </a:pPr>
            <a:r>
              <a:rPr lang="zh-CN" altLang="en-US" sz="1900" b="1" kern="0" dirty="0">
                <a:solidFill>
                  <a:srgbClr val="0070C0"/>
                </a:solidFill>
                <a:latin typeface="Arial" charset="0"/>
                <a:ea typeface="微软雅黑" pitchFamily="34" charset="-122"/>
              </a:rPr>
              <a:t>业务深化解决方案</a:t>
            </a:r>
          </a:p>
        </p:txBody>
      </p:sp>
      <p:sp>
        <p:nvSpPr>
          <p:cNvPr id="25" name="矩形 24"/>
          <p:cNvSpPr/>
          <p:nvPr/>
        </p:nvSpPr>
        <p:spPr bwMode="auto">
          <a:xfrm>
            <a:off x="904216" y="2790921"/>
            <a:ext cx="2454477" cy="3736780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89880" tIns="57071" rIns="114175" bIns="57071" rtlCol="0" anchor="ctr"/>
          <a:lstStyle/>
          <a:p>
            <a:pPr algn="ctr" defTabSz="913233" fontAlgn="base">
              <a:spcBef>
                <a:spcPct val="0"/>
              </a:spcBef>
              <a:spcAft>
                <a:spcPct val="0"/>
              </a:spcAft>
              <a:buClr>
                <a:srgbClr val="E1B40C"/>
              </a:buClr>
              <a:buSzPct val="80000"/>
            </a:pPr>
            <a:endParaRPr lang="zh-CN" altLang="en-US" b="1" dirty="0">
              <a:solidFill>
                <a:srgbClr val="00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3476221" y="2021892"/>
            <a:ext cx="2454477" cy="68065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89880" tIns="57071" rIns="114175" bIns="57071" rtlCol="0" anchor="ctr"/>
          <a:lstStyle/>
          <a:p>
            <a:pPr algn="ctr" defTabSz="913233" fontAlgn="base">
              <a:spcBef>
                <a:spcPct val="0"/>
              </a:spcBef>
              <a:spcAft>
                <a:spcPct val="0"/>
              </a:spcAft>
              <a:buClr>
                <a:srgbClr val="E1B40C"/>
              </a:buClr>
              <a:buSzPct val="80000"/>
              <a:defRPr/>
            </a:pPr>
            <a:r>
              <a:rPr lang="zh-CN" altLang="en-US" sz="1900" b="1" kern="0" dirty="0">
                <a:solidFill>
                  <a:srgbClr val="0070C0"/>
                </a:solidFill>
                <a:latin typeface="Arial" charset="0"/>
                <a:ea typeface="微软雅黑" pitchFamily="34" charset="-122"/>
              </a:rPr>
              <a:t>知识管理解决方案</a:t>
            </a:r>
          </a:p>
        </p:txBody>
      </p:sp>
      <p:sp>
        <p:nvSpPr>
          <p:cNvPr id="27" name="矩形 26"/>
          <p:cNvSpPr/>
          <p:nvPr/>
        </p:nvSpPr>
        <p:spPr bwMode="auto">
          <a:xfrm>
            <a:off x="3476221" y="2790921"/>
            <a:ext cx="2454477" cy="3736780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89880" tIns="57071" rIns="114175" bIns="57071" rtlCol="0" anchor="ctr"/>
          <a:lstStyle/>
          <a:p>
            <a:pPr algn="ctr" defTabSz="913233" fontAlgn="base">
              <a:spcBef>
                <a:spcPct val="0"/>
              </a:spcBef>
              <a:spcAft>
                <a:spcPct val="0"/>
              </a:spcAft>
              <a:buClr>
                <a:srgbClr val="E1B40C"/>
              </a:buClr>
              <a:buSzPct val="80000"/>
            </a:pPr>
            <a:endParaRPr lang="zh-CN" altLang="en-US" b="1" dirty="0">
              <a:solidFill>
                <a:srgbClr val="00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微软雅黑" pitchFamily="34" charset="-122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6048269" y="2021892"/>
            <a:ext cx="2454477" cy="68065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89880" tIns="57071" rIns="114175" bIns="57071" rtlCol="0" anchor="ctr"/>
          <a:lstStyle/>
          <a:p>
            <a:pPr algn="ctr" defTabSz="913233" fontAlgn="base">
              <a:spcBef>
                <a:spcPct val="0"/>
              </a:spcBef>
              <a:spcAft>
                <a:spcPct val="0"/>
              </a:spcAft>
              <a:buClr>
                <a:srgbClr val="E1B40C"/>
              </a:buClr>
              <a:buSzPct val="80000"/>
              <a:defRPr/>
            </a:pPr>
            <a:r>
              <a:rPr lang="zh-CN" altLang="en-US" sz="1900" b="1" kern="0" dirty="0">
                <a:solidFill>
                  <a:srgbClr val="0070C0"/>
                </a:solidFill>
                <a:latin typeface="Arial" charset="0"/>
                <a:ea typeface="微软雅黑" pitchFamily="34" charset="-122"/>
              </a:rPr>
              <a:t>通用协同解决方案</a:t>
            </a:r>
          </a:p>
        </p:txBody>
      </p:sp>
      <p:sp>
        <p:nvSpPr>
          <p:cNvPr id="30" name="矩形 29"/>
          <p:cNvSpPr/>
          <p:nvPr/>
        </p:nvSpPr>
        <p:spPr bwMode="auto">
          <a:xfrm>
            <a:off x="8602282" y="2790921"/>
            <a:ext cx="2454477" cy="3736780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89880" tIns="57071" rIns="114175" bIns="57071" rtlCol="0" anchor="ctr"/>
          <a:lstStyle/>
          <a:p>
            <a:pPr algn="ctr" defTabSz="913233" fontAlgn="base">
              <a:spcBef>
                <a:spcPct val="0"/>
              </a:spcBef>
              <a:spcAft>
                <a:spcPct val="0"/>
              </a:spcAft>
              <a:buClr>
                <a:srgbClr val="E1B40C"/>
              </a:buClr>
              <a:buSzPct val="80000"/>
            </a:pPr>
            <a:endParaRPr lang="zh-CN" altLang="en-US" b="1" dirty="0">
              <a:solidFill>
                <a:srgbClr val="00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微软雅黑" pitchFamily="34" charset="-122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8620365" y="2021892"/>
            <a:ext cx="2454477" cy="68065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89880" tIns="57071" rIns="114175" bIns="57071" rtlCol="0" anchor="ctr"/>
          <a:lstStyle/>
          <a:p>
            <a:pPr algn="ctr" defTabSz="913233" fontAlgn="base">
              <a:spcBef>
                <a:spcPct val="0"/>
              </a:spcBef>
              <a:spcAft>
                <a:spcPct val="0"/>
              </a:spcAft>
              <a:buClr>
                <a:srgbClr val="E1B40C"/>
              </a:buClr>
              <a:buSzPct val="80000"/>
              <a:defRPr/>
            </a:pPr>
            <a:r>
              <a:rPr lang="zh-CN" altLang="en-US" sz="1900" b="1" kern="0" dirty="0">
                <a:solidFill>
                  <a:srgbClr val="0070C0"/>
                </a:solidFill>
                <a:latin typeface="Arial" charset="0"/>
                <a:ea typeface="微软雅黑" pitchFamily="34" charset="-122"/>
              </a:rPr>
              <a:t>行业解决方案</a:t>
            </a:r>
          </a:p>
        </p:txBody>
      </p:sp>
      <p:sp>
        <p:nvSpPr>
          <p:cNvPr id="32" name="矩形 31"/>
          <p:cNvSpPr/>
          <p:nvPr/>
        </p:nvSpPr>
        <p:spPr bwMode="auto">
          <a:xfrm>
            <a:off x="6034821" y="2790921"/>
            <a:ext cx="2454477" cy="3736780"/>
          </a:xfrm>
          <a:prstGeom prst="rect">
            <a:avLst/>
          </a:prstGeom>
          <a:solidFill>
            <a:srgbClr val="FF6F0D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89880" tIns="57071" rIns="114175" bIns="57071" rtlCol="0" anchor="ctr"/>
          <a:lstStyle/>
          <a:p>
            <a:pPr algn="ctr" defTabSz="913233" fontAlgn="base">
              <a:spcBef>
                <a:spcPct val="0"/>
              </a:spcBef>
              <a:spcAft>
                <a:spcPct val="0"/>
              </a:spcAft>
              <a:buClr>
                <a:srgbClr val="E1B40C"/>
              </a:buClr>
              <a:buSzPct val="80000"/>
            </a:pPr>
            <a:endParaRPr lang="zh-CN" altLang="en-US" b="1" dirty="0">
              <a:solidFill>
                <a:srgbClr val="00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微软雅黑" pitchFamily="34" charset="-122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1013793" y="2893122"/>
            <a:ext cx="2454477" cy="3457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9880" tIns="57071" rIns="114175" bIns="57071" rtlCol="0" anchor="t" anchorCtr="0"/>
          <a:lstStyle/>
          <a:p>
            <a:pPr defTabSz="913233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E1B40C"/>
              </a:buClr>
              <a:buSzPct val="80000"/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费用报销</a:t>
            </a:r>
            <a:r>
              <a: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管控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3233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E1B40C"/>
              </a:buClr>
              <a:buSzPct val="80000"/>
            </a:pPr>
            <a:r>
              <a: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流程集成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3233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E1B40C"/>
              </a:buClr>
              <a:buSzPct val="80000"/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应用开发平台</a:t>
            </a:r>
            <a:r>
              <a: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ADP</a:t>
            </a:r>
          </a:p>
          <a:p>
            <a:pPr defTabSz="913233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E1B40C"/>
              </a:buClr>
              <a:buSzPct val="80000"/>
            </a:pPr>
            <a:r>
              <a: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LBPM</a:t>
            </a: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流程引擎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3233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E1B40C"/>
              </a:buClr>
              <a:buSzPct val="80000"/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投资业务管控平台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3233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E1B40C"/>
              </a:buClr>
              <a:buSzPct val="80000"/>
            </a:pPr>
            <a:endParaRPr lang="en-US" altLang="zh-CN" sz="16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3233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E1B40C"/>
              </a:buClr>
              <a:buSzPct val="80000"/>
            </a:pPr>
            <a:endParaRPr lang="zh-CN" altLang="en-US" sz="16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3569973" y="2893122"/>
            <a:ext cx="2454477" cy="3457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9880" tIns="57071" rIns="114175" bIns="57071" rtlCol="0" anchor="t" anchorCtr="0"/>
          <a:lstStyle/>
          <a:p>
            <a:pPr defTabSz="913233" fontAlgn="base">
              <a:lnSpc>
                <a:spcPts val="3299"/>
              </a:lnSpc>
              <a:spcBef>
                <a:spcPct val="0"/>
              </a:spcBef>
              <a:spcAft>
                <a:spcPct val="0"/>
              </a:spcAft>
              <a:buClr>
                <a:srgbClr val="E1B40C"/>
              </a:buClr>
              <a:buSzPct val="80000"/>
            </a:pPr>
            <a:r>
              <a:rPr lang="zh-CN" altLang="en-US" sz="1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知识仓库</a:t>
            </a:r>
            <a:endParaRPr lang="en-US" altLang="zh-CN" sz="16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3233" fontAlgn="base">
              <a:lnSpc>
                <a:spcPts val="3299"/>
              </a:lnSpc>
              <a:spcBef>
                <a:spcPct val="0"/>
              </a:spcBef>
              <a:spcAft>
                <a:spcPct val="0"/>
              </a:spcAft>
              <a:buClr>
                <a:srgbClr val="E1B40C"/>
              </a:buClr>
              <a:buSzPct val="80000"/>
            </a:pPr>
            <a:r>
              <a:rPr lang="zh-CN" altLang="en-US" sz="1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知识接入输出</a:t>
            </a:r>
            <a:endParaRPr lang="en-US" altLang="zh-CN" sz="16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3233" fontAlgn="base">
              <a:lnSpc>
                <a:spcPts val="3299"/>
              </a:lnSpc>
              <a:spcBef>
                <a:spcPct val="0"/>
              </a:spcBef>
              <a:spcAft>
                <a:spcPct val="0"/>
              </a:spcAft>
              <a:buClr>
                <a:srgbClr val="E1B40C"/>
              </a:buClr>
              <a:buSzPct val="80000"/>
            </a:pPr>
            <a:r>
              <a:rPr lang="zh-CN" altLang="en-US" sz="1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企业级搜索</a:t>
            </a:r>
            <a:endParaRPr lang="en-US" altLang="zh-CN" sz="16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3233" fontAlgn="base">
              <a:lnSpc>
                <a:spcPts val="3299"/>
              </a:lnSpc>
              <a:spcBef>
                <a:spcPct val="0"/>
              </a:spcBef>
              <a:spcAft>
                <a:spcPct val="0"/>
              </a:spcAft>
              <a:buClr>
                <a:srgbClr val="E1B40C"/>
              </a:buClr>
              <a:buSzPct val="80000"/>
            </a:pPr>
            <a:r>
              <a:rPr lang="en-US" altLang="zh-CN" sz="1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WIKI</a:t>
            </a:r>
            <a:r>
              <a:rPr lang="zh-CN" altLang="en-US" sz="1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百科知识库</a:t>
            </a:r>
            <a:endParaRPr lang="en-US" altLang="zh-CN" sz="16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3233" fontAlgn="base">
              <a:lnSpc>
                <a:spcPts val="3299"/>
              </a:lnSpc>
              <a:spcBef>
                <a:spcPct val="0"/>
              </a:spcBef>
              <a:spcAft>
                <a:spcPct val="0"/>
              </a:spcAft>
              <a:buClr>
                <a:srgbClr val="E1B40C"/>
              </a:buClr>
              <a:buSzPct val="80000"/>
            </a:pPr>
            <a:r>
              <a:rPr lang="zh-CN" altLang="en-US" sz="1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知识云服务平台</a:t>
            </a:r>
            <a:endParaRPr lang="en-US" altLang="zh-CN" sz="16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3233" fontAlgn="base">
              <a:lnSpc>
                <a:spcPts val="3299"/>
              </a:lnSpc>
              <a:spcBef>
                <a:spcPct val="0"/>
              </a:spcBef>
              <a:spcAft>
                <a:spcPct val="0"/>
              </a:spcAft>
              <a:buClr>
                <a:srgbClr val="E1B40C"/>
              </a:buClr>
              <a:buSzPct val="80000"/>
            </a:pPr>
            <a:r>
              <a:rPr lang="zh-CN" altLang="en-US" sz="1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基于</a:t>
            </a:r>
            <a:r>
              <a:rPr lang="en-US" altLang="zh-CN" sz="1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ECM</a:t>
            </a:r>
            <a:r>
              <a:rPr lang="zh-CN" altLang="en-US" sz="1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1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KM</a:t>
            </a:r>
            <a:r>
              <a:rPr lang="zh-CN" altLang="en-US" sz="1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应用</a:t>
            </a:r>
            <a:endParaRPr lang="en-US" altLang="zh-CN" sz="16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3233" fontAlgn="base">
              <a:lnSpc>
                <a:spcPts val="3299"/>
              </a:lnSpc>
              <a:spcBef>
                <a:spcPct val="0"/>
              </a:spcBef>
              <a:spcAft>
                <a:spcPct val="0"/>
              </a:spcAft>
              <a:buClr>
                <a:srgbClr val="E1B40C"/>
              </a:buClr>
              <a:buSzPct val="80000"/>
            </a:pPr>
            <a:r>
              <a:rPr lang="zh-CN" altLang="en-US" sz="1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培训考试学习平台</a:t>
            </a:r>
            <a:endParaRPr lang="en-US" altLang="zh-CN" sz="16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3233" fontAlgn="base">
              <a:lnSpc>
                <a:spcPts val="3299"/>
              </a:lnSpc>
              <a:spcBef>
                <a:spcPct val="0"/>
              </a:spcBef>
              <a:spcAft>
                <a:spcPct val="0"/>
              </a:spcAft>
              <a:buClr>
                <a:srgbClr val="E1B40C"/>
              </a:buClr>
              <a:buSzPct val="80000"/>
            </a:pPr>
            <a:r>
              <a:rPr lang="zh-CN" altLang="en-US" sz="1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客服知识管理</a:t>
            </a:r>
          </a:p>
        </p:txBody>
      </p:sp>
      <p:sp>
        <p:nvSpPr>
          <p:cNvPr id="35" name="矩形 34"/>
          <p:cNvSpPr/>
          <p:nvPr/>
        </p:nvSpPr>
        <p:spPr bwMode="auto">
          <a:xfrm>
            <a:off x="6170393" y="2893122"/>
            <a:ext cx="2454477" cy="3457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9880" tIns="57071" rIns="114175" bIns="57071" rtlCol="0" anchor="t" anchorCtr="0"/>
          <a:lstStyle/>
          <a:p>
            <a:pPr defTabSz="913233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E1B40C"/>
              </a:buClr>
              <a:buSzPct val="80000"/>
            </a:pPr>
            <a:r>
              <a:rPr lang="zh-CN" altLang="en-US" sz="1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移动办公</a:t>
            </a:r>
            <a:r>
              <a:rPr lang="en-US" altLang="zh-CN" sz="1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门户</a:t>
            </a:r>
            <a:endParaRPr lang="en-US" altLang="zh-CN" sz="16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3233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E1B40C"/>
              </a:buClr>
              <a:buSzPct val="80000"/>
            </a:pPr>
            <a:r>
              <a:rPr lang="zh-CN" altLang="en-US" sz="1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集团管控</a:t>
            </a:r>
            <a:endParaRPr lang="en-US" altLang="zh-CN" sz="16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3233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E1B40C"/>
              </a:buClr>
              <a:buSzPct val="80000"/>
            </a:pPr>
            <a:r>
              <a:rPr lang="zh-CN" altLang="en-US" sz="1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协同办公</a:t>
            </a:r>
            <a:endParaRPr lang="en-US" altLang="zh-CN" sz="16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3233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E1B40C"/>
              </a:buClr>
              <a:buSzPct val="80000"/>
            </a:pPr>
            <a:r>
              <a:rPr lang="zh-CN" altLang="en-US" sz="1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流程管理</a:t>
            </a:r>
            <a:endParaRPr lang="en-US" altLang="zh-CN" sz="16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3233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E1B40C"/>
              </a:buClr>
              <a:buSzPct val="80000"/>
            </a:pPr>
            <a:r>
              <a:rPr lang="zh-CN" altLang="en-US" sz="1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内容管理</a:t>
            </a:r>
          </a:p>
          <a:p>
            <a:pPr defTabSz="913233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E1B40C"/>
              </a:buClr>
              <a:buSzPct val="80000"/>
            </a:pPr>
            <a:r>
              <a:rPr lang="zh-CN" altLang="en-US" sz="1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业务活动管理</a:t>
            </a:r>
          </a:p>
        </p:txBody>
      </p:sp>
      <p:sp>
        <p:nvSpPr>
          <p:cNvPr id="36" name="矩形 35"/>
          <p:cNvSpPr/>
          <p:nvPr/>
        </p:nvSpPr>
        <p:spPr bwMode="auto">
          <a:xfrm>
            <a:off x="8752497" y="2893122"/>
            <a:ext cx="2454477" cy="3457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9880" tIns="57071" rIns="114175" bIns="57071" rtlCol="0" anchor="t" anchorCtr="0"/>
          <a:lstStyle/>
          <a:p>
            <a:pPr defTabSz="913233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E1B40C"/>
              </a:buClr>
              <a:buSzPct val="80000"/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高新技术企业</a:t>
            </a:r>
          </a:p>
          <a:p>
            <a:pPr defTabSz="913233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E1B40C"/>
              </a:buClr>
              <a:buSzPct val="80000"/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金融行业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3233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E1B40C"/>
              </a:buClr>
              <a:buSzPct val="80000"/>
            </a:pPr>
            <a:r>
              <a:rPr lang="zh-CN" altLang="en-US" sz="1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房地产行业</a:t>
            </a:r>
            <a:endParaRPr lang="en-US" altLang="zh-CN" sz="16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3233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E1B40C"/>
              </a:buClr>
              <a:buSzPct val="80000"/>
            </a:pPr>
            <a:r>
              <a:rPr lang="zh-CN" altLang="en-US" sz="1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快速消费品行业</a:t>
            </a:r>
            <a:endParaRPr lang="en-US" altLang="zh-CN" sz="16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3233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E1B40C"/>
              </a:buClr>
              <a:buSzPct val="80000"/>
            </a:pPr>
            <a:r>
              <a:rPr lang="zh-CN" altLang="en-US" sz="1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其他行业</a:t>
            </a:r>
          </a:p>
        </p:txBody>
      </p:sp>
    </p:spTree>
    <p:extLst>
      <p:ext uri="{BB962C8B-B14F-4D97-AF65-F5344CB8AC3E}">
        <p14:creationId xmlns:p14="http://schemas.microsoft.com/office/powerpoint/2010/main" val="214573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"/>
          <p:cNvSpPr txBox="1">
            <a:spLocks noChangeArrowheads="1"/>
          </p:cNvSpPr>
          <p:nvPr/>
        </p:nvSpPr>
        <p:spPr bwMode="auto">
          <a:xfrm>
            <a:off x="551384" y="263052"/>
            <a:ext cx="10297144" cy="630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21871" tIns="60936" rIns="121871" bIns="60936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3300" b="1" dirty="0">
                <a:solidFill>
                  <a:srgbClr val="173688"/>
                </a:solidFill>
                <a:latin typeface="微软雅黑" pitchFamily="34" charset="-122"/>
                <a:ea typeface="微软雅黑" pitchFamily="34" charset="-122"/>
              </a:rPr>
              <a:t>优势（一）：高端企业占有率最高</a:t>
            </a:r>
          </a:p>
        </p:txBody>
      </p:sp>
      <p:sp>
        <p:nvSpPr>
          <p:cNvPr id="4" name="文本框 10"/>
          <p:cNvSpPr txBox="1"/>
          <p:nvPr/>
        </p:nvSpPr>
        <p:spPr>
          <a:xfrm>
            <a:off x="612389" y="836718"/>
            <a:ext cx="5241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173688"/>
                </a:solidFill>
                <a:latin typeface="微软雅黑"/>
                <a:ea typeface="宋体" panose="02010600030101010101" pitchFamily="2" charset="-122"/>
                <a:cs typeface="Arial" pitchFamily="34" charset="0"/>
              </a:rPr>
              <a:t>Introduction</a:t>
            </a:r>
            <a:r>
              <a:rPr lang="zh-CN" altLang="en-US" sz="1400" dirty="0">
                <a:solidFill>
                  <a:srgbClr val="173688"/>
                </a:solidFill>
                <a:latin typeface="微软雅黑"/>
                <a:ea typeface="宋体" panose="02010600030101010101" pitchFamily="2" charset="-122"/>
                <a:cs typeface="Arial" pitchFamily="34" charset="0"/>
              </a:rPr>
              <a:t> </a:t>
            </a:r>
            <a:r>
              <a:rPr lang="en-US" altLang="zh-CN" sz="1400" dirty="0">
                <a:solidFill>
                  <a:srgbClr val="173688"/>
                </a:solidFill>
                <a:latin typeface="微软雅黑"/>
                <a:ea typeface="宋体" panose="02010600030101010101" pitchFamily="2" charset="-122"/>
                <a:cs typeface="Arial" pitchFamily="34" charset="0"/>
              </a:rPr>
              <a:t>of</a:t>
            </a:r>
            <a:r>
              <a:rPr lang="zh-CN" altLang="en-US" sz="1400" dirty="0">
                <a:solidFill>
                  <a:srgbClr val="173688"/>
                </a:solidFill>
                <a:latin typeface="微软雅黑"/>
                <a:ea typeface="宋体" panose="02010600030101010101" pitchFamily="2" charset="-122"/>
                <a:cs typeface="Arial" pitchFamily="34" charset="0"/>
              </a:rPr>
              <a:t> </a:t>
            </a:r>
            <a:r>
              <a:rPr lang="en-US" altLang="zh-CN" sz="1400" dirty="0">
                <a:solidFill>
                  <a:srgbClr val="173688"/>
                </a:solidFill>
                <a:latin typeface="微软雅黑"/>
                <a:ea typeface="宋体" panose="02010600030101010101" pitchFamily="2" charset="-122"/>
                <a:cs typeface="Arial" pitchFamily="34" charset="0"/>
              </a:rPr>
              <a:t>LANDRAY</a:t>
            </a:r>
            <a:endParaRPr lang="zh-CN" altLang="en-US" sz="1400" dirty="0">
              <a:solidFill>
                <a:srgbClr val="173688"/>
              </a:solidFill>
              <a:latin typeface="微软雅黑"/>
              <a:ea typeface="宋体" panose="02010600030101010101" pitchFamily="2" charset="-122"/>
              <a:cs typeface="Arial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301116"/>
            <a:ext cx="263352" cy="895636"/>
          </a:xfrm>
          <a:prstGeom prst="rect">
            <a:avLst/>
          </a:prstGeom>
          <a:solidFill>
            <a:srgbClr val="173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173688"/>
              </a:solidFill>
              <a:latin typeface="Times New Roman"/>
              <a:ea typeface="微软雅黑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84845" y="1169708"/>
            <a:ext cx="10883781" cy="0"/>
          </a:xfrm>
          <a:prstGeom prst="line">
            <a:avLst/>
          </a:prstGeom>
          <a:ln>
            <a:solidFill>
              <a:srgbClr val="1736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1"/>
          <p:cNvGrpSpPr/>
          <p:nvPr/>
        </p:nvGrpSpPr>
        <p:grpSpPr>
          <a:xfrm>
            <a:off x="673100" y="1484784"/>
            <a:ext cx="10782300" cy="5110872"/>
            <a:chOff x="673100" y="1958429"/>
            <a:chExt cx="10782300" cy="4206875"/>
          </a:xfrm>
        </p:grpSpPr>
        <p:grpSp>
          <p:nvGrpSpPr>
            <p:cNvPr id="7" name="组合 131"/>
            <p:cNvGrpSpPr>
              <a:grpSpLocks/>
            </p:cNvGrpSpPr>
            <p:nvPr/>
          </p:nvGrpSpPr>
          <p:grpSpPr bwMode="auto">
            <a:xfrm>
              <a:off x="673100" y="5200104"/>
              <a:ext cx="10782300" cy="425450"/>
              <a:chOff x="485143" y="3543272"/>
              <a:chExt cx="8091253" cy="319995"/>
            </a:xfrm>
          </p:grpSpPr>
          <p:sp>
            <p:nvSpPr>
              <p:cNvPr id="104" name="圆角矩形 103"/>
              <p:cNvSpPr/>
              <p:nvPr/>
            </p:nvSpPr>
            <p:spPr bwMode="auto">
              <a:xfrm>
                <a:off x="3227496" y="3543272"/>
                <a:ext cx="1165083" cy="319995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bg2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95911" anchor="ctr"/>
              <a:lstStyle/>
              <a:p>
                <a:pPr algn="ctr" defTabSz="914219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E1B40C"/>
                  </a:buClr>
                  <a:buSzPct val="80000"/>
                  <a:defRPr/>
                </a:pPr>
                <a:endParaRPr lang="zh-CN" altLang="en-US" sz="24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微软雅黑" pitchFamily="34" charset="-122"/>
                </a:endParaRPr>
              </a:p>
            </p:txBody>
          </p:sp>
          <p:sp>
            <p:nvSpPr>
              <p:cNvPr id="105" name="圆角矩形 104"/>
              <p:cNvSpPr/>
              <p:nvPr/>
            </p:nvSpPr>
            <p:spPr bwMode="auto">
              <a:xfrm>
                <a:off x="4655856" y="3543272"/>
                <a:ext cx="1165083" cy="319995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bg2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95911" anchor="ctr"/>
              <a:lstStyle/>
              <a:p>
                <a:pPr algn="ctr" defTabSz="914219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E1B40C"/>
                  </a:buClr>
                  <a:buSzPct val="80000"/>
                  <a:defRPr/>
                </a:pPr>
                <a:endParaRPr lang="zh-CN" altLang="en-US" sz="24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微软雅黑" pitchFamily="34" charset="-122"/>
                </a:endParaRPr>
              </a:p>
            </p:txBody>
          </p:sp>
          <p:sp>
            <p:nvSpPr>
              <p:cNvPr id="106" name="圆角矩形 105"/>
              <p:cNvSpPr/>
              <p:nvPr/>
            </p:nvSpPr>
            <p:spPr bwMode="auto">
              <a:xfrm>
                <a:off x="6027032" y="3543272"/>
                <a:ext cx="1165083" cy="319995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bg2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95911" anchor="ctr"/>
              <a:lstStyle/>
              <a:p>
                <a:pPr algn="ctr" defTabSz="914219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E1B40C"/>
                  </a:buClr>
                  <a:buSzPct val="80000"/>
                  <a:defRPr/>
                </a:pPr>
                <a:endParaRPr lang="zh-CN" altLang="en-US" sz="24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微软雅黑" pitchFamily="34" charset="-122"/>
                </a:endParaRPr>
              </a:p>
            </p:txBody>
          </p:sp>
          <p:sp>
            <p:nvSpPr>
              <p:cNvPr id="107" name="圆角矩形 106"/>
              <p:cNvSpPr/>
              <p:nvPr/>
            </p:nvSpPr>
            <p:spPr bwMode="auto">
              <a:xfrm>
                <a:off x="7412504" y="3543272"/>
                <a:ext cx="1163892" cy="319995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bg2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95911" anchor="ctr"/>
              <a:lstStyle/>
              <a:p>
                <a:pPr algn="ctr" defTabSz="914219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E1B40C"/>
                  </a:buClr>
                  <a:buSzPct val="80000"/>
                  <a:defRPr/>
                </a:pPr>
                <a:endParaRPr lang="zh-CN" altLang="en-US" sz="24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微软雅黑" pitchFamily="34" charset="-122"/>
                </a:endParaRPr>
              </a:p>
            </p:txBody>
          </p:sp>
          <p:sp>
            <p:nvSpPr>
              <p:cNvPr id="108" name="圆角矩形 107"/>
              <p:cNvSpPr/>
              <p:nvPr/>
            </p:nvSpPr>
            <p:spPr bwMode="auto">
              <a:xfrm>
                <a:off x="485143" y="3543272"/>
                <a:ext cx="1163892" cy="319995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bg2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95911" anchor="ctr"/>
              <a:lstStyle/>
              <a:p>
                <a:pPr algn="ctr" defTabSz="914219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E1B40C"/>
                  </a:buClr>
                  <a:buSzPct val="80000"/>
                  <a:defRPr/>
                </a:pPr>
                <a:endParaRPr lang="zh-CN" altLang="en-US" sz="24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微软雅黑" pitchFamily="34" charset="-122"/>
                </a:endParaRPr>
              </a:p>
            </p:txBody>
          </p:sp>
          <p:sp>
            <p:nvSpPr>
              <p:cNvPr id="109" name="圆角矩形 108"/>
              <p:cNvSpPr/>
              <p:nvPr/>
            </p:nvSpPr>
            <p:spPr bwMode="auto">
              <a:xfrm>
                <a:off x="1862276" y="3543272"/>
                <a:ext cx="1165083" cy="319995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bg2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95911" anchor="ctr"/>
              <a:lstStyle/>
              <a:p>
                <a:pPr algn="ctr" defTabSz="914219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E1B40C"/>
                  </a:buClr>
                  <a:buSzPct val="80000"/>
                  <a:defRPr/>
                </a:pPr>
                <a:endParaRPr lang="zh-CN" altLang="en-US" sz="24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微软雅黑" pitchFamily="34" charset="-122"/>
                </a:endParaRPr>
              </a:p>
            </p:txBody>
          </p:sp>
          <p:pic>
            <p:nvPicPr>
              <p:cNvPr id="110" name="Picture 19" descr="美的集团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3890" y="3588481"/>
                <a:ext cx="1074549" cy="2214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1" name="Picture 29" descr="联想LOGO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25460" y="3571962"/>
                <a:ext cx="949673" cy="261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" name="Picture 7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7426" y="3655075"/>
                <a:ext cx="1034942" cy="139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3" name="Picture 11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6284" y="3609930"/>
                <a:ext cx="904051" cy="212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4" name="Picture 10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323" y="3613746"/>
                <a:ext cx="1044253" cy="194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5" name="Object 12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9450"/>
              <a:stretch>
                <a:fillRect/>
              </a:stretch>
            </p:blipFill>
            <p:spPr bwMode="auto">
              <a:xfrm>
                <a:off x="3297566" y="3642111"/>
                <a:ext cx="1045063" cy="1188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" name="组合 106"/>
            <p:cNvGrpSpPr>
              <a:grpSpLocks/>
            </p:cNvGrpSpPr>
            <p:nvPr/>
          </p:nvGrpSpPr>
          <p:grpSpPr bwMode="auto">
            <a:xfrm>
              <a:off x="673100" y="3037929"/>
              <a:ext cx="10782300" cy="427037"/>
              <a:chOff x="485143" y="1725316"/>
              <a:chExt cx="8091253" cy="319995"/>
            </a:xfrm>
          </p:grpSpPr>
          <p:sp>
            <p:nvSpPr>
              <p:cNvPr id="92" name="圆角矩形 91"/>
              <p:cNvSpPr/>
              <p:nvPr/>
            </p:nvSpPr>
            <p:spPr bwMode="auto">
              <a:xfrm>
                <a:off x="3227496" y="1725316"/>
                <a:ext cx="1165083" cy="319995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bg2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95911" anchor="ctr"/>
              <a:lstStyle/>
              <a:p>
                <a:pPr algn="ctr" defTabSz="914219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E1B40C"/>
                  </a:buClr>
                  <a:buSzPct val="80000"/>
                  <a:defRPr/>
                </a:pPr>
                <a:endParaRPr lang="zh-CN" altLang="en-US" sz="24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微软雅黑" pitchFamily="34" charset="-122"/>
                </a:endParaRPr>
              </a:p>
            </p:txBody>
          </p:sp>
          <p:sp>
            <p:nvSpPr>
              <p:cNvPr id="93" name="圆角矩形 92"/>
              <p:cNvSpPr/>
              <p:nvPr/>
            </p:nvSpPr>
            <p:spPr bwMode="auto">
              <a:xfrm>
                <a:off x="4655856" y="1725316"/>
                <a:ext cx="1165083" cy="319995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bg2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95911" anchor="ctr"/>
              <a:lstStyle/>
              <a:p>
                <a:pPr algn="ctr" defTabSz="914219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E1B40C"/>
                  </a:buClr>
                  <a:buSzPct val="80000"/>
                  <a:defRPr/>
                </a:pPr>
                <a:endParaRPr lang="zh-CN" altLang="en-US" sz="24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微软雅黑" pitchFamily="34" charset="-122"/>
                </a:endParaRPr>
              </a:p>
            </p:txBody>
          </p:sp>
          <p:sp>
            <p:nvSpPr>
              <p:cNvPr id="94" name="圆角矩形 93"/>
              <p:cNvSpPr/>
              <p:nvPr/>
            </p:nvSpPr>
            <p:spPr bwMode="auto">
              <a:xfrm>
                <a:off x="6027032" y="1725316"/>
                <a:ext cx="1165083" cy="319995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bg2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95911" anchor="ctr"/>
              <a:lstStyle/>
              <a:p>
                <a:pPr algn="ctr" defTabSz="914219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E1B40C"/>
                  </a:buClr>
                  <a:buSzPct val="80000"/>
                  <a:defRPr/>
                </a:pPr>
                <a:endParaRPr lang="zh-CN" altLang="en-US" sz="24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微软雅黑" pitchFamily="34" charset="-122"/>
                </a:endParaRPr>
              </a:p>
            </p:txBody>
          </p:sp>
          <p:sp>
            <p:nvSpPr>
              <p:cNvPr id="95" name="圆角矩形 94"/>
              <p:cNvSpPr/>
              <p:nvPr/>
            </p:nvSpPr>
            <p:spPr bwMode="auto">
              <a:xfrm>
                <a:off x="7412504" y="1725316"/>
                <a:ext cx="1163892" cy="319995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bg2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95911" anchor="ctr"/>
              <a:lstStyle/>
              <a:p>
                <a:pPr algn="ctr" defTabSz="914219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E1B40C"/>
                  </a:buClr>
                  <a:buSzPct val="80000"/>
                  <a:defRPr/>
                </a:pPr>
                <a:endParaRPr lang="zh-CN" altLang="en-US" sz="24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微软雅黑" pitchFamily="34" charset="-122"/>
                </a:endParaRPr>
              </a:p>
            </p:txBody>
          </p:sp>
          <p:sp>
            <p:nvSpPr>
              <p:cNvPr id="96" name="圆角矩形 95"/>
              <p:cNvSpPr/>
              <p:nvPr/>
            </p:nvSpPr>
            <p:spPr bwMode="auto">
              <a:xfrm>
                <a:off x="485143" y="1725316"/>
                <a:ext cx="1163892" cy="319995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bg2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95911" anchor="ctr"/>
              <a:lstStyle/>
              <a:p>
                <a:pPr algn="ctr" defTabSz="914219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E1B40C"/>
                  </a:buClr>
                  <a:buSzPct val="80000"/>
                  <a:defRPr/>
                </a:pPr>
                <a:endParaRPr lang="zh-CN" altLang="en-US" sz="24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微软雅黑" pitchFamily="34" charset="-122"/>
                </a:endParaRPr>
              </a:p>
            </p:txBody>
          </p:sp>
          <p:sp>
            <p:nvSpPr>
              <p:cNvPr id="97" name="圆角矩形 96"/>
              <p:cNvSpPr/>
              <p:nvPr/>
            </p:nvSpPr>
            <p:spPr bwMode="auto">
              <a:xfrm>
                <a:off x="1862276" y="1725316"/>
                <a:ext cx="1165083" cy="319995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bg2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95911" anchor="ctr"/>
              <a:lstStyle/>
              <a:p>
                <a:pPr algn="ctr" defTabSz="914219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E1B40C"/>
                  </a:buClr>
                  <a:buSzPct val="80000"/>
                  <a:defRPr/>
                </a:pPr>
                <a:endParaRPr lang="zh-CN" altLang="en-US" sz="24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微软雅黑" pitchFamily="34" charset="-122"/>
                </a:endParaRPr>
              </a:p>
            </p:txBody>
          </p:sp>
          <p:pic>
            <p:nvPicPr>
              <p:cNvPr id="98" name="Picture 38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5571" y="1798615"/>
                <a:ext cx="1056455" cy="1881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9" name="Picture 6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6609" y="1769995"/>
                <a:ext cx="1136819" cy="2229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0" name="Picture 5" descr="C:\Documents and Settings\chenxw\桌面\Logo.jpg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92226" y="1769994"/>
                <a:ext cx="597434" cy="2423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1" name="Picture 9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59102" y="1785243"/>
                <a:ext cx="980674" cy="2324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aphicFrame>
            <p:nvGraphicFramePr>
              <p:cNvPr id="102" name="Object 8"/>
              <p:cNvGraphicFramePr>
                <a:graphicFrameLocks noChangeAspect="1"/>
              </p:cNvGraphicFramePr>
              <p:nvPr/>
            </p:nvGraphicFramePr>
            <p:xfrm>
              <a:off x="6096793" y="1794684"/>
              <a:ext cx="1041594" cy="19401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7125" name="Image" r:id="rId13" imgW="1371429" imgH="342736" progId="">
                      <p:embed/>
                    </p:oleObj>
                  </mc:Choice>
                  <mc:Fallback>
                    <p:oleObj name="Image" r:id="rId13" imgW="1371429" imgH="342736" progId="">
                      <p:embed/>
                      <p:pic>
                        <p:nvPicPr>
                          <p:cNvPr id="102" name="Object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096793" y="1794684"/>
                            <a:ext cx="1041594" cy="19401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="" xmlns:a14="http://schemas.microsoft.com/office/drawing/2010/main" w="1270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103" name="Picture 22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76265" y="1802034"/>
                <a:ext cx="1043053" cy="1926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0" name="组合 112"/>
            <p:cNvGrpSpPr>
              <a:grpSpLocks/>
            </p:cNvGrpSpPr>
            <p:nvPr/>
          </p:nvGrpSpPr>
          <p:grpSpPr bwMode="auto">
            <a:xfrm>
              <a:off x="673100" y="3579266"/>
              <a:ext cx="10782300" cy="425450"/>
              <a:chOff x="485143" y="2165874"/>
              <a:chExt cx="8091253" cy="319995"/>
            </a:xfrm>
          </p:grpSpPr>
          <p:sp>
            <p:nvSpPr>
              <p:cNvPr id="80" name="圆角矩形 79"/>
              <p:cNvSpPr/>
              <p:nvPr/>
            </p:nvSpPr>
            <p:spPr bwMode="auto">
              <a:xfrm>
                <a:off x="3227496" y="2165874"/>
                <a:ext cx="1165083" cy="319995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bg2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95911" anchor="ctr"/>
              <a:lstStyle/>
              <a:p>
                <a:pPr algn="ctr" defTabSz="914219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E1B40C"/>
                  </a:buClr>
                  <a:buSzPct val="80000"/>
                  <a:defRPr/>
                </a:pPr>
                <a:endParaRPr lang="zh-CN" altLang="en-US" sz="24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微软雅黑" pitchFamily="34" charset="-122"/>
                </a:endParaRPr>
              </a:p>
            </p:txBody>
          </p:sp>
          <p:sp>
            <p:nvSpPr>
              <p:cNvPr id="81" name="圆角矩形 80"/>
              <p:cNvSpPr/>
              <p:nvPr/>
            </p:nvSpPr>
            <p:spPr bwMode="auto">
              <a:xfrm>
                <a:off x="4655856" y="2165874"/>
                <a:ext cx="1165083" cy="319995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bg2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95911" anchor="ctr"/>
              <a:lstStyle/>
              <a:p>
                <a:pPr algn="ctr" defTabSz="914219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E1B40C"/>
                  </a:buClr>
                  <a:buSzPct val="80000"/>
                  <a:defRPr/>
                </a:pPr>
                <a:endParaRPr lang="zh-CN" altLang="en-US" sz="24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微软雅黑" pitchFamily="34" charset="-122"/>
                </a:endParaRPr>
              </a:p>
            </p:txBody>
          </p:sp>
          <p:sp>
            <p:nvSpPr>
              <p:cNvPr id="82" name="圆角矩形 81"/>
              <p:cNvSpPr/>
              <p:nvPr/>
            </p:nvSpPr>
            <p:spPr bwMode="auto">
              <a:xfrm>
                <a:off x="6027032" y="2165874"/>
                <a:ext cx="1165083" cy="319995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bg2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95911" anchor="ctr"/>
              <a:lstStyle/>
              <a:p>
                <a:pPr algn="ctr" defTabSz="914219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E1B40C"/>
                  </a:buClr>
                  <a:buSzPct val="80000"/>
                  <a:defRPr/>
                </a:pPr>
                <a:endParaRPr lang="zh-CN" altLang="en-US" sz="24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微软雅黑" pitchFamily="34" charset="-122"/>
                </a:endParaRPr>
              </a:p>
            </p:txBody>
          </p:sp>
          <p:sp>
            <p:nvSpPr>
              <p:cNvPr id="83" name="圆角矩形 82"/>
              <p:cNvSpPr/>
              <p:nvPr/>
            </p:nvSpPr>
            <p:spPr bwMode="auto">
              <a:xfrm>
                <a:off x="7412504" y="2165874"/>
                <a:ext cx="1163892" cy="319995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bg2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95911" anchor="ctr"/>
              <a:lstStyle/>
              <a:p>
                <a:pPr algn="ctr" defTabSz="914219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E1B40C"/>
                  </a:buClr>
                  <a:buSzPct val="80000"/>
                  <a:defRPr/>
                </a:pPr>
                <a:endParaRPr lang="zh-CN" altLang="en-US" sz="24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微软雅黑" pitchFamily="34" charset="-122"/>
                </a:endParaRPr>
              </a:p>
            </p:txBody>
          </p:sp>
          <p:sp>
            <p:nvSpPr>
              <p:cNvPr id="84" name="圆角矩形 83"/>
              <p:cNvSpPr/>
              <p:nvPr/>
            </p:nvSpPr>
            <p:spPr bwMode="auto">
              <a:xfrm>
                <a:off x="485143" y="2165874"/>
                <a:ext cx="1163892" cy="319995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bg2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95911" anchor="ctr"/>
              <a:lstStyle/>
              <a:p>
                <a:pPr algn="ctr" defTabSz="914219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E1B40C"/>
                  </a:buClr>
                  <a:buSzPct val="80000"/>
                  <a:defRPr/>
                </a:pPr>
                <a:endParaRPr lang="zh-CN" altLang="en-US" sz="24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微软雅黑" pitchFamily="34" charset="-122"/>
                </a:endParaRPr>
              </a:p>
            </p:txBody>
          </p:sp>
          <p:sp>
            <p:nvSpPr>
              <p:cNvPr id="85" name="圆角矩形 84"/>
              <p:cNvSpPr/>
              <p:nvPr/>
            </p:nvSpPr>
            <p:spPr bwMode="auto">
              <a:xfrm>
                <a:off x="1862276" y="2165874"/>
                <a:ext cx="1165083" cy="319995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bg2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95911" anchor="ctr"/>
              <a:lstStyle/>
              <a:p>
                <a:pPr algn="ctr" defTabSz="914219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E1B40C"/>
                  </a:buClr>
                  <a:buSzPct val="80000"/>
                  <a:defRPr/>
                </a:pPr>
                <a:endParaRPr lang="zh-CN" altLang="en-US" sz="24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微软雅黑" pitchFamily="34" charset="-122"/>
                </a:endParaRPr>
              </a:p>
            </p:txBody>
          </p:sp>
          <p:pic>
            <p:nvPicPr>
              <p:cNvPr id="86" name="Picture 9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51039" y="2202541"/>
                <a:ext cx="1111504" cy="2524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7" name="Picture 5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34541" y="2211763"/>
                <a:ext cx="1033323" cy="2347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8" name="Picture 8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6792" y="2235550"/>
                <a:ext cx="1079608" cy="1858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9" name="Picture 54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74360" y="2205837"/>
                <a:ext cx="680678" cy="2725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0" name="图片 1"/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179" r="45409" b="22835"/>
              <a:stretch>
                <a:fillRect/>
              </a:stretch>
            </p:blipFill>
            <p:spPr bwMode="auto">
              <a:xfrm>
                <a:off x="550813" y="2235553"/>
                <a:ext cx="1054034" cy="1961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1" name="Picture 25"/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55934" y="2187561"/>
                <a:ext cx="641753" cy="2964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1" name="组合 116"/>
            <p:cNvGrpSpPr>
              <a:grpSpLocks/>
            </p:cNvGrpSpPr>
            <p:nvPr/>
          </p:nvGrpSpPr>
          <p:grpSpPr bwMode="auto">
            <a:xfrm>
              <a:off x="673100" y="4119016"/>
              <a:ext cx="10782300" cy="427038"/>
              <a:chOff x="485143" y="2616192"/>
              <a:chExt cx="8091253" cy="319995"/>
            </a:xfrm>
          </p:grpSpPr>
          <p:sp>
            <p:nvSpPr>
              <p:cNvPr id="67" name="圆角矩形 66"/>
              <p:cNvSpPr/>
              <p:nvPr/>
            </p:nvSpPr>
            <p:spPr bwMode="auto">
              <a:xfrm>
                <a:off x="3227496" y="2616192"/>
                <a:ext cx="1165083" cy="319995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bg2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95911" anchor="ctr"/>
              <a:lstStyle/>
              <a:p>
                <a:pPr algn="ctr" defTabSz="914219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E1B40C"/>
                  </a:buClr>
                  <a:buSzPct val="80000"/>
                  <a:defRPr/>
                </a:pPr>
                <a:endParaRPr lang="zh-CN" altLang="en-US" sz="24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微软雅黑" pitchFamily="34" charset="-122"/>
                </a:endParaRPr>
              </a:p>
            </p:txBody>
          </p:sp>
          <p:sp>
            <p:nvSpPr>
              <p:cNvPr id="68" name="圆角矩形 67"/>
              <p:cNvSpPr/>
              <p:nvPr/>
            </p:nvSpPr>
            <p:spPr bwMode="auto">
              <a:xfrm>
                <a:off x="4655856" y="2616192"/>
                <a:ext cx="1165083" cy="319995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bg2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95911" anchor="ctr"/>
              <a:lstStyle/>
              <a:p>
                <a:pPr algn="ctr" defTabSz="914219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E1B40C"/>
                  </a:buClr>
                  <a:buSzPct val="80000"/>
                  <a:defRPr/>
                </a:pPr>
                <a:endParaRPr lang="zh-CN" altLang="en-US" sz="24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微软雅黑" pitchFamily="34" charset="-122"/>
                </a:endParaRPr>
              </a:p>
            </p:txBody>
          </p:sp>
          <p:sp>
            <p:nvSpPr>
              <p:cNvPr id="69" name="圆角矩形 68"/>
              <p:cNvSpPr/>
              <p:nvPr/>
            </p:nvSpPr>
            <p:spPr bwMode="auto">
              <a:xfrm>
                <a:off x="6027032" y="2616192"/>
                <a:ext cx="1165083" cy="319995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bg2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95911" anchor="ctr"/>
              <a:lstStyle/>
              <a:p>
                <a:pPr algn="ctr" defTabSz="914219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E1B40C"/>
                  </a:buClr>
                  <a:buSzPct val="80000"/>
                  <a:defRPr/>
                </a:pPr>
                <a:endParaRPr lang="zh-CN" altLang="en-US" sz="24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微软雅黑" pitchFamily="34" charset="-122"/>
                </a:endParaRPr>
              </a:p>
            </p:txBody>
          </p:sp>
          <p:sp>
            <p:nvSpPr>
              <p:cNvPr id="70" name="圆角矩形 69"/>
              <p:cNvSpPr/>
              <p:nvPr/>
            </p:nvSpPr>
            <p:spPr bwMode="auto">
              <a:xfrm>
                <a:off x="7412504" y="2616192"/>
                <a:ext cx="1163892" cy="319995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bg2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95911" anchor="ctr"/>
              <a:lstStyle/>
              <a:p>
                <a:pPr algn="ctr" defTabSz="914219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E1B40C"/>
                  </a:buClr>
                  <a:buSzPct val="80000"/>
                  <a:defRPr/>
                </a:pPr>
                <a:endParaRPr lang="zh-CN" altLang="en-US" sz="24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微软雅黑" pitchFamily="34" charset="-122"/>
                </a:endParaRPr>
              </a:p>
            </p:txBody>
          </p:sp>
          <p:sp>
            <p:nvSpPr>
              <p:cNvPr id="71" name="圆角矩形 70"/>
              <p:cNvSpPr/>
              <p:nvPr/>
            </p:nvSpPr>
            <p:spPr bwMode="auto">
              <a:xfrm>
                <a:off x="485143" y="2616192"/>
                <a:ext cx="1163892" cy="319995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bg2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95911" anchor="ctr"/>
              <a:lstStyle/>
              <a:p>
                <a:pPr algn="ctr" defTabSz="914219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E1B40C"/>
                  </a:buClr>
                  <a:buSzPct val="80000"/>
                  <a:defRPr/>
                </a:pPr>
                <a:endParaRPr lang="zh-CN" altLang="en-US" sz="24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微软雅黑" pitchFamily="34" charset="-122"/>
                </a:endParaRPr>
              </a:p>
            </p:txBody>
          </p:sp>
          <p:sp>
            <p:nvSpPr>
              <p:cNvPr id="72" name="圆角矩形 71"/>
              <p:cNvSpPr/>
              <p:nvPr/>
            </p:nvSpPr>
            <p:spPr bwMode="auto">
              <a:xfrm>
                <a:off x="1862276" y="2616192"/>
                <a:ext cx="1165083" cy="319995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bg2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95911" anchor="ctr"/>
              <a:lstStyle/>
              <a:p>
                <a:pPr algn="ctr" defTabSz="914219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E1B40C"/>
                  </a:buClr>
                  <a:buSzPct val="80000"/>
                  <a:defRPr/>
                </a:pPr>
                <a:endParaRPr lang="zh-CN" altLang="en-US" sz="24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微软雅黑" pitchFamily="34" charset="-122"/>
                </a:endParaRPr>
              </a:p>
            </p:txBody>
          </p:sp>
          <p:pic>
            <p:nvPicPr>
              <p:cNvPr id="73" name="Picture 11"/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90090" y="2637317"/>
                <a:ext cx="467945" cy="2847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4" name="Picture 12"/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72168" y="2729917"/>
                <a:ext cx="490828" cy="1035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5" name="Picture 27"/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5478" y="2659338"/>
                <a:ext cx="768372" cy="2563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6" name="Picture 28"/>
              <p:cNvPicPr>
                <a:picLocks noChangeAspect="1" noChangeArrowheads="1"/>
              </p:cNvPicPr>
              <p:nvPr/>
            </p:nvPicPr>
            <p:blipFill>
              <a:blip r:embed="rId25">
                <a:lum bright="1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43155" y="2666181"/>
                <a:ext cx="942523" cy="233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7" name="Picture 14"/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7176" y="2710785"/>
                <a:ext cx="1078577" cy="1458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8" name="Picture 19"/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17861" y="2710785"/>
                <a:ext cx="1028600" cy="1359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9" name="Picture 29"/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11346" y="2655066"/>
                <a:ext cx="954220" cy="2227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2" name="组合 132"/>
            <p:cNvGrpSpPr>
              <a:grpSpLocks/>
            </p:cNvGrpSpPr>
            <p:nvPr/>
          </p:nvGrpSpPr>
          <p:grpSpPr bwMode="auto">
            <a:xfrm>
              <a:off x="673100" y="5739854"/>
              <a:ext cx="10782300" cy="425450"/>
              <a:chOff x="485143" y="4016490"/>
              <a:chExt cx="8091253" cy="319995"/>
            </a:xfrm>
          </p:grpSpPr>
          <p:sp>
            <p:nvSpPr>
              <p:cNvPr id="55" name="圆角矩形 54"/>
              <p:cNvSpPr/>
              <p:nvPr/>
            </p:nvSpPr>
            <p:spPr bwMode="auto">
              <a:xfrm>
                <a:off x="3227496" y="4016490"/>
                <a:ext cx="1165083" cy="319995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bg2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95911" anchor="ctr"/>
              <a:lstStyle/>
              <a:p>
                <a:pPr algn="ctr" defTabSz="914219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E1B40C"/>
                  </a:buClr>
                  <a:buSzPct val="80000"/>
                  <a:defRPr/>
                </a:pPr>
                <a:endParaRPr lang="zh-CN" altLang="en-US" sz="24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微软雅黑" pitchFamily="34" charset="-122"/>
                </a:endParaRPr>
              </a:p>
            </p:txBody>
          </p:sp>
          <p:sp>
            <p:nvSpPr>
              <p:cNvPr id="56" name="圆角矩形 55"/>
              <p:cNvSpPr/>
              <p:nvPr/>
            </p:nvSpPr>
            <p:spPr bwMode="auto">
              <a:xfrm>
                <a:off x="4655856" y="4016490"/>
                <a:ext cx="1165083" cy="319995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bg2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95911" anchor="ctr"/>
              <a:lstStyle/>
              <a:p>
                <a:pPr algn="ctr" defTabSz="914219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E1B40C"/>
                  </a:buClr>
                  <a:buSzPct val="80000"/>
                  <a:defRPr/>
                </a:pPr>
                <a:endParaRPr lang="zh-CN" altLang="en-US" sz="24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微软雅黑" pitchFamily="34" charset="-122"/>
                </a:endParaRPr>
              </a:p>
            </p:txBody>
          </p:sp>
          <p:sp>
            <p:nvSpPr>
              <p:cNvPr id="57" name="圆角矩形 56"/>
              <p:cNvSpPr/>
              <p:nvPr/>
            </p:nvSpPr>
            <p:spPr bwMode="auto">
              <a:xfrm>
                <a:off x="6027032" y="4016490"/>
                <a:ext cx="1165083" cy="319995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bg2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95911" anchor="ctr"/>
              <a:lstStyle/>
              <a:p>
                <a:pPr algn="ctr" defTabSz="914219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E1B40C"/>
                  </a:buClr>
                  <a:buSzPct val="80000"/>
                  <a:defRPr/>
                </a:pPr>
                <a:endParaRPr lang="zh-CN" altLang="en-US" sz="24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微软雅黑" pitchFamily="34" charset="-122"/>
                </a:endParaRPr>
              </a:p>
            </p:txBody>
          </p:sp>
          <p:sp>
            <p:nvSpPr>
              <p:cNvPr id="58" name="圆角矩形 57"/>
              <p:cNvSpPr/>
              <p:nvPr/>
            </p:nvSpPr>
            <p:spPr bwMode="auto">
              <a:xfrm>
                <a:off x="7412504" y="4016490"/>
                <a:ext cx="1163892" cy="319995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bg2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95911" anchor="ctr"/>
              <a:lstStyle/>
              <a:p>
                <a:pPr algn="ctr" defTabSz="914219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E1B40C"/>
                  </a:buClr>
                  <a:buSzPct val="80000"/>
                  <a:defRPr/>
                </a:pPr>
                <a:endParaRPr lang="zh-CN" altLang="en-US" sz="24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微软雅黑" pitchFamily="34" charset="-122"/>
                </a:endParaRPr>
              </a:p>
            </p:txBody>
          </p:sp>
          <p:sp>
            <p:nvSpPr>
              <p:cNvPr id="59" name="圆角矩形 58"/>
              <p:cNvSpPr/>
              <p:nvPr/>
            </p:nvSpPr>
            <p:spPr bwMode="auto">
              <a:xfrm>
                <a:off x="485143" y="4016490"/>
                <a:ext cx="1163892" cy="319995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bg2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95911" anchor="ctr"/>
              <a:lstStyle/>
              <a:p>
                <a:pPr algn="ctr" defTabSz="914219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E1B40C"/>
                  </a:buClr>
                  <a:buSzPct val="80000"/>
                  <a:defRPr/>
                </a:pPr>
                <a:endParaRPr lang="zh-CN" altLang="en-US" sz="24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微软雅黑" pitchFamily="34" charset="-122"/>
                </a:endParaRPr>
              </a:p>
            </p:txBody>
          </p:sp>
          <p:sp>
            <p:nvSpPr>
              <p:cNvPr id="60" name="圆角矩形 59"/>
              <p:cNvSpPr/>
              <p:nvPr/>
            </p:nvSpPr>
            <p:spPr bwMode="auto">
              <a:xfrm>
                <a:off x="1862276" y="4016490"/>
                <a:ext cx="1165083" cy="319995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bg2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95911" anchor="ctr"/>
              <a:lstStyle/>
              <a:p>
                <a:pPr algn="ctr" defTabSz="914219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E1B40C"/>
                  </a:buClr>
                  <a:buSzPct val="80000"/>
                  <a:defRPr/>
                </a:pPr>
                <a:endParaRPr lang="zh-CN" altLang="en-US" sz="24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微软雅黑" pitchFamily="34" charset="-122"/>
                </a:endParaRPr>
              </a:p>
            </p:txBody>
          </p:sp>
          <p:pic>
            <p:nvPicPr>
              <p:cNvPr id="61" name="Picture 6"/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19313" y="4101031"/>
                <a:ext cx="1046345" cy="1999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2" name="Picture 8"/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13815" y="4057015"/>
                <a:ext cx="951748" cy="23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3" name="Picture 18" descr="无锡尚德太阳能电力有限公司"/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45181" y="4105134"/>
                <a:ext cx="982481" cy="1524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4" name="Picture 9" descr="天虹"/>
              <p:cNvPicPr>
                <a:picLocks noChangeAspect="1" noChangeArrowheads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08197" y="4059616"/>
                <a:ext cx="1024915" cy="2605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5" name="Picture 23"/>
              <p:cNvPicPr>
                <a:picLocks noChangeAspect="1" noChangeArrowheads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55229" y="4066681"/>
                <a:ext cx="1128368" cy="2232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6" name="Picture 30"/>
              <p:cNvPicPr>
                <a:picLocks noChangeAspect="1" noChangeArrowheads="1"/>
              </p:cNvPicPr>
              <p:nvPr/>
            </p:nvPicPr>
            <p:blipFill>
              <a:blip r:embed="rId34">
                <a:lum bright="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8189" y="4040165"/>
                <a:ext cx="1101011" cy="2819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3" name="组合 104"/>
            <p:cNvGrpSpPr>
              <a:grpSpLocks/>
            </p:cNvGrpSpPr>
            <p:nvPr/>
          </p:nvGrpSpPr>
          <p:grpSpPr bwMode="auto">
            <a:xfrm>
              <a:off x="673100" y="1958429"/>
              <a:ext cx="10782300" cy="425450"/>
              <a:chOff x="485143" y="848183"/>
              <a:chExt cx="8091253" cy="319995"/>
            </a:xfrm>
          </p:grpSpPr>
          <p:sp>
            <p:nvSpPr>
              <p:cNvPr id="43" name="圆角矩形 42"/>
              <p:cNvSpPr/>
              <p:nvPr/>
            </p:nvSpPr>
            <p:spPr bwMode="auto">
              <a:xfrm>
                <a:off x="3227496" y="848183"/>
                <a:ext cx="1165083" cy="319995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bg2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95911" anchor="ctr"/>
              <a:lstStyle/>
              <a:p>
                <a:pPr algn="ctr" defTabSz="914219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E1B40C"/>
                  </a:buClr>
                  <a:buSzPct val="80000"/>
                  <a:defRPr/>
                </a:pPr>
                <a:endParaRPr lang="zh-CN" altLang="en-US" sz="24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微软雅黑" pitchFamily="34" charset="-122"/>
                </a:endParaRPr>
              </a:p>
            </p:txBody>
          </p:sp>
          <p:sp>
            <p:nvSpPr>
              <p:cNvPr id="44" name="圆角矩形 43"/>
              <p:cNvSpPr/>
              <p:nvPr/>
            </p:nvSpPr>
            <p:spPr bwMode="auto">
              <a:xfrm>
                <a:off x="4655856" y="848183"/>
                <a:ext cx="1165083" cy="319995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bg2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95911" anchor="ctr"/>
              <a:lstStyle/>
              <a:p>
                <a:pPr algn="ctr" defTabSz="914219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E1B40C"/>
                  </a:buClr>
                  <a:buSzPct val="80000"/>
                  <a:defRPr/>
                </a:pPr>
                <a:endParaRPr lang="zh-CN" altLang="en-US" sz="24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微软雅黑" pitchFamily="34" charset="-122"/>
                </a:endParaRPr>
              </a:p>
            </p:txBody>
          </p:sp>
          <p:sp>
            <p:nvSpPr>
              <p:cNvPr id="45" name="圆角矩形 44"/>
              <p:cNvSpPr/>
              <p:nvPr/>
            </p:nvSpPr>
            <p:spPr bwMode="auto">
              <a:xfrm>
                <a:off x="6027032" y="848183"/>
                <a:ext cx="1165083" cy="319995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bg2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95911" anchor="ctr"/>
              <a:lstStyle/>
              <a:p>
                <a:pPr algn="ctr" defTabSz="914219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E1B40C"/>
                  </a:buClr>
                  <a:buSzPct val="80000"/>
                  <a:defRPr/>
                </a:pPr>
                <a:endParaRPr lang="zh-CN" altLang="en-US" sz="24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微软雅黑" pitchFamily="34" charset="-122"/>
                </a:endParaRPr>
              </a:p>
            </p:txBody>
          </p:sp>
          <p:sp>
            <p:nvSpPr>
              <p:cNvPr id="46" name="圆角矩形 45"/>
              <p:cNvSpPr/>
              <p:nvPr/>
            </p:nvSpPr>
            <p:spPr bwMode="auto">
              <a:xfrm>
                <a:off x="7412504" y="848183"/>
                <a:ext cx="1163892" cy="319995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bg2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95911" anchor="ctr"/>
              <a:lstStyle/>
              <a:p>
                <a:pPr algn="ctr" defTabSz="914219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E1B40C"/>
                  </a:buClr>
                  <a:buSzPct val="80000"/>
                  <a:defRPr/>
                </a:pPr>
                <a:endParaRPr lang="zh-CN" altLang="en-US" sz="24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微软雅黑" pitchFamily="34" charset="-122"/>
                </a:endParaRPr>
              </a:p>
            </p:txBody>
          </p:sp>
          <p:sp>
            <p:nvSpPr>
              <p:cNvPr id="47" name="圆角矩形 46"/>
              <p:cNvSpPr/>
              <p:nvPr/>
            </p:nvSpPr>
            <p:spPr bwMode="auto">
              <a:xfrm>
                <a:off x="485143" y="848183"/>
                <a:ext cx="1163892" cy="319995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bg2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95911" anchor="ctr"/>
              <a:lstStyle/>
              <a:p>
                <a:pPr algn="ctr" defTabSz="914219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E1B40C"/>
                  </a:buClr>
                  <a:buSzPct val="80000"/>
                  <a:defRPr/>
                </a:pPr>
                <a:endParaRPr lang="zh-CN" altLang="en-US" sz="24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微软雅黑" pitchFamily="34" charset="-122"/>
                </a:endParaRPr>
              </a:p>
            </p:txBody>
          </p:sp>
          <p:sp>
            <p:nvSpPr>
              <p:cNvPr id="48" name="圆角矩形 47"/>
              <p:cNvSpPr/>
              <p:nvPr/>
            </p:nvSpPr>
            <p:spPr bwMode="auto">
              <a:xfrm>
                <a:off x="1862276" y="848183"/>
                <a:ext cx="1165083" cy="319995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bg2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95911" anchor="ctr"/>
              <a:lstStyle/>
              <a:p>
                <a:pPr algn="ctr" defTabSz="914219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E1B40C"/>
                  </a:buClr>
                  <a:buSzPct val="80000"/>
                  <a:defRPr/>
                </a:pPr>
                <a:endParaRPr lang="zh-CN" altLang="en-US" sz="24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微软雅黑" pitchFamily="34" charset="-122"/>
                </a:endParaRPr>
              </a:p>
            </p:txBody>
          </p:sp>
          <p:pic>
            <p:nvPicPr>
              <p:cNvPr id="49" name="Picture 158"/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9274" y="950539"/>
                <a:ext cx="955220" cy="1548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" name="Picture 3"/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9980" y="927258"/>
                <a:ext cx="1004495" cy="174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" name="Picture 4"/>
              <p:cNvPicPr>
                <a:picLocks noChangeAspect="1" noChangeArrowheads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22072" y="876297"/>
                <a:ext cx="841175" cy="2696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2" name="Picture 5"/>
              <p:cNvPicPr>
                <a:picLocks noChangeAspect="1" noChangeArrowheads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73352" y="889362"/>
                <a:ext cx="696364" cy="242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3" name="Picture 6"/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56653" y="910460"/>
                <a:ext cx="888001" cy="198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4" name="Picture 7"/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93363" y="903628"/>
                <a:ext cx="581063" cy="2408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4" name="组合 105"/>
            <p:cNvGrpSpPr>
              <a:grpSpLocks/>
            </p:cNvGrpSpPr>
            <p:nvPr/>
          </p:nvGrpSpPr>
          <p:grpSpPr bwMode="auto">
            <a:xfrm>
              <a:off x="673100" y="2498179"/>
              <a:ext cx="10782300" cy="427037"/>
              <a:chOff x="485143" y="1295643"/>
              <a:chExt cx="8091253" cy="319995"/>
            </a:xfrm>
          </p:grpSpPr>
          <p:sp>
            <p:nvSpPr>
              <p:cNvPr id="31" name="圆角矩形 30"/>
              <p:cNvSpPr/>
              <p:nvPr/>
            </p:nvSpPr>
            <p:spPr bwMode="auto">
              <a:xfrm>
                <a:off x="3227496" y="1295643"/>
                <a:ext cx="1165083" cy="319995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bg2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95911" anchor="ctr"/>
              <a:lstStyle/>
              <a:p>
                <a:pPr algn="ctr" defTabSz="914219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E1B40C"/>
                  </a:buClr>
                  <a:buSzPct val="80000"/>
                  <a:defRPr/>
                </a:pPr>
                <a:endParaRPr lang="zh-CN" altLang="en-US" sz="24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微软雅黑" pitchFamily="34" charset="-122"/>
                </a:endParaRPr>
              </a:p>
            </p:txBody>
          </p:sp>
          <p:sp>
            <p:nvSpPr>
              <p:cNvPr id="32" name="圆角矩形 31"/>
              <p:cNvSpPr/>
              <p:nvPr/>
            </p:nvSpPr>
            <p:spPr bwMode="auto">
              <a:xfrm>
                <a:off x="4655856" y="1295643"/>
                <a:ext cx="1165083" cy="319995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bg2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95911" anchor="ctr"/>
              <a:lstStyle/>
              <a:p>
                <a:pPr algn="ctr" defTabSz="914219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E1B40C"/>
                  </a:buClr>
                  <a:buSzPct val="80000"/>
                  <a:defRPr/>
                </a:pPr>
                <a:endParaRPr lang="zh-CN" altLang="en-US" sz="24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微软雅黑" pitchFamily="34" charset="-122"/>
                </a:endParaRPr>
              </a:p>
            </p:txBody>
          </p:sp>
          <p:sp>
            <p:nvSpPr>
              <p:cNvPr id="33" name="圆角矩形 32"/>
              <p:cNvSpPr/>
              <p:nvPr/>
            </p:nvSpPr>
            <p:spPr bwMode="auto">
              <a:xfrm>
                <a:off x="6027032" y="1295643"/>
                <a:ext cx="1165083" cy="319995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bg2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95911" anchor="ctr"/>
              <a:lstStyle/>
              <a:p>
                <a:pPr algn="ctr" defTabSz="914219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E1B40C"/>
                  </a:buClr>
                  <a:buSzPct val="80000"/>
                  <a:defRPr/>
                </a:pPr>
                <a:endParaRPr lang="zh-CN" altLang="en-US" sz="24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微软雅黑" pitchFamily="34" charset="-122"/>
                </a:endParaRPr>
              </a:p>
            </p:txBody>
          </p:sp>
          <p:sp>
            <p:nvSpPr>
              <p:cNvPr id="34" name="圆角矩形 33"/>
              <p:cNvSpPr/>
              <p:nvPr/>
            </p:nvSpPr>
            <p:spPr bwMode="auto">
              <a:xfrm>
                <a:off x="7412504" y="1295643"/>
                <a:ext cx="1163892" cy="319995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bg2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95911" anchor="ctr"/>
              <a:lstStyle/>
              <a:p>
                <a:pPr algn="ctr" defTabSz="914219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E1B40C"/>
                  </a:buClr>
                  <a:buSzPct val="80000"/>
                  <a:defRPr/>
                </a:pPr>
                <a:endParaRPr lang="zh-CN" altLang="en-US" sz="24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微软雅黑" pitchFamily="34" charset="-122"/>
                </a:endParaRPr>
              </a:p>
            </p:txBody>
          </p:sp>
          <p:sp>
            <p:nvSpPr>
              <p:cNvPr id="35" name="圆角矩形 34"/>
              <p:cNvSpPr/>
              <p:nvPr/>
            </p:nvSpPr>
            <p:spPr bwMode="auto">
              <a:xfrm>
                <a:off x="485143" y="1295643"/>
                <a:ext cx="1163892" cy="319995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bg2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95911" anchor="ctr"/>
              <a:lstStyle/>
              <a:p>
                <a:pPr algn="ctr" defTabSz="914219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E1B40C"/>
                  </a:buClr>
                  <a:buSzPct val="80000"/>
                  <a:defRPr/>
                </a:pPr>
                <a:endParaRPr lang="zh-CN" altLang="en-US" sz="24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微软雅黑" pitchFamily="34" charset="-122"/>
                </a:endParaRPr>
              </a:p>
            </p:txBody>
          </p:sp>
          <p:sp>
            <p:nvSpPr>
              <p:cNvPr id="36" name="圆角矩形 35"/>
              <p:cNvSpPr/>
              <p:nvPr/>
            </p:nvSpPr>
            <p:spPr bwMode="auto">
              <a:xfrm>
                <a:off x="1862276" y="1295643"/>
                <a:ext cx="1165083" cy="319995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bg2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95911" anchor="ctr"/>
              <a:lstStyle/>
              <a:p>
                <a:pPr algn="ctr" defTabSz="914219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E1B40C"/>
                  </a:buClr>
                  <a:buSzPct val="80000"/>
                  <a:defRPr/>
                </a:pPr>
                <a:endParaRPr lang="zh-CN" altLang="en-US" sz="24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微软雅黑" pitchFamily="34" charset="-122"/>
                </a:endParaRPr>
              </a:p>
            </p:txBody>
          </p:sp>
          <p:pic>
            <p:nvPicPr>
              <p:cNvPr id="37" name="Picture 38"/>
              <p:cNvPicPr>
                <a:picLocks noChangeAspect="1" noChangeArrowheads="1"/>
              </p:cNvPicPr>
              <p:nvPr/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18254" y="1353654"/>
                <a:ext cx="826798" cy="219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" name="Picture 127"/>
              <p:cNvPicPr>
                <a:picLocks noChangeAspect="1" noChangeArrowheads="1"/>
              </p:cNvPicPr>
              <p:nvPr/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11830" y="1357834"/>
                <a:ext cx="968655" cy="2087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" name="Picture 136"/>
              <p:cNvPicPr>
                <a:picLocks noChangeAspect="1" noChangeArrowheads="1"/>
              </p:cNvPicPr>
              <p:nvPr/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7781" y="1384591"/>
                <a:ext cx="1019149" cy="1545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" name="Picture 8"/>
              <p:cNvPicPr>
                <a:picLocks noChangeAspect="1" noChangeArrowheads="1"/>
              </p:cNvPicPr>
              <p:nvPr/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3574" y="1333314"/>
                <a:ext cx="901915" cy="2554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" name="Picture 9"/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9011" y="1355629"/>
                <a:ext cx="1039784" cy="2186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" name="Picture 10"/>
              <p:cNvPicPr>
                <a:picLocks noChangeAspect="1" noChangeArrowheads="1"/>
              </p:cNvPicPr>
              <p:nvPr/>
            </p:nvPicPr>
            <p:blipFill>
              <a:blip r:embed="rId4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05963" y="1341963"/>
                <a:ext cx="738064" cy="218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5" name="组合 122"/>
            <p:cNvGrpSpPr>
              <a:grpSpLocks/>
            </p:cNvGrpSpPr>
            <p:nvPr/>
          </p:nvGrpSpPr>
          <p:grpSpPr bwMode="auto">
            <a:xfrm>
              <a:off x="673100" y="4658766"/>
              <a:ext cx="10782300" cy="427038"/>
              <a:chOff x="485143" y="3080941"/>
              <a:chExt cx="8091253" cy="319995"/>
            </a:xfrm>
          </p:grpSpPr>
          <p:sp>
            <p:nvSpPr>
              <p:cNvPr id="16" name="圆角矩形 15"/>
              <p:cNvSpPr/>
              <p:nvPr/>
            </p:nvSpPr>
            <p:spPr bwMode="auto">
              <a:xfrm>
                <a:off x="3227496" y="3080941"/>
                <a:ext cx="1165083" cy="319995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bg2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95911" anchor="ctr"/>
              <a:lstStyle/>
              <a:p>
                <a:pPr algn="ctr" defTabSz="914219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E1B40C"/>
                  </a:buClr>
                  <a:buSzPct val="80000"/>
                  <a:defRPr/>
                </a:pPr>
                <a:endParaRPr lang="zh-CN" altLang="en-US" sz="24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微软雅黑" pitchFamily="34" charset="-122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 bwMode="auto">
              <a:xfrm>
                <a:off x="4655856" y="3080941"/>
                <a:ext cx="1165083" cy="319995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bg2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95911" anchor="ctr"/>
              <a:lstStyle/>
              <a:p>
                <a:pPr algn="ctr" defTabSz="914219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E1B40C"/>
                  </a:buClr>
                  <a:buSzPct val="80000"/>
                  <a:defRPr/>
                </a:pPr>
                <a:endParaRPr lang="zh-CN" altLang="en-US" sz="24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微软雅黑" pitchFamily="34" charset="-122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 bwMode="auto">
              <a:xfrm>
                <a:off x="6027032" y="3080941"/>
                <a:ext cx="1165083" cy="319995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bg2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95911" anchor="ctr"/>
              <a:lstStyle/>
              <a:p>
                <a:pPr algn="ctr" defTabSz="914219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E1B40C"/>
                  </a:buClr>
                  <a:buSzPct val="80000"/>
                  <a:defRPr/>
                </a:pPr>
                <a:endParaRPr lang="zh-CN" altLang="en-US" sz="24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微软雅黑" pitchFamily="34" charset="-122"/>
                </a:endParaRPr>
              </a:p>
            </p:txBody>
          </p:sp>
          <p:sp>
            <p:nvSpPr>
              <p:cNvPr id="19" name="圆角矩形 18"/>
              <p:cNvSpPr/>
              <p:nvPr/>
            </p:nvSpPr>
            <p:spPr bwMode="auto">
              <a:xfrm>
                <a:off x="7412504" y="3080941"/>
                <a:ext cx="1163892" cy="319995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bg2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95911" anchor="ctr"/>
              <a:lstStyle/>
              <a:p>
                <a:pPr algn="ctr" defTabSz="914219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E1B40C"/>
                  </a:buClr>
                  <a:buSzPct val="80000"/>
                  <a:defRPr/>
                </a:pPr>
                <a:endParaRPr lang="zh-CN" altLang="en-US" sz="24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微软雅黑" pitchFamily="34" charset="-122"/>
                </a:endParaRPr>
              </a:p>
            </p:txBody>
          </p:sp>
          <p:sp>
            <p:nvSpPr>
              <p:cNvPr id="20" name="圆角矩形 19"/>
              <p:cNvSpPr/>
              <p:nvPr/>
            </p:nvSpPr>
            <p:spPr bwMode="auto">
              <a:xfrm>
                <a:off x="485143" y="3080941"/>
                <a:ext cx="1163892" cy="319995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bg2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95911" anchor="ctr"/>
              <a:lstStyle/>
              <a:p>
                <a:pPr algn="ctr" defTabSz="914219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E1B40C"/>
                  </a:buClr>
                  <a:buSzPct val="80000"/>
                  <a:defRPr/>
                </a:pPr>
                <a:endParaRPr lang="zh-CN" altLang="en-US" sz="24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微软雅黑" pitchFamily="34" charset="-122"/>
                </a:endParaRPr>
              </a:p>
            </p:txBody>
          </p:sp>
          <p:sp>
            <p:nvSpPr>
              <p:cNvPr id="21" name="圆角矩形 20"/>
              <p:cNvSpPr/>
              <p:nvPr/>
            </p:nvSpPr>
            <p:spPr bwMode="auto">
              <a:xfrm>
                <a:off x="1862276" y="3080941"/>
                <a:ext cx="1165083" cy="319995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bg2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95911" anchor="ctr"/>
              <a:lstStyle/>
              <a:p>
                <a:pPr algn="ctr" defTabSz="914219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E1B40C"/>
                  </a:buClr>
                  <a:buSzPct val="80000"/>
                  <a:defRPr/>
                </a:pPr>
                <a:endParaRPr lang="zh-CN" altLang="en-US" sz="24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微软雅黑" pitchFamily="34" charset="-122"/>
                </a:endParaRPr>
              </a:p>
            </p:txBody>
          </p:sp>
          <p:pic>
            <p:nvPicPr>
              <p:cNvPr id="22" name="Picture 28"/>
              <p:cNvPicPr>
                <a:picLocks noChangeAspect="1" noChangeArrowheads="1"/>
              </p:cNvPicPr>
              <p:nvPr/>
            </p:nvPicPr>
            <p:blipFill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92784" y="3152658"/>
                <a:ext cx="998201" cy="2008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" name="Picture 60"/>
              <p:cNvPicPr>
                <a:picLocks noChangeAspect="1" noChangeArrowheads="1"/>
              </p:cNvPicPr>
              <p:nvPr/>
            </p:nvPicPr>
            <p:blipFill>
              <a:blip r:embed="rId4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9167" y="3126421"/>
                <a:ext cx="1089223" cy="2064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" name="Picture 18"/>
              <p:cNvPicPr>
                <a:picLocks noChangeAspect="1" noChangeArrowheads="1"/>
              </p:cNvPicPr>
              <p:nvPr/>
            </p:nvPicPr>
            <p:blipFill>
              <a:blip r:embed="rId4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72259" y="3155468"/>
                <a:ext cx="342341" cy="2050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" name="Picture 19"/>
              <p:cNvPicPr>
                <a:picLocks noChangeAspect="1" noChangeArrowheads="1"/>
              </p:cNvPicPr>
              <p:nvPr/>
            </p:nvPicPr>
            <p:blipFill>
              <a:blip r:embed="rId5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1982" y="3158265"/>
                <a:ext cx="730354" cy="2022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" name="Picture 20"/>
              <p:cNvPicPr>
                <a:picLocks noChangeAspect="1" noChangeArrowheads="1"/>
              </p:cNvPicPr>
              <p:nvPr/>
            </p:nvPicPr>
            <p:blipFill>
              <a:blip r:embed="rId5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00369" y="3153755"/>
                <a:ext cx="492077" cy="1999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" name="Picture 21"/>
              <p:cNvPicPr>
                <a:picLocks noChangeAspect="1" noChangeArrowheads="1"/>
              </p:cNvPicPr>
              <p:nvPr/>
            </p:nvPicPr>
            <p:blipFill>
              <a:blip r:embed="rId5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64943" y="3148223"/>
                <a:ext cx="572476" cy="2157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" name="Picture 11"/>
              <p:cNvPicPr>
                <a:picLocks noChangeAspect="1" noChangeArrowheads="1"/>
              </p:cNvPicPr>
              <p:nvPr/>
            </p:nvPicPr>
            <p:blipFill>
              <a:blip r:embed="rId5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518" y="3121595"/>
                <a:ext cx="882341" cy="2448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9" name="Picture 12"/>
              <p:cNvPicPr>
                <a:picLocks noChangeAspect="1" noChangeArrowheads="1"/>
              </p:cNvPicPr>
              <p:nvPr/>
            </p:nvPicPr>
            <p:blipFill>
              <a:blip r:embed="rId5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11896" y="3167789"/>
                <a:ext cx="303112" cy="1708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" name="Picture 13"/>
              <p:cNvPicPr>
                <a:picLocks noChangeAspect="1" noChangeArrowheads="1"/>
              </p:cNvPicPr>
              <p:nvPr/>
            </p:nvPicPr>
            <p:blipFill>
              <a:blip r:embed="rId5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1963" y="3172632"/>
                <a:ext cx="758429" cy="1575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68138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"/>
          <p:cNvSpPr txBox="1">
            <a:spLocks noChangeArrowheads="1"/>
          </p:cNvSpPr>
          <p:nvPr/>
        </p:nvSpPr>
        <p:spPr bwMode="auto">
          <a:xfrm>
            <a:off x="551384" y="263052"/>
            <a:ext cx="10297144" cy="630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21871" tIns="60936" rIns="121871" bIns="60936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3300" b="1" dirty="0">
                <a:solidFill>
                  <a:srgbClr val="173688"/>
                </a:solidFill>
                <a:latin typeface="微软雅黑" pitchFamily="34" charset="-122"/>
                <a:ea typeface="微软雅黑" pitchFamily="34" charset="-122"/>
              </a:rPr>
              <a:t>优势（二）：本地化总部服务</a:t>
            </a:r>
          </a:p>
        </p:txBody>
      </p:sp>
      <p:sp>
        <p:nvSpPr>
          <p:cNvPr id="4" name="文本框 10"/>
          <p:cNvSpPr txBox="1"/>
          <p:nvPr/>
        </p:nvSpPr>
        <p:spPr>
          <a:xfrm>
            <a:off x="612389" y="836718"/>
            <a:ext cx="5241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prstClr val="white">
                    <a:lumMod val="65000"/>
                  </a:prstClr>
                </a:solidFill>
                <a:latin typeface="微软雅黑"/>
                <a:ea typeface="宋体" panose="02010600030101010101" pitchFamily="2" charset="-122"/>
                <a:cs typeface="Arial" pitchFamily="34" charset="0"/>
              </a:rPr>
              <a:t>Introduction</a:t>
            </a:r>
            <a:r>
              <a:rPr lang="zh-CN" altLang="en-US" sz="1400" dirty="0">
                <a:solidFill>
                  <a:prstClr val="white">
                    <a:lumMod val="65000"/>
                  </a:prstClr>
                </a:solidFill>
                <a:latin typeface="微软雅黑"/>
                <a:ea typeface="宋体" panose="02010600030101010101" pitchFamily="2" charset="-122"/>
                <a:cs typeface="Arial" pitchFamily="34" charset="0"/>
              </a:rPr>
              <a:t> </a:t>
            </a:r>
            <a:r>
              <a:rPr lang="en-US" altLang="zh-CN" sz="1400" dirty="0">
                <a:solidFill>
                  <a:prstClr val="white">
                    <a:lumMod val="65000"/>
                  </a:prstClr>
                </a:solidFill>
                <a:latin typeface="微软雅黑"/>
                <a:ea typeface="宋体" panose="02010600030101010101" pitchFamily="2" charset="-122"/>
                <a:cs typeface="Arial" pitchFamily="34" charset="0"/>
              </a:rPr>
              <a:t>of</a:t>
            </a:r>
            <a:r>
              <a:rPr lang="zh-CN" altLang="en-US" sz="1400" dirty="0">
                <a:solidFill>
                  <a:prstClr val="white">
                    <a:lumMod val="65000"/>
                  </a:prstClr>
                </a:solidFill>
                <a:latin typeface="微软雅黑"/>
                <a:ea typeface="宋体" panose="02010600030101010101" pitchFamily="2" charset="-122"/>
                <a:cs typeface="Arial" pitchFamily="34" charset="0"/>
              </a:rPr>
              <a:t> </a:t>
            </a:r>
            <a:r>
              <a:rPr lang="en-US" altLang="zh-CN" sz="1400" dirty="0">
                <a:solidFill>
                  <a:prstClr val="white">
                    <a:lumMod val="65000"/>
                  </a:prstClr>
                </a:solidFill>
                <a:latin typeface="微软雅黑"/>
                <a:ea typeface="宋体" panose="02010600030101010101" pitchFamily="2" charset="-122"/>
                <a:cs typeface="Arial" pitchFamily="34" charset="0"/>
              </a:rPr>
              <a:t>LANDRAY</a:t>
            </a:r>
            <a:endParaRPr lang="zh-CN" altLang="en-US" sz="1400" dirty="0">
              <a:solidFill>
                <a:prstClr val="white">
                  <a:lumMod val="65000"/>
                </a:prstClr>
              </a:solidFill>
              <a:latin typeface="微软雅黑"/>
              <a:ea typeface="宋体" panose="02010600030101010101" pitchFamily="2" charset="-122"/>
              <a:cs typeface="Arial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301116"/>
            <a:ext cx="263352" cy="895636"/>
          </a:xfrm>
          <a:prstGeom prst="rect">
            <a:avLst/>
          </a:prstGeom>
          <a:solidFill>
            <a:srgbClr val="173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  <a:latin typeface="Times New Roman"/>
              <a:ea typeface="微软雅黑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84845" y="1169708"/>
            <a:ext cx="10883781" cy="0"/>
          </a:xfrm>
          <a:prstGeom prst="line">
            <a:avLst/>
          </a:prstGeom>
          <a:ln>
            <a:solidFill>
              <a:srgbClr val="1736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/>
        </p:nvSpPr>
        <p:spPr>
          <a:xfrm>
            <a:off x="1559496" y="2204864"/>
            <a:ext cx="1609725" cy="1620838"/>
          </a:xfrm>
          <a:prstGeom prst="roundRect">
            <a:avLst>
              <a:gd name="adj" fmla="val 50000"/>
            </a:avLst>
          </a:prstGeom>
          <a:solidFill>
            <a:srgbClr val="33CC33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ysClr val="window" lastClr="FFFFFF"/>
              </a:solidFill>
              <a:latin typeface="微软雅黑"/>
              <a:ea typeface="微软雅黑"/>
            </a:endParaRPr>
          </a:p>
        </p:txBody>
      </p:sp>
      <p:grpSp>
        <p:nvGrpSpPr>
          <p:cNvPr id="20" name="组合 14"/>
          <p:cNvGrpSpPr/>
          <p:nvPr/>
        </p:nvGrpSpPr>
        <p:grpSpPr>
          <a:xfrm>
            <a:off x="1868708" y="2528580"/>
            <a:ext cx="988927" cy="995712"/>
            <a:chOff x="2771798" y="699543"/>
            <a:chExt cx="3528392" cy="3528392"/>
          </a:xfrm>
          <a:solidFill>
            <a:schemeClr val="bg1"/>
          </a:solidFill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2771798" y="699543"/>
              <a:ext cx="3528392" cy="3528392"/>
            </a:xfrm>
            <a:custGeom>
              <a:avLst/>
              <a:gdLst/>
              <a:ahLst/>
              <a:cxnLst/>
              <a:rect l="l" t="t" r="r" b="b"/>
              <a:pathLst>
                <a:path w="3528392" h="3528392">
                  <a:moveTo>
                    <a:pt x="1764197" y="3168152"/>
                  </a:moveTo>
                  <a:cubicBezTo>
                    <a:pt x="1863675" y="3168152"/>
                    <a:pt x="1944317" y="3248794"/>
                    <a:pt x="1944317" y="3348272"/>
                  </a:cubicBezTo>
                  <a:cubicBezTo>
                    <a:pt x="1944317" y="3447750"/>
                    <a:pt x="1863675" y="3528392"/>
                    <a:pt x="1764197" y="3528392"/>
                  </a:cubicBezTo>
                  <a:cubicBezTo>
                    <a:pt x="1664719" y="3528392"/>
                    <a:pt x="1584077" y="3447750"/>
                    <a:pt x="1584077" y="3348272"/>
                  </a:cubicBezTo>
                  <a:cubicBezTo>
                    <a:pt x="1584077" y="3248794"/>
                    <a:pt x="1664719" y="3168152"/>
                    <a:pt x="1764197" y="3168152"/>
                  </a:cubicBezTo>
                  <a:close/>
                  <a:moveTo>
                    <a:pt x="2306111" y="3088523"/>
                  </a:moveTo>
                  <a:cubicBezTo>
                    <a:pt x="2405589" y="3088523"/>
                    <a:pt x="2486231" y="3169165"/>
                    <a:pt x="2486231" y="3268643"/>
                  </a:cubicBezTo>
                  <a:cubicBezTo>
                    <a:pt x="2486231" y="3368121"/>
                    <a:pt x="2405589" y="3448763"/>
                    <a:pt x="2306111" y="3448763"/>
                  </a:cubicBezTo>
                  <a:cubicBezTo>
                    <a:pt x="2206633" y="3448763"/>
                    <a:pt x="2125991" y="3368121"/>
                    <a:pt x="2125991" y="3268643"/>
                  </a:cubicBezTo>
                  <a:cubicBezTo>
                    <a:pt x="2125991" y="3169165"/>
                    <a:pt x="2206633" y="3088523"/>
                    <a:pt x="2306111" y="3088523"/>
                  </a:cubicBezTo>
                  <a:close/>
                  <a:moveTo>
                    <a:pt x="1222281" y="3088523"/>
                  </a:moveTo>
                  <a:cubicBezTo>
                    <a:pt x="1321759" y="3088523"/>
                    <a:pt x="1402401" y="3169165"/>
                    <a:pt x="1402401" y="3268643"/>
                  </a:cubicBezTo>
                  <a:cubicBezTo>
                    <a:pt x="1402401" y="3368121"/>
                    <a:pt x="1321759" y="3448763"/>
                    <a:pt x="1222281" y="3448763"/>
                  </a:cubicBezTo>
                  <a:cubicBezTo>
                    <a:pt x="1122803" y="3448763"/>
                    <a:pt x="1042161" y="3368121"/>
                    <a:pt x="1042161" y="3268643"/>
                  </a:cubicBezTo>
                  <a:cubicBezTo>
                    <a:pt x="1042161" y="3169165"/>
                    <a:pt x="1122803" y="3088523"/>
                    <a:pt x="1222281" y="3088523"/>
                  </a:cubicBezTo>
                  <a:close/>
                  <a:moveTo>
                    <a:pt x="2848027" y="2808310"/>
                  </a:moveTo>
                  <a:cubicBezTo>
                    <a:pt x="2947505" y="2808310"/>
                    <a:pt x="3028147" y="2888952"/>
                    <a:pt x="3028147" y="2988430"/>
                  </a:cubicBezTo>
                  <a:cubicBezTo>
                    <a:pt x="3028147" y="3087908"/>
                    <a:pt x="2947505" y="3168550"/>
                    <a:pt x="2848027" y="3168550"/>
                  </a:cubicBezTo>
                  <a:cubicBezTo>
                    <a:pt x="2748549" y="3168550"/>
                    <a:pt x="2667907" y="3087908"/>
                    <a:pt x="2667907" y="2988430"/>
                  </a:cubicBezTo>
                  <a:cubicBezTo>
                    <a:pt x="2667907" y="2888952"/>
                    <a:pt x="2748549" y="2808310"/>
                    <a:pt x="2848027" y="2808310"/>
                  </a:cubicBezTo>
                  <a:close/>
                  <a:moveTo>
                    <a:pt x="680366" y="2808310"/>
                  </a:moveTo>
                  <a:cubicBezTo>
                    <a:pt x="779844" y="2808310"/>
                    <a:pt x="860486" y="2888952"/>
                    <a:pt x="860486" y="2988430"/>
                  </a:cubicBezTo>
                  <a:cubicBezTo>
                    <a:pt x="860486" y="3087908"/>
                    <a:pt x="779844" y="3168550"/>
                    <a:pt x="680366" y="3168550"/>
                  </a:cubicBezTo>
                  <a:cubicBezTo>
                    <a:pt x="580888" y="3168550"/>
                    <a:pt x="500246" y="3087908"/>
                    <a:pt x="500246" y="2988430"/>
                  </a:cubicBezTo>
                  <a:cubicBezTo>
                    <a:pt x="500246" y="2888952"/>
                    <a:pt x="580888" y="2808310"/>
                    <a:pt x="680366" y="2808310"/>
                  </a:cubicBezTo>
                  <a:close/>
                  <a:moveTo>
                    <a:pt x="1933280" y="1530863"/>
                  </a:moveTo>
                  <a:cubicBezTo>
                    <a:pt x="1933283" y="1530934"/>
                    <a:pt x="1934674" y="1568342"/>
                    <a:pt x="2041765" y="1607037"/>
                  </a:cubicBezTo>
                  <a:cubicBezTo>
                    <a:pt x="2041824" y="1607056"/>
                    <a:pt x="2079385" y="1618930"/>
                    <a:pt x="2124584" y="1638478"/>
                  </a:cubicBezTo>
                  <a:cubicBezTo>
                    <a:pt x="2123612" y="1668724"/>
                    <a:pt x="2123924" y="1682833"/>
                    <a:pt x="2152189" y="1730974"/>
                  </a:cubicBezTo>
                  <a:cubicBezTo>
                    <a:pt x="2160358" y="1788157"/>
                    <a:pt x="2168527" y="1816563"/>
                    <a:pt x="2219792" y="1889423"/>
                  </a:cubicBezTo>
                  <a:cubicBezTo>
                    <a:pt x="2216989" y="1899436"/>
                    <a:pt x="2200563" y="1930473"/>
                    <a:pt x="2112241" y="1962387"/>
                  </a:cubicBezTo>
                  <a:cubicBezTo>
                    <a:pt x="2112160" y="1962413"/>
                    <a:pt x="1912054" y="2025664"/>
                    <a:pt x="1878482" y="2097950"/>
                  </a:cubicBezTo>
                  <a:cubicBezTo>
                    <a:pt x="1878446" y="2098031"/>
                    <a:pt x="1828865" y="2210606"/>
                    <a:pt x="1804925" y="2351957"/>
                  </a:cubicBezTo>
                  <a:cubicBezTo>
                    <a:pt x="1777821" y="2353788"/>
                    <a:pt x="1749966" y="2353916"/>
                    <a:pt x="1721477" y="2353281"/>
                  </a:cubicBezTo>
                  <a:cubicBezTo>
                    <a:pt x="1721446" y="2353280"/>
                    <a:pt x="1715416" y="2352980"/>
                    <a:pt x="1704479" y="2352222"/>
                  </a:cubicBezTo>
                  <a:cubicBezTo>
                    <a:pt x="1681823" y="2202694"/>
                    <a:pt x="1628042" y="2080618"/>
                    <a:pt x="1628042" y="2080618"/>
                  </a:cubicBezTo>
                  <a:cubicBezTo>
                    <a:pt x="1594464" y="2008318"/>
                    <a:pt x="1394283" y="1945055"/>
                    <a:pt x="1394283" y="1945055"/>
                  </a:cubicBezTo>
                  <a:cubicBezTo>
                    <a:pt x="1327470" y="1920913"/>
                    <a:pt x="1301800" y="1897273"/>
                    <a:pt x="1291951" y="1882881"/>
                  </a:cubicBezTo>
                  <a:cubicBezTo>
                    <a:pt x="1339421" y="1814842"/>
                    <a:pt x="1347347" y="1786451"/>
                    <a:pt x="1355271" y="1730974"/>
                  </a:cubicBezTo>
                  <a:cubicBezTo>
                    <a:pt x="1384239" y="1681636"/>
                    <a:pt x="1383846" y="1668045"/>
                    <a:pt x="1382833" y="1636192"/>
                  </a:cubicBezTo>
                  <a:cubicBezTo>
                    <a:pt x="1447978" y="1613075"/>
                    <a:pt x="1552891" y="1570191"/>
                    <a:pt x="1562624" y="1532154"/>
                  </a:cubicBezTo>
                  <a:cubicBezTo>
                    <a:pt x="1562680" y="1532297"/>
                    <a:pt x="1722805" y="1946519"/>
                    <a:pt x="1933280" y="1530863"/>
                  </a:cubicBezTo>
                  <a:close/>
                  <a:moveTo>
                    <a:pt x="1764196" y="0"/>
                  </a:moveTo>
                  <a:cubicBezTo>
                    <a:pt x="2738535" y="0"/>
                    <a:pt x="3528392" y="789857"/>
                    <a:pt x="3528392" y="1764196"/>
                  </a:cubicBezTo>
                  <a:cubicBezTo>
                    <a:pt x="3528392" y="2147647"/>
                    <a:pt x="3406058" y="2502524"/>
                    <a:pt x="3196911" y="2790940"/>
                  </a:cubicBezTo>
                  <a:cubicBezTo>
                    <a:pt x="3105238" y="2711167"/>
                    <a:pt x="2985186" y="2664296"/>
                    <a:pt x="2854187" y="2664296"/>
                  </a:cubicBezTo>
                  <a:lnTo>
                    <a:pt x="1928833" y="2664296"/>
                  </a:lnTo>
                  <a:cubicBezTo>
                    <a:pt x="1911688" y="2659265"/>
                    <a:pt x="1895407" y="2652750"/>
                    <a:pt x="1879764" y="2645821"/>
                  </a:cubicBezTo>
                  <a:cubicBezTo>
                    <a:pt x="1879731" y="2645813"/>
                    <a:pt x="1850060" y="2638034"/>
                    <a:pt x="1848768" y="2567065"/>
                  </a:cubicBezTo>
                  <a:cubicBezTo>
                    <a:pt x="1848775" y="2566880"/>
                    <a:pt x="1859129" y="2258454"/>
                    <a:pt x="1953379" y="2119060"/>
                  </a:cubicBezTo>
                  <a:cubicBezTo>
                    <a:pt x="1953426" y="2118995"/>
                    <a:pt x="1979266" y="2082887"/>
                    <a:pt x="2042491" y="2058379"/>
                  </a:cubicBezTo>
                  <a:cubicBezTo>
                    <a:pt x="2042574" y="2058355"/>
                    <a:pt x="2259465" y="1992523"/>
                    <a:pt x="2273667" y="1937017"/>
                  </a:cubicBezTo>
                  <a:cubicBezTo>
                    <a:pt x="2273696" y="1937091"/>
                    <a:pt x="2433831" y="2351417"/>
                    <a:pt x="2644324" y="1935726"/>
                  </a:cubicBezTo>
                  <a:cubicBezTo>
                    <a:pt x="2644328" y="1935807"/>
                    <a:pt x="2645732" y="1973209"/>
                    <a:pt x="2752809" y="2011900"/>
                  </a:cubicBezTo>
                  <a:cubicBezTo>
                    <a:pt x="2752952" y="2011945"/>
                    <a:pt x="2953001" y="2075188"/>
                    <a:pt x="2986568" y="2147463"/>
                  </a:cubicBezTo>
                  <a:cubicBezTo>
                    <a:pt x="2986588" y="2147508"/>
                    <a:pt x="3026939" y="2239115"/>
                    <a:pt x="3052650" y="2360791"/>
                  </a:cubicBezTo>
                  <a:cubicBezTo>
                    <a:pt x="3138252" y="2179861"/>
                    <a:pt x="3185256" y="1977518"/>
                    <a:pt x="3185256" y="1764196"/>
                  </a:cubicBezTo>
                  <a:cubicBezTo>
                    <a:pt x="3185256" y="979366"/>
                    <a:pt x="2549026" y="343136"/>
                    <a:pt x="1764196" y="343136"/>
                  </a:cubicBezTo>
                  <a:cubicBezTo>
                    <a:pt x="979366" y="343136"/>
                    <a:pt x="343136" y="979366"/>
                    <a:pt x="343136" y="1764196"/>
                  </a:cubicBezTo>
                  <a:cubicBezTo>
                    <a:pt x="343136" y="1963681"/>
                    <a:pt x="384240" y="2153565"/>
                    <a:pt x="458827" y="2325675"/>
                  </a:cubicBezTo>
                  <a:cubicBezTo>
                    <a:pt x="472240" y="2242413"/>
                    <a:pt x="497036" y="2153940"/>
                    <a:pt x="536658" y="2095340"/>
                  </a:cubicBezTo>
                  <a:cubicBezTo>
                    <a:pt x="536680" y="2095310"/>
                    <a:pt x="562515" y="2059182"/>
                    <a:pt x="625771" y="2034661"/>
                  </a:cubicBezTo>
                  <a:cubicBezTo>
                    <a:pt x="625886" y="2034627"/>
                    <a:pt x="842747" y="1968800"/>
                    <a:pt x="856948" y="1913299"/>
                  </a:cubicBezTo>
                  <a:cubicBezTo>
                    <a:pt x="856991" y="1913411"/>
                    <a:pt x="1017121" y="2327680"/>
                    <a:pt x="1227604" y="1912008"/>
                  </a:cubicBezTo>
                  <a:cubicBezTo>
                    <a:pt x="1227605" y="1912072"/>
                    <a:pt x="1228990" y="1949480"/>
                    <a:pt x="1336089" y="1988181"/>
                  </a:cubicBezTo>
                  <a:cubicBezTo>
                    <a:pt x="1336259" y="1988235"/>
                    <a:pt x="1536284" y="2051476"/>
                    <a:pt x="1569848" y="2123746"/>
                  </a:cubicBezTo>
                  <a:cubicBezTo>
                    <a:pt x="1569906" y="2123878"/>
                    <a:pt x="1679619" y="2372983"/>
                    <a:pt x="1653795" y="2594989"/>
                  </a:cubicBezTo>
                  <a:cubicBezTo>
                    <a:pt x="1653791" y="2595036"/>
                    <a:pt x="1652457" y="2613096"/>
                    <a:pt x="1616341" y="2636305"/>
                  </a:cubicBezTo>
                  <a:cubicBezTo>
                    <a:pt x="1616298" y="2636324"/>
                    <a:pt x="1586869" y="2648627"/>
                    <a:pt x="1534270" y="2664296"/>
                  </a:cubicBezTo>
                  <a:lnTo>
                    <a:pt x="688643" y="2664296"/>
                  </a:lnTo>
                  <a:cubicBezTo>
                    <a:pt x="553466" y="2664296"/>
                    <a:pt x="429945" y="2714205"/>
                    <a:pt x="336990" y="2798307"/>
                  </a:cubicBezTo>
                  <a:cubicBezTo>
                    <a:pt x="124451" y="2508637"/>
                    <a:pt x="0" y="2150950"/>
                    <a:pt x="0" y="1764196"/>
                  </a:cubicBezTo>
                  <a:cubicBezTo>
                    <a:pt x="0" y="789857"/>
                    <a:pt x="789857" y="0"/>
                    <a:pt x="1764196" y="0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4232492" y="1462042"/>
              <a:ext cx="600470" cy="822002"/>
            </a:xfrm>
            <a:custGeom>
              <a:avLst/>
              <a:gdLst>
                <a:gd name="T0" fmla="*/ 38 w 465"/>
                <a:gd name="T1" fmla="*/ 426 h 637"/>
                <a:gd name="T2" fmla="*/ 220 w 465"/>
                <a:gd name="T3" fmla="*/ 637 h 637"/>
                <a:gd name="T4" fmla="*/ 415 w 465"/>
                <a:gd name="T5" fmla="*/ 426 h 637"/>
                <a:gd name="T6" fmla="*/ 432 w 465"/>
                <a:gd name="T7" fmla="*/ 393 h 637"/>
                <a:gd name="T8" fmla="*/ 425 w 465"/>
                <a:gd name="T9" fmla="*/ 330 h 637"/>
                <a:gd name="T10" fmla="*/ 406 w 465"/>
                <a:gd name="T11" fmla="*/ 130 h 637"/>
                <a:gd name="T12" fmla="*/ 312 w 465"/>
                <a:gd name="T13" fmla="*/ 73 h 637"/>
                <a:gd name="T14" fmla="*/ 304 w 465"/>
                <a:gd name="T15" fmla="*/ 67 h 637"/>
                <a:gd name="T16" fmla="*/ 308 w 465"/>
                <a:gd name="T17" fmla="*/ 72 h 637"/>
                <a:gd name="T18" fmla="*/ 296 w 465"/>
                <a:gd name="T19" fmla="*/ 69 h 637"/>
                <a:gd name="T20" fmla="*/ 284 w 465"/>
                <a:gd name="T21" fmla="*/ 57 h 637"/>
                <a:gd name="T22" fmla="*/ 293 w 465"/>
                <a:gd name="T23" fmla="*/ 68 h 637"/>
                <a:gd name="T24" fmla="*/ 288 w 465"/>
                <a:gd name="T25" fmla="*/ 67 h 637"/>
                <a:gd name="T26" fmla="*/ 276 w 465"/>
                <a:gd name="T27" fmla="*/ 52 h 637"/>
                <a:gd name="T28" fmla="*/ 281 w 465"/>
                <a:gd name="T29" fmla="*/ 62 h 637"/>
                <a:gd name="T30" fmla="*/ 244 w 465"/>
                <a:gd name="T31" fmla="*/ 9 h 637"/>
                <a:gd name="T32" fmla="*/ 219 w 465"/>
                <a:gd name="T33" fmla="*/ 29 h 637"/>
                <a:gd name="T34" fmla="*/ 238 w 465"/>
                <a:gd name="T35" fmla="*/ 0 h 637"/>
                <a:gd name="T36" fmla="*/ 219 w 465"/>
                <a:gd name="T37" fmla="*/ 16 h 637"/>
                <a:gd name="T38" fmla="*/ 189 w 465"/>
                <a:gd name="T39" fmla="*/ 52 h 637"/>
                <a:gd name="T40" fmla="*/ 184 w 465"/>
                <a:gd name="T41" fmla="*/ 49 h 637"/>
                <a:gd name="T42" fmla="*/ 195 w 465"/>
                <a:gd name="T43" fmla="*/ 31 h 637"/>
                <a:gd name="T44" fmla="*/ 182 w 465"/>
                <a:gd name="T45" fmla="*/ 48 h 637"/>
                <a:gd name="T46" fmla="*/ 171 w 465"/>
                <a:gd name="T47" fmla="*/ 43 h 637"/>
                <a:gd name="T48" fmla="*/ 184 w 465"/>
                <a:gd name="T49" fmla="*/ 25 h 637"/>
                <a:gd name="T50" fmla="*/ 172 w 465"/>
                <a:gd name="T51" fmla="*/ 37 h 637"/>
                <a:gd name="T52" fmla="*/ 152 w 465"/>
                <a:gd name="T53" fmla="*/ 45 h 637"/>
                <a:gd name="T54" fmla="*/ 26 w 465"/>
                <a:gd name="T55" fmla="*/ 175 h 637"/>
                <a:gd name="T56" fmla="*/ 31 w 465"/>
                <a:gd name="T57" fmla="*/ 331 h 637"/>
                <a:gd name="T58" fmla="*/ 21 w 465"/>
                <a:gd name="T59" fmla="*/ 393 h 637"/>
                <a:gd name="T60" fmla="*/ 38 w 465"/>
                <a:gd name="T61" fmla="*/ 426 h 637"/>
                <a:gd name="T62" fmla="*/ 216 w 465"/>
                <a:gd name="T63" fmla="*/ 20 h 637"/>
                <a:gd name="T64" fmla="*/ 205 w 465"/>
                <a:gd name="T65" fmla="*/ 45 h 637"/>
                <a:gd name="T66" fmla="*/ 202 w 465"/>
                <a:gd name="T67" fmla="*/ 44 h 637"/>
                <a:gd name="T68" fmla="*/ 216 w 465"/>
                <a:gd name="T69" fmla="*/ 2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65" h="637">
                  <a:moveTo>
                    <a:pt x="38" y="426"/>
                  </a:moveTo>
                  <a:cubicBezTo>
                    <a:pt x="51" y="530"/>
                    <a:pt x="140" y="637"/>
                    <a:pt x="220" y="637"/>
                  </a:cubicBezTo>
                  <a:cubicBezTo>
                    <a:pt x="313" y="637"/>
                    <a:pt x="401" y="524"/>
                    <a:pt x="415" y="426"/>
                  </a:cubicBezTo>
                  <a:cubicBezTo>
                    <a:pt x="420" y="423"/>
                    <a:pt x="429" y="414"/>
                    <a:pt x="432" y="393"/>
                  </a:cubicBezTo>
                  <a:cubicBezTo>
                    <a:pt x="432" y="393"/>
                    <a:pt x="452" y="322"/>
                    <a:pt x="425" y="330"/>
                  </a:cubicBezTo>
                  <a:cubicBezTo>
                    <a:pt x="435" y="303"/>
                    <a:pt x="465" y="196"/>
                    <a:pt x="406" y="130"/>
                  </a:cubicBezTo>
                  <a:cubicBezTo>
                    <a:pt x="406" y="130"/>
                    <a:pt x="379" y="93"/>
                    <a:pt x="312" y="73"/>
                  </a:cubicBezTo>
                  <a:cubicBezTo>
                    <a:pt x="310" y="71"/>
                    <a:pt x="307" y="69"/>
                    <a:pt x="304" y="67"/>
                  </a:cubicBezTo>
                  <a:cubicBezTo>
                    <a:pt x="304" y="67"/>
                    <a:pt x="306" y="69"/>
                    <a:pt x="308" y="72"/>
                  </a:cubicBezTo>
                  <a:cubicBezTo>
                    <a:pt x="304" y="71"/>
                    <a:pt x="300" y="70"/>
                    <a:pt x="296" y="69"/>
                  </a:cubicBezTo>
                  <a:cubicBezTo>
                    <a:pt x="293" y="65"/>
                    <a:pt x="289" y="61"/>
                    <a:pt x="284" y="57"/>
                  </a:cubicBezTo>
                  <a:cubicBezTo>
                    <a:pt x="284" y="57"/>
                    <a:pt x="288" y="61"/>
                    <a:pt x="293" y="68"/>
                  </a:cubicBezTo>
                  <a:cubicBezTo>
                    <a:pt x="291" y="67"/>
                    <a:pt x="289" y="67"/>
                    <a:pt x="288" y="67"/>
                  </a:cubicBezTo>
                  <a:cubicBezTo>
                    <a:pt x="284" y="62"/>
                    <a:pt x="281" y="57"/>
                    <a:pt x="276" y="52"/>
                  </a:cubicBezTo>
                  <a:cubicBezTo>
                    <a:pt x="276" y="52"/>
                    <a:pt x="278" y="56"/>
                    <a:pt x="281" y="62"/>
                  </a:cubicBezTo>
                  <a:cubicBezTo>
                    <a:pt x="268" y="53"/>
                    <a:pt x="244" y="32"/>
                    <a:pt x="244" y="9"/>
                  </a:cubicBezTo>
                  <a:cubicBezTo>
                    <a:pt x="244" y="9"/>
                    <a:pt x="228" y="16"/>
                    <a:pt x="219" y="29"/>
                  </a:cubicBezTo>
                  <a:cubicBezTo>
                    <a:pt x="223" y="18"/>
                    <a:pt x="229" y="8"/>
                    <a:pt x="238" y="0"/>
                  </a:cubicBezTo>
                  <a:cubicBezTo>
                    <a:pt x="238" y="0"/>
                    <a:pt x="228" y="5"/>
                    <a:pt x="219" y="16"/>
                  </a:cubicBezTo>
                  <a:cubicBezTo>
                    <a:pt x="211" y="20"/>
                    <a:pt x="195" y="32"/>
                    <a:pt x="189" y="52"/>
                  </a:cubicBezTo>
                  <a:cubicBezTo>
                    <a:pt x="184" y="49"/>
                    <a:pt x="184" y="49"/>
                    <a:pt x="184" y="49"/>
                  </a:cubicBezTo>
                  <a:cubicBezTo>
                    <a:pt x="186" y="44"/>
                    <a:pt x="190" y="38"/>
                    <a:pt x="195" y="31"/>
                  </a:cubicBezTo>
                  <a:cubicBezTo>
                    <a:pt x="195" y="31"/>
                    <a:pt x="188" y="38"/>
                    <a:pt x="182" y="48"/>
                  </a:cubicBezTo>
                  <a:cubicBezTo>
                    <a:pt x="171" y="43"/>
                    <a:pt x="171" y="43"/>
                    <a:pt x="171" y="43"/>
                  </a:cubicBezTo>
                  <a:cubicBezTo>
                    <a:pt x="174" y="37"/>
                    <a:pt x="178" y="31"/>
                    <a:pt x="184" y="25"/>
                  </a:cubicBezTo>
                  <a:cubicBezTo>
                    <a:pt x="184" y="25"/>
                    <a:pt x="178" y="29"/>
                    <a:pt x="172" y="37"/>
                  </a:cubicBezTo>
                  <a:cubicBezTo>
                    <a:pt x="174" y="30"/>
                    <a:pt x="173" y="22"/>
                    <a:pt x="152" y="45"/>
                  </a:cubicBezTo>
                  <a:cubicBezTo>
                    <a:pt x="152" y="45"/>
                    <a:pt x="54" y="88"/>
                    <a:pt x="26" y="175"/>
                  </a:cubicBezTo>
                  <a:cubicBezTo>
                    <a:pt x="26" y="175"/>
                    <a:pt x="9" y="215"/>
                    <a:pt x="31" y="331"/>
                  </a:cubicBezTo>
                  <a:cubicBezTo>
                    <a:pt x="0" y="317"/>
                    <a:pt x="21" y="393"/>
                    <a:pt x="21" y="393"/>
                  </a:cubicBezTo>
                  <a:cubicBezTo>
                    <a:pt x="24" y="414"/>
                    <a:pt x="33" y="423"/>
                    <a:pt x="38" y="426"/>
                  </a:cubicBezTo>
                  <a:close/>
                  <a:moveTo>
                    <a:pt x="216" y="20"/>
                  </a:moveTo>
                  <a:cubicBezTo>
                    <a:pt x="211" y="27"/>
                    <a:pt x="207" y="35"/>
                    <a:pt x="205" y="45"/>
                  </a:cubicBezTo>
                  <a:cubicBezTo>
                    <a:pt x="202" y="44"/>
                    <a:pt x="202" y="44"/>
                    <a:pt x="202" y="44"/>
                  </a:cubicBezTo>
                  <a:cubicBezTo>
                    <a:pt x="204" y="35"/>
                    <a:pt x="209" y="27"/>
                    <a:pt x="216" y="20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5" name="Freeform 6"/>
            <p:cNvSpPr>
              <a:spLocks noEditPoints="1"/>
            </p:cNvSpPr>
            <p:nvPr/>
          </p:nvSpPr>
          <p:spPr bwMode="auto">
            <a:xfrm>
              <a:off x="3526823" y="1843179"/>
              <a:ext cx="600470" cy="822002"/>
            </a:xfrm>
            <a:custGeom>
              <a:avLst/>
              <a:gdLst>
                <a:gd name="T0" fmla="*/ 38 w 465"/>
                <a:gd name="T1" fmla="*/ 426 h 637"/>
                <a:gd name="T2" fmla="*/ 220 w 465"/>
                <a:gd name="T3" fmla="*/ 637 h 637"/>
                <a:gd name="T4" fmla="*/ 415 w 465"/>
                <a:gd name="T5" fmla="*/ 426 h 637"/>
                <a:gd name="T6" fmla="*/ 432 w 465"/>
                <a:gd name="T7" fmla="*/ 393 h 637"/>
                <a:gd name="T8" fmla="*/ 425 w 465"/>
                <a:gd name="T9" fmla="*/ 330 h 637"/>
                <a:gd name="T10" fmla="*/ 406 w 465"/>
                <a:gd name="T11" fmla="*/ 130 h 637"/>
                <a:gd name="T12" fmla="*/ 312 w 465"/>
                <a:gd name="T13" fmla="*/ 73 h 637"/>
                <a:gd name="T14" fmla="*/ 304 w 465"/>
                <a:gd name="T15" fmla="*/ 67 h 637"/>
                <a:gd name="T16" fmla="*/ 308 w 465"/>
                <a:gd name="T17" fmla="*/ 72 h 637"/>
                <a:gd name="T18" fmla="*/ 296 w 465"/>
                <a:gd name="T19" fmla="*/ 69 h 637"/>
                <a:gd name="T20" fmla="*/ 284 w 465"/>
                <a:gd name="T21" fmla="*/ 57 h 637"/>
                <a:gd name="T22" fmla="*/ 293 w 465"/>
                <a:gd name="T23" fmla="*/ 68 h 637"/>
                <a:gd name="T24" fmla="*/ 288 w 465"/>
                <a:gd name="T25" fmla="*/ 67 h 637"/>
                <a:gd name="T26" fmla="*/ 276 w 465"/>
                <a:gd name="T27" fmla="*/ 52 h 637"/>
                <a:gd name="T28" fmla="*/ 281 w 465"/>
                <a:gd name="T29" fmla="*/ 62 h 637"/>
                <a:gd name="T30" fmla="*/ 244 w 465"/>
                <a:gd name="T31" fmla="*/ 9 h 637"/>
                <a:gd name="T32" fmla="*/ 219 w 465"/>
                <a:gd name="T33" fmla="*/ 29 h 637"/>
                <a:gd name="T34" fmla="*/ 238 w 465"/>
                <a:gd name="T35" fmla="*/ 0 h 637"/>
                <a:gd name="T36" fmla="*/ 219 w 465"/>
                <a:gd name="T37" fmla="*/ 16 h 637"/>
                <a:gd name="T38" fmla="*/ 189 w 465"/>
                <a:gd name="T39" fmla="*/ 52 h 637"/>
                <a:gd name="T40" fmla="*/ 184 w 465"/>
                <a:gd name="T41" fmla="*/ 49 h 637"/>
                <a:gd name="T42" fmla="*/ 195 w 465"/>
                <a:gd name="T43" fmla="*/ 31 h 637"/>
                <a:gd name="T44" fmla="*/ 182 w 465"/>
                <a:gd name="T45" fmla="*/ 48 h 637"/>
                <a:gd name="T46" fmla="*/ 171 w 465"/>
                <a:gd name="T47" fmla="*/ 43 h 637"/>
                <a:gd name="T48" fmla="*/ 184 w 465"/>
                <a:gd name="T49" fmla="*/ 25 h 637"/>
                <a:gd name="T50" fmla="*/ 172 w 465"/>
                <a:gd name="T51" fmla="*/ 37 h 637"/>
                <a:gd name="T52" fmla="*/ 152 w 465"/>
                <a:gd name="T53" fmla="*/ 45 h 637"/>
                <a:gd name="T54" fmla="*/ 26 w 465"/>
                <a:gd name="T55" fmla="*/ 175 h 637"/>
                <a:gd name="T56" fmla="*/ 31 w 465"/>
                <a:gd name="T57" fmla="*/ 331 h 637"/>
                <a:gd name="T58" fmla="*/ 21 w 465"/>
                <a:gd name="T59" fmla="*/ 393 h 637"/>
                <a:gd name="T60" fmla="*/ 38 w 465"/>
                <a:gd name="T61" fmla="*/ 426 h 637"/>
                <a:gd name="T62" fmla="*/ 216 w 465"/>
                <a:gd name="T63" fmla="*/ 20 h 637"/>
                <a:gd name="T64" fmla="*/ 205 w 465"/>
                <a:gd name="T65" fmla="*/ 45 h 637"/>
                <a:gd name="T66" fmla="*/ 202 w 465"/>
                <a:gd name="T67" fmla="*/ 44 h 637"/>
                <a:gd name="T68" fmla="*/ 216 w 465"/>
                <a:gd name="T69" fmla="*/ 2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65" h="637">
                  <a:moveTo>
                    <a:pt x="38" y="426"/>
                  </a:moveTo>
                  <a:cubicBezTo>
                    <a:pt x="51" y="530"/>
                    <a:pt x="140" y="637"/>
                    <a:pt x="220" y="637"/>
                  </a:cubicBezTo>
                  <a:cubicBezTo>
                    <a:pt x="313" y="637"/>
                    <a:pt x="401" y="524"/>
                    <a:pt x="415" y="426"/>
                  </a:cubicBezTo>
                  <a:cubicBezTo>
                    <a:pt x="420" y="423"/>
                    <a:pt x="429" y="414"/>
                    <a:pt x="432" y="393"/>
                  </a:cubicBezTo>
                  <a:cubicBezTo>
                    <a:pt x="432" y="393"/>
                    <a:pt x="452" y="322"/>
                    <a:pt x="425" y="330"/>
                  </a:cubicBezTo>
                  <a:cubicBezTo>
                    <a:pt x="435" y="303"/>
                    <a:pt x="465" y="196"/>
                    <a:pt x="406" y="130"/>
                  </a:cubicBezTo>
                  <a:cubicBezTo>
                    <a:pt x="406" y="130"/>
                    <a:pt x="379" y="93"/>
                    <a:pt x="312" y="73"/>
                  </a:cubicBezTo>
                  <a:cubicBezTo>
                    <a:pt x="310" y="71"/>
                    <a:pt x="307" y="69"/>
                    <a:pt x="304" y="67"/>
                  </a:cubicBezTo>
                  <a:cubicBezTo>
                    <a:pt x="304" y="67"/>
                    <a:pt x="306" y="69"/>
                    <a:pt x="308" y="72"/>
                  </a:cubicBezTo>
                  <a:cubicBezTo>
                    <a:pt x="304" y="71"/>
                    <a:pt x="300" y="70"/>
                    <a:pt x="296" y="69"/>
                  </a:cubicBezTo>
                  <a:cubicBezTo>
                    <a:pt x="293" y="65"/>
                    <a:pt x="289" y="61"/>
                    <a:pt x="284" y="57"/>
                  </a:cubicBezTo>
                  <a:cubicBezTo>
                    <a:pt x="284" y="57"/>
                    <a:pt x="288" y="61"/>
                    <a:pt x="293" y="68"/>
                  </a:cubicBezTo>
                  <a:cubicBezTo>
                    <a:pt x="291" y="67"/>
                    <a:pt x="289" y="67"/>
                    <a:pt x="288" y="67"/>
                  </a:cubicBezTo>
                  <a:cubicBezTo>
                    <a:pt x="284" y="62"/>
                    <a:pt x="281" y="57"/>
                    <a:pt x="276" y="52"/>
                  </a:cubicBezTo>
                  <a:cubicBezTo>
                    <a:pt x="276" y="52"/>
                    <a:pt x="278" y="56"/>
                    <a:pt x="281" y="62"/>
                  </a:cubicBezTo>
                  <a:cubicBezTo>
                    <a:pt x="268" y="53"/>
                    <a:pt x="244" y="32"/>
                    <a:pt x="244" y="9"/>
                  </a:cubicBezTo>
                  <a:cubicBezTo>
                    <a:pt x="244" y="9"/>
                    <a:pt x="228" y="16"/>
                    <a:pt x="219" y="29"/>
                  </a:cubicBezTo>
                  <a:cubicBezTo>
                    <a:pt x="223" y="18"/>
                    <a:pt x="229" y="8"/>
                    <a:pt x="238" y="0"/>
                  </a:cubicBezTo>
                  <a:cubicBezTo>
                    <a:pt x="238" y="0"/>
                    <a:pt x="228" y="5"/>
                    <a:pt x="219" y="16"/>
                  </a:cubicBezTo>
                  <a:cubicBezTo>
                    <a:pt x="211" y="20"/>
                    <a:pt x="195" y="32"/>
                    <a:pt x="189" y="52"/>
                  </a:cubicBezTo>
                  <a:cubicBezTo>
                    <a:pt x="184" y="49"/>
                    <a:pt x="184" y="49"/>
                    <a:pt x="184" y="49"/>
                  </a:cubicBezTo>
                  <a:cubicBezTo>
                    <a:pt x="186" y="44"/>
                    <a:pt x="190" y="38"/>
                    <a:pt x="195" y="31"/>
                  </a:cubicBezTo>
                  <a:cubicBezTo>
                    <a:pt x="195" y="31"/>
                    <a:pt x="188" y="38"/>
                    <a:pt x="182" y="48"/>
                  </a:cubicBezTo>
                  <a:cubicBezTo>
                    <a:pt x="171" y="43"/>
                    <a:pt x="171" y="43"/>
                    <a:pt x="171" y="43"/>
                  </a:cubicBezTo>
                  <a:cubicBezTo>
                    <a:pt x="174" y="37"/>
                    <a:pt x="178" y="31"/>
                    <a:pt x="184" y="25"/>
                  </a:cubicBezTo>
                  <a:cubicBezTo>
                    <a:pt x="184" y="25"/>
                    <a:pt x="178" y="29"/>
                    <a:pt x="172" y="37"/>
                  </a:cubicBezTo>
                  <a:cubicBezTo>
                    <a:pt x="174" y="30"/>
                    <a:pt x="173" y="22"/>
                    <a:pt x="152" y="45"/>
                  </a:cubicBezTo>
                  <a:cubicBezTo>
                    <a:pt x="152" y="45"/>
                    <a:pt x="54" y="88"/>
                    <a:pt x="26" y="175"/>
                  </a:cubicBezTo>
                  <a:cubicBezTo>
                    <a:pt x="26" y="175"/>
                    <a:pt x="9" y="215"/>
                    <a:pt x="31" y="331"/>
                  </a:cubicBezTo>
                  <a:cubicBezTo>
                    <a:pt x="0" y="317"/>
                    <a:pt x="21" y="393"/>
                    <a:pt x="21" y="393"/>
                  </a:cubicBezTo>
                  <a:cubicBezTo>
                    <a:pt x="24" y="414"/>
                    <a:pt x="33" y="423"/>
                    <a:pt x="38" y="426"/>
                  </a:cubicBezTo>
                  <a:close/>
                  <a:moveTo>
                    <a:pt x="216" y="20"/>
                  </a:moveTo>
                  <a:cubicBezTo>
                    <a:pt x="211" y="27"/>
                    <a:pt x="207" y="35"/>
                    <a:pt x="205" y="45"/>
                  </a:cubicBezTo>
                  <a:cubicBezTo>
                    <a:pt x="202" y="44"/>
                    <a:pt x="202" y="44"/>
                    <a:pt x="202" y="44"/>
                  </a:cubicBezTo>
                  <a:cubicBezTo>
                    <a:pt x="204" y="35"/>
                    <a:pt x="209" y="27"/>
                    <a:pt x="216" y="20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6" name="Freeform 6"/>
            <p:cNvSpPr>
              <a:spLocks noEditPoints="1"/>
            </p:cNvSpPr>
            <p:nvPr/>
          </p:nvSpPr>
          <p:spPr bwMode="auto">
            <a:xfrm>
              <a:off x="4943542" y="1866906"/>
              <a:ext cx="600470" cy="822002"/>
            </a:xfrm>
            <a:custGeom>
              <a:avLst/>
              <a:gdLst>
                <a:gd name="T0" fmla="*/ 38 w 465"/>
                <a:gd name="T1" fmla="*/ 426 h 637"/>
                <a:gd name="T2" fmla="*/ 220 w 465"/>
                <a:gd name="T3" fmla="*/ 637 h 637"/>
                <a:gd name="T4" fmla="*/ 415 w 465"/>
                <a:gd name="T5" fmla="*/ 426 h 637"/>
                <a:gd name="T6" fmla="*/ 432 w 465"/>
                <a:gd name="T7" fmla="*/ 393 h 637"/>
                <a:gd name="T8" fmla="*/ 425 w 465"/>
                <a:gd name="T9" fmla="*/ 330 h 637"/>
                <a:gd name="T10" fmla="*/ 406 w 465"/>
                <a:gd name="T11" fmla="*/ 130 h 637"/>
                <a:gd name="T12" fmla="*/ 312 w 465"/>
                <a:gd name="T13" fmla="*/ 73 h 637"/>
                <a:gd name="T14" fmla="*/ 304 w 465"/>
                <a:gd name="T15" fmla="*/ 67 h 637"/>
                <a:gd name="T16" fmla="*/ 308 w 465"/>
                <a:gd name="T17" fmla="*/ 72 h 637"/>
                <a:gd name="T18" fmla="*/ 296 w 465"/>
                <a:gd name="T19" fmla="*/ 69 h 637"/>
                <a:gd name="T20" fmla="*/ 284 w 465"/>
                <a:gd name="T21" fmla="*/ 57 h 637"/>
                <a:gd name="T22" fmla="*/ 293 w 465"/>
                <a:gd name="T23" fmla="*/ 68 h 637"/>
                <a:gd name="T24" fmla="*/ 288 w 465"/>
                <a:gd name="T25" fmla="*/ 67 h 637"/>
                <a:gd name="T26" fmla="*/ 276 w 465"/>
                <a:gd name="T27" fmla="*/ 52 h 637"/>
                <a:gd name="T28" fmla="*/ 281 w 465"/>
                <a:gd name="T29" fmla="*/ 62 h 637"/>
                <a:gd name="T30" fmla="*/ 244 w 465"/>
                <a:gd name="T31" fmla="*/ 9 h 637"/>
                <a:gd name="T32" fmla="*/ 219 w 465"/>
                <a:gd name="T33" fmla="*/ 29 h 637"/>
                <a:gd name="T34" fmla="*/ 238 w 465"/>
                <a:gd name="T35" fmla="*/ 0 h 637"/>
                <a:gd name="T36" fmla="*/ 219 w 465"/>
                <a:gd name="T37" fmla="*/ 16 h 637"/>
                <a:gd name="T38" fmla="*/ 189 w 465"/>
                <a:gd name="T39" fmla="*/ 52 h 637"/>
                <a:gd name="T40" fmla="*/ 184 w 465"/>
                <a:gd name="T41" fmla="*/ 49 h 637"/>
                <a:gd name="T42" fmla="*/ 195 w 465"/>
                <a:gd name="T43" fmla="*/ 31 h 637"/>
                <a:gd name="T44" fmla="*/ 182 w 465"/>
                <a:gd name="T45" fmla="*/ 48 h 637"/>
                <a:gd name="T46" fmla="*/ 171 w 465"/>
                <a:gd name="T47" fmla="*/ 43 h 637"/>
                <a:gd name="T48" fmla="*/ 184 w 465"/>
                <a:gd name="T49" fmla="*/ 25 h 637"/>
                <a:gd name="T50" fmla="*/ 172 w 465"/>
                <a:gd name="T51" fmla="*/ 37 h 637"/>
                <a:gd name="T52" fmla="*/ 152 w 465"/>
                <a:gd name="T53" fmla="*/ 45 h 637"/>
                <a:gd name="T54" fmla="*/ 26 w 465"/>
                <a:gd name="T55" fmla="*/ 175 h 637"/>
                <a:gd name="T56" fmla="*/ 31 w 465"/>
                <a:gd name="T57" fmla="*/ 331 h 637"/>
                <a:gd name="T58" fmla="*/ 21 w 465"/>
                <a:gd name="T59" fmla="*/ 393 h 637"/>
                <a:gd name="T60" fmla="*/ 38 w 465"/>
                <a:gd name="T61" fmla="*/ 426 h 637"/>
                <a:gd name="T62" fmla="*/ 216 w 465"/>
                <a:gd name="T63" fmla="*/ 20 h 637"/>
                <a:gd name="T64" fmla="*/ 205 w 465"/>
                <a:gd name="T65" fmla="*/ 45 h 637"/>
                <a:gd name="T66" fmla="*/ 202 w 465"/>
                <a:gd name="T67" fmla="*/ 44 h 637"/>
                <a:gd name="T68" fmla="*/ 216 w 465"/>
                <a:gd name="T69" fmla="*/ 2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65" h="637">
                  <a:moveTo>
                    <a:pt x="38" y="426"/>
                  </a:moveTo>
                  <a:cubicBezTo>
                    <a:pt x="51" y="530"/>
                    <a:pt x="140" y="637"/>
                    <a:pt x="220" y="637"/>
                  </a:cubicBezTo>
                  <a:cubicBezTo>
                    <a:pt x="313" y="637"/>
                    <a:pt x="401" y="524"/>
                    <a:pt x="415" y="426"/>
                  </a:cubicBezTo>
                  <a:cubicBezTo>
                    <a:pt x="420" y="423"/>
                    <a:pt x="429" y="414"/>
                    <a:pt x="432" y="393"/>
                  </a:cubicBezTo>
                  <a:cubicBezTo>
                    <a:pt x="432" y="393"/>
                    <a:pt x="452" y="322"/>
                    <a:pt x="425" y="330"/>
                  </a:cubicBezTo>
                  <a:cubicBezTo>
                    <a:pt x="435" y="303"/>
                    <a:pt x="465" y="196"/>
                    <a:pt x="406" y="130"/>
                  </a:cubicBezTo>
                  <a:cubicBezTo>
                    <a:pt x="406" y="130"/>
                    <a:pt x="379" y="93"/>
                    <a:pt x="312" y="73"/>
                  </a:cubicBezTo>
                  <a:cubicBezTo>
                    <a:pt x="310" y="71"/>
                    <a:pt x="307" y="69"/>
                    <a:pt x="304" y="67"/>
                  </a:cubicBezTo>
                  <a:cubicBezTo>
                    <a:pt x="304" y="67"/>
                    <a:pt x="306" y="69"/>
                    <a:pt x="308" y="72"/>
                  </a:cubicBezTo>
                  <a:cubicBezTo>
                    <a:pt x="304" y="71"/>
                    <a:pt x="300" y="70"/>
                    <a:pt x="296" y="69"/>
                  </a:cubicBezTo>
                  <a:cubicBezTo>
                    <a:pt x="293" y="65"/>
                    <a:pt x="289" y="61"/>
                    <a:pt x="284" y="57"/>
                  </a:cubicBezTo>
                  <a:cubicBezTo>
                    <a:pt x="284" y="57"/>
                    <a:pt x="288" y="61"/>
                    <a:pt x="293" y="68"/>
                  </a:cubicBezTo>
                  <a:cubicBezTo>
                    <a:pt x="291" y="67"/>
                    <a:pt x="289" y="67"/>
                    <a:pt x="288" y="67"/>
                  </a:cubicBezTo>
                  <a:cubicBezTo>
                    <a:pt x="284" y="62"/>
                    <a:pt x="281" y="57"/>
                    <a:pt x="276" y="52"/>
                  </a:cubicBezTo>
                  <a:cubicBezTo>
                    <a:pt x="276" y="52"/>
                    <a:pt x="278" y="56"/>
                    <a:pt x="281" y="62"/>
                  </a:cubicBezTo>
                  <a:cubicBezTo>
                    <a:pt x="268" y="53"/>
                    <a:pt x="244" y="32"/>
                    <a:pt x="244" y="9"/>
                  </a:cubicBezTo>
                  <a:cubicBezTo>
                    <a:pt x="244" y="9"/>
                    <a:pt x="228" y="16"/>
                    <a:pt x="219" y="29"/>
                  </a:cubicBezTo>
                  <a:cubicBezTo>
                    <a:pt x="223" y="18"/>
                    <a:pt x="229" y="8"/>
                    <a:pt x="238" y="0"/>
                  </a:cubicBezTo>
                  <a:cubicBezTo>
                    <a:pt x="238" y="0"/>
                    <a:pt x="228" y="5"/>
                    <a:pt x="219" y="16"/>
                  </a:cubicBezTo>
                  <a:cubicBezTo>
                    <a:pt x="211" y="20"/>
                    <a:pt x="195" y="32"/>
                    <a:pt x="189" y="52"/>
                  </a:cubicBezTo>
                  <a:cubicBezTo>
                    <a:pt x="184" y="49"/>
                    <a:pt x="184" y="49"/>
                    <a:pt x="184" y="49"/>
                  </a:cubicBezTo>
                  <a:cubicBezTo>
                    <a:pt x="186" y="44"/>
                    <a:pt x="190" y="38"/>
                    <a:pt x="195" y="31"/>
                  </a:cubicBezTo>
                  <a:cubicBezTo>
                    <a:pt x="195" y="31"/>
                    <a:pt x="188" y="38"/>
                    <a:pt x="182" y="48"/>
                  </a:cubicBezTo>
                  <a:cubicBezTo>
                    <a:pt x="171" y="43"/>
                    <a:pt x="171" y="43"/>
                    <a:pt x="171" y="43"/>
                  </a:cubicBezTo>
                  <a:cubicBezTo>
                    <a:pt x="174" y="37"/>
                    <a:pt x="178" y="31"/>
                    <a:pt x="184" y="25"/>
                  </a:cubicBezTo>
                  <a:cubicBezTo>
                    <a:pt x="184" y="25"/>
                    <a:pt x="178" y="29"/>
                    <a:pt x="172" y="37"/>
                  </a:cubicBezTo>
                  <a:cubicBezTo>
                    <a:pt x="174" y="30"/>
                    <a:pt x="173" y="22"/>
                    <a:pt x="152" y="45"/>
                  </a:cubicBezTo>
                  <a:cubicBezTo>
                    <a:pt x="152" y="45"/>
                    <a:pt x="54" y="88"/>
                    <a:pt x="26" y="175"/>
                  </a:cubicBezTo>
                  <a:cubicBezTo>
                    <a:pt x="26" y="175"/>
                    <a:pt x="9" y="215"/>
                    <a:pt x="31" y="331"/>
                  </a:cubicBezTo>
                  <a:cubicBezTo>
                    <a:pt x="0" y="317"/>
                    <a:pt x="21" y="393"/>
                    <a:pt x="21" y="393"/>
                  </a:cubicBezTo>
                  <a:cubicBezTo>
                    <a:pt x="24" y="414"/>
                    <a:pt x="33" y="423"/>
                    <a:pt x="38" y="426"/>
                  </a:cubicBezTo>
                  <a:close/>
                  <a:moveTo>
                    <a:pt x="216" y="20"/>
                  </a:moveTo>
                  <a:cubicBezTo>
                    <a:pt x="211" y="27"/>
                    <a:pt x="207" y="35"/>
                    <a:pt x="205" y="45"/>
                  </a:cubicBezTo>
                  <a:cubicBezTo>
                    <a:pt x="202" y="44"/>
                    <a:pt x="202" y="44"/>
                    <a:pt x="202" y="44"/>
                  </a:cubicBezTo>
                  <a:cubicBezTo>
                    <a:pt x="204" y="35"/>
                    <a:pt x="209" y="27"/>
                    <a:pt x="216" y="20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微软雅黑"/>
                <a:ea typeface="微软雅黑"/>
              </a:endParaRPr>
            </a:p>
          </p:txBody>
        </p:sp>
      </p:grp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484" y="2060848"/>
            <a:ext cx="7486412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矩形 27"/>
          <p:cNvSpPr/>
          <p:nvPr/>
        </p:nvSpPr>
        <p:spPr>
          <a:xfrm>
            <a:off x="4716863" y="1447896"/>
            <a:ext cx="1883211" cy="582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046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593" kern="0" dirty="0">
                <a:solidFill>
                  <a:srgbClr val="FFFFFF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营业规模：</a:t>
            </a:r>
            <a:r>
              <a:rPr lang="en-US" altLang="zh-CN" sz="1593" kern="0" dirty="0">
                <a:solidFill>
                  <a:srgbClr val="FFFFFF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3.x</a:t>
            </a:r>
            <a:r>
              <a:rPr lang="zh-CN" altLang="en-US" sz="1593" kern="0" dirty="0">
                <a:solidFill>
                  <a:srgbClr val="FFFFFF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亿</a:t>
            </a:r>
            <a:endParaRPr lang="en-US" altLang="zh-CN" sz="1593" kern="0" dirty="0">
              <a:solidFill>
                <a:srgbClr val="FFFFFF">
                  <a:lumMod val="50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046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593" kern="0" dirty="0">
                <a:solidFill>
                  <a:srgbClr val="FFFFFF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企业员工：</a:t>
            </a:r>
            <a:r>
              <a:rPr lang="en-US" altLang="zh-CN" sz="1593" kern="0" dirty="0">
                <a:solidFill>
                  <a:srgbClr val="FFFFFF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800+</a:t>
            </a:r>
            <a:endParaRPr lang="zh-CN" altLang="en-US" sz="1593" kern="0" dirty="0">
              <a:solidFill>
                <a:srgbClr val="FFFFFF">
                  <a:lumMod val="50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8730204" y="4153676"/>
            <a:ext cx="402779" cy="21498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defTabSz="9102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797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武汉</a:t>
            </a:r>
          </a:p>
        </p:txBody>
      </p:sp>
      <p:sp>
        <p:nvSpPr>
          <p:cNvPr id="30" name="矩形 29"/>
          <p:cNvSpPr/>
          <p:nvPr/>
        </p:nvSpPr>
        <p:spPr>
          <a:xfrm>
            <a:off x="7166289" y="1447896"/>
            <a:ext cx="2170071" cy="582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046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593" kern="0" dirty="0">
                <a:solidFill>
                  <a:srgbClr val="FFFFFF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大客户数：</a:t>
            </a:r>
            <a:r>
              <a:rPr lang="en-US" altLang="zh-CN" sz="1593" kern="0" dirty="0">
                <a:solidFill>
                  <a:srgbClr val="FFFFFF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1000</a:t>
            </a:r>
            <a:r>
              <a:rPr lang="zh-CN" altLang="en-US" sz="1593" kern="0" dirty="0">
                <a:solidFill>
                  <a:srgbClr val="FFFFFF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家</a:t>
            </a:r>
            <a:r>
              <a:rPr lang="en-US" altLang="zh-CN" sz="1593" kern="0" dirty="0">
                <a:solidFill>
                  <a:srgbClr val="FFFFFF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+</a:t>
            </a:r>
          </a:p>
          <a:p>
            <a:pPr defTabSz="91046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593" kern="0" dirty="0">
                <a:solidFill>
                  <a:srgbClr val="FFFFFF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终端用户：</a:t>
            </a:r>
            <a:r>
              <a:rPr lang="en-US" altLang="zh-CN" sz="1593" kern="0" dirty="0">
                <a:solidFill>
                  <a:srgbClr val="FFFFFF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1000</a:t>
            </a:r>
            <a:r>
              <a:rPr lang="zh-CN" altLang="en-US" sz="1593" kern="0" dirty="0">
                <a:solidFill>
                  <a:srgbClr val="FFFFFF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r>
              <a:rPr lang="en-US" altLang="zh-CN" sz="1593" kern="0" dirty="0">
                <a:solidFill>
                  <a:srgbClr val="FFFFFF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endParaRPr lang="zh-CN" altLang="en-US" sz="1593" kern="0" dirty="0">
              <a:solidFill>
                <a:srgbClr val="FFFFFF">
                  <a:lumMod val="50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76241" y="4115850"/>
            <a:ext cx="4176464" cy="1428750"/>
          </a:xfrm>
          <a:prstGeom prst="rect">
            <a:avLst/>
          </a:prstGeom>
        </p:spPr>
        <p:txBody>
          <a:bodyPr lIns="68315" tIns="34157" rIns="68315" bIns="34157" anchor="ctr" anchorCtr="1"/>
          <a:lstStyle/>
          <a:p>
            <a:pPr marL="43881" indent="-43881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kern="0" dirty="0">
                <a:solidFill>
                  <a:srgbClr val="5ECD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深圳本地直营大型协同厂商</a:t>
            </a:r>
            <a:endParaRPr lang="en-US" altLang="zh-CN" b="1" kern="0" dirty="0">
              <a:solidFill>
                <a:srgbClr val="5ECD3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3881" indent="-43881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5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2001</a:t>
            </a:r>
            <a:r>
              <a:rPr lang="zh-CN" altLang="en-US" sz="15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年成立至今，总部位于深圳南山区，含研发团队、项目团队、营销团队、售后服务团队、管理团队等，近</a:t>
            </a:r>
            <a:r>
              <a:rPr lang="en-US" altLang="zh-CN" sz="15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r>
              <a:rPr lang="zh-CN" altLang="en-US" sz="15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人。</a:t>
            </a:r>
            <a:endParaRPr lang="en-US" altLang="en-US" sz="15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131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ba29e9fdf5dbf31dc69794658cf55719c0db6e"/>
</p:tagLst>
</file>

<file path=ppt/theme/theme1.xml><?xml version="1.0" encoding="utf-8"?>
<a:theme xmlns:a="http://schemas.openxmlformats.org/drawingml/2006/main" name="笔记本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</a:spPr>
      <a:bodyPr wrap="square">
        <a:spAutoFit/>
      </a:bodyPr>
      <a:lstStyle>
        <a:defPPr algn="ctr" fontAlgn="auto">
          <a:spcBef>
            <a:spcPts val="0"/>
          </a:spcBef>
          <a:spcAft>
            <a:spcPts val="0"/>
          </a:spcAft>
          <a:defRPr kumimoji="1" sz="2000" b="1" dirty="0">
            <a:solidFill>
              <a:schemeClr val="bg1"/>
            </a:solidFill>
            <a:latin typeface="微软雅黑" pitchFamily="34" charset="-122"/>
            <a:ea typeface="微软雅黑" pitchFamily="34" charset="-122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笔记本主题" id="{18E325B3-EB09-4888-B998-0AA3DD8F9474}" vid="{48472079-906D-466B-9ED2-579C72CAC3D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538</TotalTime>
  <Words>5205</Words>
  <Application>Microsoft Office PowerPoint</Application>
  <PresentationFormat>宽屏</PresentationFormat>
  <Paragraphs>1131</Paragraphs>
  <Slides>47</Slides>
  <Notes>20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47</vt:i4>
      </vt:variant>
    </vt:vector>
  </HeadingPairs>
  <TitlesOfParts>
    <vt:vector size="61" baseType="lpstr">
      <vt:lpstr>Arial Unicode MS</vt:lpstr>
      <vt:lpstr>MS PGothic</vt:lpstr>
      <vt:lpstr>宋体</vt:lpstr>
      <vt:lpstr>微软雅黑</vt:lpstr>
      <vt:lpstr>微软雅黑</vt:lpstr>
      <vt:lpstr>Arial</vt:lpstr>
      <vt:lpstr>Calibri</vt:lpstr>
      <vt:lpstr>Courier New</vt:lpstr>
      <vt:lpstr>Times New Roman</vt:lpstr>
      <vt:lpstr>Wingdings</vt:lpstr>
      <vt:lpstr>笔记本主题</vt:lpstr>
      <vt:lpstr>Image</vt:lpstr>
      <vt:lpstr>Visio</vt:lpstr>
      <vt:lpstr>Photo Editor Photo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蓝凌就在您身边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crazywolf22@126.com</dc:creator>
  <cp:lastModifiedBy>王兵</cp:lastModifiedBy>
  <cp:revision>87</cp:revision>
  <dcterms:created xsi:type="dcterms:W3CDTF">2016-09-21T14:16:39Z</dcterms:created>
  <dcterms:modified xsi:type="dcterms:W3CDTF">2017-03-15T16:02:58Z</dcterms:modified>
</cp:coreProperties>
</file>